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72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67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232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 норм ГТО – к олимпийским медалям!</a:t>
            </a:r>
            <a:endParaRPr lang="ru-RU" sz="8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5013176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Подготовила:</a:t>
            </a:r>
          </a:p>
          <a:p>
            <a:pPr algn="r"/>
            <a:r>
              <a:rPr lang="ru-RU" b="1" dirty="0" err="1" smtClean="0">
                <a:solidFill>
                  <a:srgbClr val="002060"/>
                </a:solidFill>
              </a:rPr>
              <a:t>Зубакина</a:t>
            </a:r>
            <a:r>
              <a:rPr lang="ru-RU" b="1" dirty="0" smtClean="0">
                <a:solidFill>
                  <a:srgbClr val="002060"/>
                </a:solidFill>
              </a:rPr>
              <a:t> Наталия Андреевна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Инструктор по физической культуре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что сегодня?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3888432" cy="4425355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По Указу Президента РФ с 1 сентября 2014 года </a:t>
            </a:r>
            <a:r>
              <a:rPr lang="ru-RU" dirty="0" smtClean="0">
                <a:solidFill>
                  <a:srgbClr val="002060"/>
                </a:solidFill>
              </a:rPr>
              <a:t>в нашей стране вводится Всероссийский физкультурно-спортивный комплекс «Готов к труду и обороне» (ГТО) для решения проблемы продвижения ценностей здорового образа жизни и укрепления здоровья детей.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://img-fotki.yandex.ru/get/9739/161689537.124/0_12b40a_748a308d_XL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484784"/>
            <a:ext cx="4536504" cy="27219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44371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В.В.Путин  предложил воссоздать систему ГТО в новом формате с современными нормативами.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04664"/>
            <a:ext cx="5626968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Горжусь тобой, Отечество!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266928" cy="442535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Обновленная расшифровка ГТО звучит как: «Горжусь тобой, Отечество!»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название-призыв оказалось более личным, более теплым, в нем напрямую упоминается святое для русского человека слово «Отечество.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6626" name="Picture 2" descr="http://dzer.ru/uploads/2014_gto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808312" cy="2246650"/>
          </a:xfrm>
          <a:prstGeom prst="rect">
            <a:avLst/>
          </a:prstGeom>
          <a:noFill/>
        </p:spPr>
      </p:pic>
      <p:pic>
        <p:nvPicPr>
          <p:cNvPr id="26628" name="Picture 4" descr="http://cs7009.vk.me/c540106/v540106518/1d915/uTCdJPmWuj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636912"/>
            <a:ext cx="3192380" cy="2420888"/>
          </a:xfrm>
          <a:prstGeom prst="rect">
            <a:avLst/>
          </a:prstGeom>
          <a:noFill/>
        </p:spPr>
      </p:pic>
      <p:pic>
        <p:nvPicPr>
          <p:cNvPr id="26630" name="Picture 6" descr="http://cs620525.vk.me/v620525260/146d9/Wkn4ypI9ih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5157192"/>
            <a:ext cx="2286000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1906497"/>
              </p:ext>
            </p:extLst>
          </p:nvPr>
        </p:nvGraphicFramePr>
        <p:xfrm>
          <a:off x="339395" y="332656"/>
          <a:ext cx="8652639" cy="6120680"/>
        </p:xfrm>
        <a:graphic>
          <a:graphicData uri="http://schemas.openxmlformats.org/presentationml/2006/ole">
            <p:oleObj spid="_x0000_s1030" name="Документ" r:id="rId4" imgW="9253325" imgH="5757357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322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5122912" cy="612068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Обладание такими знаками отличия даст бонусы при поступлении в высшие учебные заведения.</a:t>
            </a:r>
          </a:p>
          <a:p>
            <a:endParaRPr lang="ru-RU" dirty="0"/>
          </a:p>
        </p:txBody>
      </p:sp>
      <p:pic>
        <p:nvPicPr>
          <p:cNvPr id="27650" name="Picture 2" descr="http://olimp.kcbux.ru/Raznoe/gto/gto-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60648"/>
            <a:ext cx="3240360" cy="3218128"/>
          </a:xfrm>
          <a:prstGeom prst="rect">
            <a:avLst/>
          </a:prstGeom>
          <a:noFill/>
        </p:spPr>
      </p:pic>
      <p:pic>
        <p:nvPicPr>
          <p:cNvPr id="27652" name="Picture 4" descr="http://homestead.ucoz.ru/News/010_GTO/GT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430336"/>
            <a:ext cx="3240360" cy="3040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is.edu.yar.ru/data/projects/files/101/16256/16256.mediu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04664"/>
            <a:ext cx="612068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Сдать ГТО совсем непросто,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ловким, сильным должен быть,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 нормативы победить,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Значок в итоге получить.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Пройдя же все ступени вверх 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Ты будешь верить в свой успех.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олимпийцем можешь стать,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Медали точно получать.</a:t>
            </a:r>
          </a:p>
          <a:p>
            <a:endParaRPr lang="ru-RU" dirty="0"/>
          </a:p>
        </p:txBody>
      </p:sp>
      <p:pic>
        <p:nvPicPr>
          <p:cNvPr id="28674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04664"/>
            <a:ext cx="2376264" cy="1490116"/>
          </a:xfrm>
          <a:prstGeom prst="rect">
            <a:avLst/>
          </a:prstGeom>
          <a:noFill/>
        </p:spPr>
      </p:pic>
      <p:pic>
        <p:nvPicPr>
          <p:cNvPr id="28676" name="Picture 4" descr="http://gov.cap.ru/UserFiles/news/201407/30/Original/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060848"/>
            <a:ext cx="2483768" cy="2052669"/>
          </a:xfrm>
          <a:prstGeom prst="rect">
            <a:avLst/>
          </a:prstGeom>
          <a:noFill/>
        </p:spPr>
      </p:pic>
      <p:pic>
        <p:nvPicPr>
          <p:cNvPr id="2867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4221088"/>
            <a:ext cx="2520280" cy="1890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Вперёд, к победам!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9698" name="Picture 2" descr="http://64parallel.ru/wp-content/themes/parallel/timthumb.php?src=/wp-content/uploads/2014/07/%D0%B3%D1%82%D0%BE-2-618x463.jpg&amp;h=330&amp;w=660&amp;a=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44824"/>
            <a:ext cx="820891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240360" cy="45693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268760"/>
            <a:ext cx="3085386" cy="424847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47864" y="1988840"/>
            <a:ext cx="2664296" cy="4521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8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412776"/>
            <a:ext cx="4690864" cy="532859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Охватывала население в возрасте от </a:t>
            </a:r>
            <a:r>
              <a:rPr lang="ru-RU" b="1" dirty="0" smtClean="0">
                <a:solidFill>
                  <a:srgbClr val="002060"/>
                </a:solidFill>
              </a:rPr>
              <a:t>10 до 60 лет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Необходимо было сдать определенные нормативы по физ.подготовке.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Сдавать нужно было такие виды упражнений, как </a:t>
            </a:r>
            <a:r>
              <a:rPr lang="ru-RU" b="1" dirty="0" smtClean="0">
                <a:solidFill>
                  <a:srgbClr val="002060"/>
                </a:solidFill>
              </a:rPr>
              <a:t>бег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прыжки</a:t>
            </a:r>
            <a:r>
              <a:rPr lang="ru-RU" dirty="0" smtClean="0">
                <a:solidFill>
                  <a:srgbClr val="002060"/>
                </a:solidFill>
              </a:rPr>
              <a:t> в длину и в высоту, </a:t>
            </a:r>
            <a:r>
              <a:rPr lang="ru-RU" b="1" dirty="0" smtClean="0">
                <a:solidFill>
                  <a:srgbClr val="002060"/>
                </a:solidFill>
              </a:rPr>
              <a:t>плавание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метание мяча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лыжные гонки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подтягивание</a:t>
            </a:r>
            <a:r>
              <a:rPr lang="ru-RU" dirty="0" smtClean="0">
                <a:solidFill>
                  <a:srgbClr val="002060"/>
                </a:solidFill>
              </a:rPr>
              <a:t> на перекладине, </a:t>
            </a:r>
            <a:r>
              <a:rPr lang="ru-RU" b="1" dirty="0" smtClean="0">
                <a:solidFill>
                  <a:srgbClr val="002060"/>
                </a:solidFill>
              </a:rPr>
              <a:t>стрельба,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велокросс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туристский поход </a:t>
            </a:r>
            <a:r>
              <a:rPr lang="ru-RU" dirty="0" smtClean="0">
                <a:solidFill>
                  <a:srgbClr val="002060"/>
                </a:solidFill>
              </a:rPr>
              <a:t>и др.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412776"/>
            <a:ext cx="3456384" cy="486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620688"/>
            <a:ext cx="4608512" cy="38884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Простота и общедоступность физических упражнений и видов спорта, включенных в нормативы ГТО, их очевидная польза для укрепления здоровья сделали его популярным среди населения и особенно среди молодежи. </a:t>
            </a:r>
          </a:p>
          <a:p>
            <a:endParaRPr lang="ru-RU" dirty="0"/>
          </a:p>
        </p:txBody>
      </p:sp>
      <p:pic>
        <p:nvPicPr>
          <p:cNvPr id="1026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4000500" cy="2667000"/>
          </a:xfrm>
          <a:prstGeom prst="rect">
            <a:avLst/>
          </a:prstGeom>
          <a:noFill/>
        </p:spPr>
      </p:pic>
      <p:pic>
        <p:nvPicPr>
          <p:cNvPr id="1028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2708920"/>
            <a:ext cx="2712557" cy="3977681"/>
          </a:xfrm>
          <a:prstGeom prst="rect">
            <a:avLst/>
          </a:prstGeom>
          <a:noFill/>
        </p:spPr>
      </p:pic>
      <p:pic>
        <p:nvPicPr>
          <p:cNvPr id="1030" name="Picture 6" descr="http://xn--80aizdehccdj1m.xn--p1ai/images/phocagallery/plakaty/thumbs/phoca_thumb_l_plakat_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077072"/>
            <a:ext cx="4019600" cy="2612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764704"/>
            <a:ext cx="4618856" cy="5361459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Сдача нормативов подтверждалась специальными </a:t>
            </a:r>
            <a:r>
              <a:rPr lang="ru-RU" b="1" dirty="0" smtClean="0">
                <a:solidFill>
                  <a:srgbClr val="002060"/>
                </a:solidFill>
              </a:rPr>
              <a:t>серебряными и золотыми значками ГТО.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Те, кто сдавал нормативы в течение нескольких лет, получали значок </a:t>
            </a:r>
            <a:r>
              <a:rPr lang="ru-RU" b="1" dirty="0" smtClean="0">
                <a:solidFill>
                  <a:srgbClr val="002060"/>
                </a:solidFill>
              </a:rPr>
              <a:t>«Почётный значок ГТО».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ЗНАК ОТЛИЧНИК ГТО СССР (ЛОТ 117) - аукцион монет Полтин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0"/>
            <a:ext cx="2857500" cy="2857500"/>
          </a:xfrm>
          <a:prstGeom prst="rect">
            <a:avLst/>
          </a:prstGeom>
          <a:noFill/>
        </p:spPr>
      </p:pic>
      <p:pic>
        <p:nvPicPr>
          <p:cNvPr id="17412" name="Picture 4" descr="Fast-Box Мега-маркет - Комплект из 3 значков &quot;Готов к труду и обороне&quot;. Металл, эмаль. СССР, вторая половина ХХ ве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996951"/>
            <a:ext cx="3672408" cy="1708097"/>
          </a:xfrm>
          <a:prstGeom prst="rect">
            <a:avLst/>
          </a:prstGeom>
          <a:noFill/>
        </p:spPr>
      </p:pic>
      <p:pic>
        <p:nvPicPr>
          <p:cNvPr id="17414" name="Picture 6" descr="11. ДОСААФ - ГрОб - Г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797152"/>
            <a:ext cx="1584176" cy="1584176"/>
          </a:xfrm>
          <a:prstGeom prst="rect">
            <a:avLst/>
          </a:prstGeom>
          <a:noFill/>
        </p:spPr>
      </p:pic>
      <p:pic>
        <p:nvPicPr>
          <p:cNvPr id="17416" name="Picture 8" descr="Ностальгия УО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95736" y="4797152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«От значка ГТО – к олимпийской медали!» 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3"/>
            <a:ext cx="4330824" cy="2448271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Так звучал лозунг, вдохновлявший миллионы советских граждан на ежедневные занятия физкультурой, спортом, утренней гимнастикой.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Нормы ГТО вернут в школу - NewsFibe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556792"/>
            <a:ext cx="4104456" cy="24444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077073"/>
            <a:ext cx="453650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Получение и дальнейшее ношение значка ГТО было почетным, обеспечивало дорогу в большой    спорт.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В былые времена его наличие говорило о том, что перед вами человек, который старается быть гармонично развитой личностью. 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3861048"/>
            <a:ext cx="4644008" cy="278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ПЛАКАТ ВРЕМЁН СССР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412776"/>
            <a:ext cx="8460432" cy="4847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8712968" cy="25202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 времена обязательных нормативов ГТО граждане СССР </a:t>
            </a:r>
            <a:r>
              <a:rPr lang="ru-RU" b="1" dirty="0" smtClean="0">
                <a:solidFill>
                  <a:srgbClr val="002060"/>
                </a:solidFill>
              </a:rPr>
              <a:t>претендовали на медали </a:t>
            </a:r>
            <a:r>
              <a:rPr lang="ru-RU" dirty="0" smtClean="0">
                <a:solidFill>
                  <a:srgbClr val="002060"/>
                </a:solidFill>
              </a:rPr>
              <a:t>на многих международных соревнованиях, становились рекордсменами </a:t>
            </a:r>
            <a:r>
              <a:rPr lang="ru-RU" b="1" dirty="0" smtClean="0">
                <a:solidFill>
                  <a:srgbClr val="002060"/>
                </a:solidFill>
              </a:rPr>
              <a:t>почти во всех видах спорта.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 началу 1976 года свыше 220 миллионов человек имели значки </a:t>
            </a:r>
            <a:r>
              <a:rPr lang="ru-RU" b="1" dirty="0" smtClean="0">
                <a:solidFill>
                  <a:srgbClr val="002060"/>
                </a:solidFill>
              </a:rPr>
              <a:t>ГТО.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b="1" dirty="0"/>
          </a:p>
        </p:txBody>
      </p:sp>
      <p:pic>
        <p:nvPicPr>
          <p:cNvPr id="20482" name="Picture 2" descr="СПОРТИВНАЯ ГИМНАСТИКА - Комитет по делам молодежи, физической культуре и спорту администрации Ульяновс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2311004" cy="2073424"/>
          </a:xfrm>
          <a:prstGeom prst="rect">
            <a:avLst/>
          </a:prstGeom>
          <a:noFill/>
        </p:spPr>
      </p:pic>
      <p:pic>
        <p:nvPicPr>
          <p:cNvPr id="20484" name="Picture 4" descr="http://www.n-i-r.su/files/images/2010-11/2012_-_12/________________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188640"/>
            <a:ext cx="5112568" cy="3483851"/>
          </a:xfrm>
          <a:prstGeom prst="rect">
            <a:avLst/>
          </a:prstGeom>
          <a:noFill/>
        </p:spPr>
      </p:pic>
      <p:pic>
        <p:nvPicPr>
          <p:cNvPr id="20486" name="Picture 6" descr="&quot;Пять колец под кремлевскими звездами&quot; К 30-летию ХХII Олимпийских игр в Москве. Выставки. Архивы России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0312" y="332656"/>
            <a:ext cx="1584176" cy="221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332656"/>
            <a:ext cx="4330824" cy="410445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 годы перестройки, после развала Союза, комплекс ГТО был предан забвению, что существенно   отразилось на физической подготовке граждан и, в первую очередь, молодежи.</a:t>
            </a:r>
          </a:p>
          <a:p>
            <a:pPr algn="ctr"/>
            <a:endParaRPr lang="ru-RU" dirty="0"/>
          </a:p>
        </p:txBody>
      </p:sp>
      <p:pic>
        <p:nvPicPr>
          <p:cNvPr id="21506" name="Picture 2" descr="Как уберечь ребенка от болезни Детские болезни на interfax.b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3" y="260648"/>
            <a:ext cx="1876921" cy="2304256"/>
          </a:xfrm>
          <a:prstGeom prst="rect">
            <a:avLst/>
          </a:prstGeom>
          <a:noFill/>
        </p:spPr>
      </p:pic>
      <p:pic>
        <p:nvPicPr>
          <p:cNvPr id="21508" name="Picture 4" descr="http://tatarile.org/news/sites/tatarile.org.news/files/styles/large-photo/public/news/2733/main/slabaya_fizpodgotovk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260648"/>
            <a:ext cx="2381250" cy="2381250"/>
          </a:xfrm>
          <a:prstGeom prst="rect">
            <a:avLst/>
          </a:prstGeom>
          <a:noFill/>
        </p:spPr>
      </p:pic>
      <p:pic>
        <p:nvPicPr>
          <p:cNvPr id="21510" name="Picture 6" descr="http://static.newsland.com/news_images/380/big_3807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780928"/>
            <a:ext cx="3100344" cy="2232248"/>
          </a:xfrm>
          <a:prstGeom prst="rect">
            <a:avLst/>
          </a:prstGeom>
          <a:noFill/>
        </p:spPr>
      </p:pic>
      <p:pic>
        <p:nvPicPr>
          <p:cNvPr id="21512" name="Picture 8" descr="http://infosekret.ru/wp-content/uploads/2013/02/Skoro-poyavitsya-detskiy-Interne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979712" y="4293096"/>
            <a:ext cx="3048000" cy="2286001"/>
          </a:xfrm>
          <a:prstGeom prst="rect">
            <a:avLst/>
          </a:prstGeom>
          <a:noFill/>
        </p:spPr>
      </p:pic>
      <p:pic>
        <p:nvPicPr>
          <p:cNvPr id="21514" name="Picture 10" descr="http://dom-sovetik.ru/image/televizo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4200905"/>
            <a:ext cx="2736304" cy="2462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475</Words>
  <Application>Microsoft Office PowerPoint</Application>
  <PresentationFormat>Экран (4:3)</PresentationFormat>
  <Paragraphs>44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От норм ГТО – к олимпийским медалям!</vt:lpstr>
      <vt:lpstr>Что такое ГТО?</vt:lpstr>
      <vt:lpstr>Что такое ГТО?</vt:lpstr>
      <vt:lpstr>Слайд 4</vt:lpstr>
      <vt:lpstr>Слайд 5</vt:lpstr>
      <vt:lpstr> «От значка ГТО – к олимпийской медали!» </vt:lpstr>
      <vt:lpstr>ПЛАКАТ ВРЕМЁН СССР</vt:lpstr>
      <vt:lpstr>Слайд 8</vt:lpstr>
      <vt:lpstr>Слайд 9</vt:lpstr>
      <vt:lpstr>А что сегодня?</vt:lpstr>
      <vt:lpstr>Горжусь тобой, Отечество!</vt:lpstr>
      <vt:lpstr>Слайд 12</vt:lpstr>
      <vt:lpstr>Слайд 13</vt:lpstr>
      <vt:lpstr>Слайд 14</vt:lpstr>
      <vt:lpstr>Слайд 15</vt:lpstr>
      <vt:lpstr>Вперёд, к победам!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Люсёк</dc:creator>
  <cp:lastModifiedBy>Админ</cp:lastModifiedBy>
  <cp:revision>20</cp:revision>
  <dcterms:modified xsi:type="dcterms:W3CDTF">2020-11-10T16:07:03Z</dcterms:modified>
</cp:coreProperties>
</file>