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2"/>
  </p:sldMasterIdLst>
  <p:sldIdLst>
    <p:sldId id="257" r:id="rId3"/>
    <p:sldId id="261" r:id="rId4"/>
    <p:sldId id="283" r:id="rId5"/>
    <p:sldId id="258" r:id="rId6"/>
    <p:sldId id="262" r:id="rId7"/>
    <p:sldId id="263" r:id="rId8"/>
    <p:sldId id="260" r:id="rId9"/>
    <p:sldId id="264" r:id="rId10"/>
    <p:sldId id="284" r:id="rId11"/>
    <p:sldId id="265" r:id="rId12"/>
    <p:sldId id="275" r:id="rId13"/>
    <p:sldId id="276" r:id="rId14"/>
    <p:sldId id="277" r:id="rId15"/>
    <p:sldId id="278" r:id="rId16"/>
    <p:sldId id="279" r:id="rId17"/>
    <p:sldId id="280" r:id="rId18"/>
    <p:sldId id="281" r:id="rId19"/>
    <p:sldId id="282" r:id="rId20"/>
    <p:sldId id="266" r:id="rId21"/>
    <p:sldId id="267" r:id="rId22"/>
    <p:sldId id="268" r:id="rId23"/>
    <p:sldId id="269" r:id="rId24"/>
    <p:sldId id="274" r:id="rId25"/>
    <p:sldId id="270" r:id="rId26"/>
    <p:sldId id="272" r:id="rId27"/>
    <p:sldId id="271" r:id="rId28"/>
    <p:sldId id="273" r:id="rId29"/>
    <p:sldId id="285" r:id="rId30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CEE9D"/>
    <a:srgbClr val="0688C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38" autoAdjust="0"/>
    <p:restoredTop sz="94600"/>
  </p:normalViewPr>
  <p:slideViewPr>
    <p:cSldViewPr>
      <p:cViewPr varScale="1">
        <p:scale>
          <a:sx n="75" d="100"/>
          <a:sy n="75" d="100"/>
        </p:scale>
        <p:origin x="-125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image" Target="../media/image13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image" Target="../media/image13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7E9836E-6EF4-4312-ACB5-550062965601}" type="doc">
      <dgm:prSet loTypeId="urn:microsoft.com/office/officeart/2005/8/layout/vProcess5" loCatId="process" qsTypeId="urn:microsoft.com/office/officeart/2005/8/quickstyle/3d2" qsCatId="3D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2C7D714C-397F-4B73-9AC9-47B00A72375F}">
      <dgm:prSet phldrT="[Текст]" custT="1"/>
      <dgm:spPr/>
      <dgm:t>
        <a:bodyPr/>
        <a:lstStyle/>
        <a:p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Федерального государственного образовательного стандарта дошкольного образования</a:t>
          </a:r>
          <a:endParaRPr lang="ru-RU" sz="1600" b="1" dirty="0">
            <a:latin typeface="Times New Roman" pitchFamily="18" charset="0"/>
            <a:cs typeface="Times New Roman" pitchFamily="18" charset="0"/>
          </a:endParaRPr>
        </a:p>
      </dgm:t>
    </dgm:pt>
    <dgm:pt modelId="{629F3532-631A-4D86-803C-C2576FF017B4}" type="parTrans" cxnId="{02DB886E-048F-4EA5-8899-7A99FCD1100D}">
      <dgm:prSet/>
      <dgm:spPr/>
      <dgm:t>
        <a:bodyPr/>
        <a:lstStyle/>
        <a:p>
          <a:endParaRPr lang="ru-RU"/>
        </a:p>
      </dgm:t>
    </dgm:pt>
    <dgm:pt modelId="{066A8615-02C0-417C-8FE5-FD791152E292}" type="sibTrans" cxnId="{02DB886E-048F-4EA5-8899-7A99FCD1100D}">
      <dgm:prSet/>
      <dgm:spPr>
        <a:solidFill>
          <a:schemeClr val="accent2">
            <a:alpha val="90000"/>
          </a:schemeClr>
        </a:solidFill>
      </dgm:spPr>
      <dgm:t>
        <a:bodyPr/>
        <a:lstStyle/>
        <a:p>
          <a:endParaRPr lang="ru-RU"/>
        </a:p>
      </dgm:t>
    </dgm:pt>
    <dgm:pt modelId="{E9BF4FB7-92BC-4BB2-B11F-173C9DB5BC41}">
      <dgm:prSet phldrT="[Текст]" custT="1"/>
      <dgm:spPr/>
      <dgm:t>
        <a:bodyPr/>
        <a:lstStyle/>
        <a:p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Парциальных образовательных программ (для формируемой части программы) и технологий, используемых в практике работы с дошкольниками;  </a:t>
          </a:r>
          <a:endParaRPr lang="ru-RU" sz="1600" b="1" dirty="0">
            <a:latin typeface="Times New Roman" pitchFamily="18" charset="0"/>
            <a:cs typeface="Times New Roman" pitchFamily="18" charset="0"/>
          </a:endParaRPr>
        </a:p>
      </dgm:t>
    </dgm:pt>
    <dgm:pt modelId="{DBCE3ECF-9EC9-45BA-ACEC-1BAC6A9454CF}" type="parTrans" cxnId="{A514BE98-3606-4B04-A83C-E70A7B08B390}">
      <dgm:prSet/>
      <dgm:spPr/>
      <dgm:t>
        <a:bodyPr/>
        <a:lstStyle/>
        <a:p>
          <a:endParaRPr lang="ru-RU"/>
        </a:p>
      </dgm:t>
    </dgm:pt>
    <dgm:pt modelId="{E906EC18-2ED6-4A97-8F25-29436D934400}" type="sibTrans" cxnId="{A514BE98-3606-4B04-A83C-E70A7B08B390}">
      <dgm:prSet/>
      <dgm:spPr>
        <a:solidFill>
          <a:schemeClr val="accent2">
            <a:alpha val="90000"/>
          </a:schemeClr>
        </a:solidFill>
      </dgm:spPr>
      <dgm:t>
        <a:bodyPr/>
        <a:lstStyle/>
        <a:p>
          <a:endParaRPr lang="ru-RU"/>
        </a:p>
      </dgm:t>
    </dgm:pt>
    <dgm:pt modelId="{0CFE350E-E15A-4972-9FB1-7A258607C903}">
      <dgm:prSet custT="1"/>
      <dgm:spPr/>
      <dgm:t>
        <a:bodyPr/>
        <a:lstStyle/>
        <a:p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Характеристики возрастных и индивидуальных особенностей детей;</a:t>
          </a:r>
          <a:endParaRPr lang="ru-RU" sz="1600" b="1" dirty="0">
            <a:latin typeface="Times New Roman" pitchFamily="18" charset="0"/>
            <a:cs typeface="Times New Roman" pitchFamily="18" charset="0"/>
          </a:endParaRPr>
        </a:p>
      </dgm:t>
    </dgm:pt>
    <dgm:pt modelId="{C47D8325-916D-4C2D-9364-EEB09FD1E25D}" type="parTrans" cxnId="{620DA54E-A492-48DC-B440-9D3D7A7CEB9C}">
      <dgm:prSet/>
      <dgm:spPr/>
      <dgm:t>
        <a:bodyPr/>
        <a:lstStyle/>
        <a:p>
          <a:endParaRPr lang="ru-RU"/>
        </a:p>
      </dgm:t>
    </dgm:pt>
    <dgm:pt modelId="{A2CEA709-B302-4683-BCBE-285E1BDDB141}" type="sibTrans" cxnId="{620DA54E-A492-48DC-B440-9D3D7A7CEB9C}">
      <dgm:prSet/>
      <dgm:spPr>
        <a:solidFill>
          <a:schemeClr val="accent2">
            <a:alpha val="90000"/>
          </a:schemeClr>
        </a:solidFill>
      </dgm:spPr>
      <dgm:t>
        <a:bodyPr/>
        <a:lstStyle/>
        <a:p>
          <a:endParaRPr lang="ru-RU">
            <a:solidFill>
              <a:srgbClr val="C00000"/>
            </a:solidFill>
          </a:endParaRPr>
        </a:p>
      </dgm:t>
    </dgm:pt>
    <dgm:pt modelId="{505E38B0-59A9-4307-A240-55769A92C153}">
      <dgm:prSet custT="1"/>
      <dgm:spPr/>
      <dgm:t>
        <a:bodyPr/>
        <a:lstStyle/>
        <a:p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Возможностей и специфики образовательной деятельности детского сада;</a:t>
          </a:r>
          <a:endParaRPr lang="ru-RU" sz="1600" b="1" dirty="0">
            <a:latin typeface="Times New Roman" pitchFamily="18" charset="0"/>
            <a:cs typeface="Times New Roman" pitchFamily="18" charset="0"/>
          </a:endParaRPr>
        </a:p>
      </dgm:t>
    </dgm:pt>
    <dgm:pt modelId="{3868D02F-FE68-411A-B060-A842F12AB91C}" type="parTrans" cxnId="{CD2F098E-C73E-4625-9EA4-CA4FFAFCF645}">
      <dgm:prSet/>
      <dgm:spPr/>
      <dgm:t>
        <a:bodyPr/>
        <a:lstStyle/>
        <a:p>
          <a:endParaRPr lang="ru-RU"/>
        </a:p>
      </dgm:t>
    </dgm:pt>
    <dgm:pt modelId="{45A89B9B-947D-4824-8E1E-30B702458C7E}" type="sibTrans" cxnId="{CD2F098E-C73E-4625-9EA4-CA4FFAFCF645}">
      <dgm:prSet/>
      <dgm:spPr>
        <a:solidFill>
          <a:schemeClr val="accent2">
            <a:alpha val="90000"/>
          </a:schemeClr>
        </a:solidFill>
      </dgm:spPr>
      <dgm:t>
        <a:bodyPr/>
        <a:lstStyle/>
        <a:p>
          <a:endParaRPr lang="ru-RU"/>
        </a:p>
      </dgm:t>
    </dgm:pt>
    <dgm:pt modelId="{607591F1-C729-4C6D-B27A-C7242E1EF9B3}">
      <dgm:prSet custT="1"/>
      <dgm:spPr/>
      <dgm:t>
        <a:bodyPr/>
        <a:lstStyle/>
        <a:p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Образовательных запросов родителей, социума. </a:t>
          </a:r>
          <a:endParaRPr lang="ru-RU" sz="1600" b="1" dirty="0">
            <a:latin typeface="Times New Roman" pitchFamily="18" charset="0"/>
            <a:cs typeface="Times New Roman" pitchFamily="18" charset="0"/>
          </a:endParaRPr>
        </a:p>
      </dgm:t>
    </dgm:pt>
    <dgm:pt modelId="{5E3C3C88-A794-46C0-A643-961DC0559874}" type="sibTrans" cxnId="{72326700-8C46-46FD-B64F-F7387CEA246B}">
      <dgm:prSet/>
      <dgm:spPr/>
      <dgm:t>
        <a:bodyPr/>
        <a:lstStyle/>
        <a:p>
          <a:endParaRPr lang="ru-RU"/>
        </a:p>
      </dgm:t>
    </dgm:pt>
    <dgm:pt modelId="{09531DEB-1EDD-4807-9F9D-231F2251BD14}" type="parTrans" cxnId="{72326700-8C46-46FD-B64F-F7387CEA246B}">
      <dgm:prSet/>
      <dgm:spPr/>
      <dgm:t>
        <a:bodyPr/>
        <a:lstStyle/>
        <a:p>
          <a:endParaRPr lang="ru-RU"/>
        </a:p>
      </dgm:t>
    </dgm:pt>
    <dgm:pt modelId="{94E18D88-6E19-4A00-A921-F57704A8A3E1}" type="pres">
      <dgm:prSet presAssocID="{D7E9836E-6EF4-4312-ACB5-550062965601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0C90F00-EAD1-47B6-9B31-EBFFE9694D3C}" type="pres">
      <dgm:prSet presAssocID="{D7E9836E-6EF4-4312-ACB5-550062965601}" presName="dummyMaxCanvas" presStyleCnt="0">
        <dgm:presLayoutVars/>
      </dgm:prSet>
      <dgm:spPr/>
    </dgm:pt>
    <dgm:pt modelId="{D15831D1-9C4B-43B5-813C-30F2362B112C}" type="pres">
      <dgm:prSet presAssocID="{D7E9836E-6EF4-4312-ACB5-550062965601}" presName="FiveNodes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0383BF-62AA-44B2-A804-16130FCFEDE6}" type="pres">
      <dgm:prSet presAssocID="{D7E9836E-6EF4-4312-ACB5-550062965601}" presName="FiveNodes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A366B2-FDC4-4EB7-AA38-3F330C14CFCA}" type="pres">
      <dgm:prSet presAssocID="{D7E9836E-6EF4-4312-ACB5-550062965601}" presName="FiveNodes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7A7D30D-2630-432B-A9BD-9D67C01400E6}" type="pres">
      <dgm:prSet presAssocID="{D7E9836E-6EF4-4312-ACB5-550062965601}" presName="FiveNodes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DD0BE91-2A7A-438B-B107-A870280AFC46}" type="pres">
      <dgm:prSet presAssocID="{D7E9836E-6EF4-4312-ACB5-550062965601}" presName="FiveNodes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E35DE3-A81B-4615-94CF-F2FD5B6F50AB}" type="pres">
      <dgm:prSet presAssocID="{D7E9836E-6EF4-4312-ACB5-550062965601}" presName="FiveConn_1-2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9445BB8-6F0B-47A4-8011-50C48CE08C48}" type="pres">
      <dgm:prSet presAssocID="{D7E9836E-6EF4-4312-ACB5-550062965601}" presName="FiveConn_2-3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16E419-CBD7-46D7-A875-98686CDC7C85}" type="pres">
      <dgm:prSet presAssocID="{D7E9836E-6EF4-4312-ACB5-550062965601}" presName="FiveConn_3-4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924218-175F-4A81-B76B-A26981ADD275}" type="pres">
      <dgm:prSet presAssocID="{D7E9836E-6EF4-4312-ACB5-550062965601}" presName="FiveConn_4-5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2495BBF-4125-475F-92F3-28CF476CC4C9}" type="pres">
      <dgm:prSet presAssocID="{D7E9836E-6EF4-4312-ACB5-550062965601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D6BB3B-2859-46BE-8D1F-8C2FB700BF17}" type="pres">
      <dgm:prSet presAssocID="{D7E9836E-6EF4-4312-ACB5-550062965601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F6161C-BBE5-430E-B6D3-7475218C5D21}" type="pres">
      <dgm:prSet presAssocID="{D7E9836E-6EF4-4312-ACB5-550062965601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452436-7409-4666-B87F-068FE0401E8D}" type="pres">
      <dgm:prSet presAssocID="{D7E9836E-6EF4-4312-ACB5-550062965601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BA4EE69-673F-4597-9FB6-915BEA0A9A0A}" type="pres">
      <dgm:prSet presAssocID="{D7E9836E-6EF4-4312-ACB5-550062965601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30A0402-2CC5-42E1-BDDB-0FA3EFBC64AC}" type="presOf" srcId="{505E38B0-59A9-4307-A240-55769A92C153}" destId="{17A7D30D-2630-432B-A9BD-9D67C01400E6}" srcOrd="0" destOrd="0" presId="urn:microsoft.com/office/officeart/2005/8/layout/vProcess5"/>
    <dgm:cxn modelId="{620DA54E-A492-48DC-B440-9D3D7A7CEB9C}" srcId="{D7E9836E-6EF4-4312-ACB5-550062965601}" destId="{0CFE350E-E15A-4972-9FB1-7A258607C903}" srcOrd="2" destOrd="0" parTransId="{C47D8325-916D-4C2D-9364-EEB09FD1E25D}" sibTransId="{A2CEA709-B302-4683-BCBE-285E1BDDB141}"/>
    <dgm:cxn modelId="{8D108305-D915-4B6E-967B-202874EADD6A}" type="presOf" srcId="{45A89B9B-947D-4824-8E1E-30B702458C7E}" destId="{B7924218-175F-4A81-B76B-A26981ADD275}" srcOrd="0" destOrd="0" presId="urn:microsoft.com/office/officeart/2005/8/layout/vProcess5"/>
    <dgm:cxn modelId="{1163B296-663A-46D6-B009-7C0FE873A705}" type="presOf" srcId="{0CFE350E-E15A-4972-9FB1-7A258607C903}" destId="{61A366B2-FDC4-4EB7-AA38-3F330C14CFCA}" srcOrd="0" destOrd="0" presId="urn:microsoft.com/office/officeart/2005/8/layout/vProcess5"/>
    <dgm:cxn modelId="{FEDC3473-9FFC-4F13-8237-C7B53DF9B279}" type="presOf" srcId="{2C7D714C-397F-4B73-9AC9-47B00A72375F}" destId="{D15831D1-9C4B-43B5-813C-30F2362B112C}" srcOrd="0" destOrd="0" presId="urn:microsoft.com/office/officeart/2005/8/layout/vProcess5"/>
    <dgm:cxn modelId="{A514BE98-3606-4B04-A83C-E70A7B08B390}" srcId="{D7E9836E-6EF4-4312-ACB5-550062965601}" destId="{E9BF4FB7-92BC-4BB2-B11F-173C9DB5BC41}" srcOrd="1" destOrd="0" parTransId="{DBCE3ECF-9EC9-45BA-ACEC-1BAC6A9454CF}" sibTransId="{E906EC18-2ED6-4A97-8F25-29436D934400}"/>
    <dgm:cxn modelId="{CD2F098E-C73E-4625-9EA4-CA4FFAFCF645}" srcId="{D7E9836E-6EF4-4312-ACB5-550062965601}" destId="{505E38B0-59A9-4307-A240-55769A92C153}" srcOrd="3" destOrd="0" parTransId="{3868D02F-FE68-411A-B060-A842F12AB91C}" sibTransId="{45A89B9B-947D-4824-8E1E-30B702458C7E}"/>
    <dgm:cxn modelId="{03FC8EF2-EF07-42A6-BF82-C41E5D434239}" type="presOf" srcId="{E9BF4FB7-92BC-4BB2-B11F-173C9DB5BC41}" destId="{7FD6BB3B-2859-46BE-8D1F-8C2FB700BF17}" srcOrd="1" destOrd="0" presId="urn:microsoft.com/office/officeart/2005/8/layout/vProcess5"/>
    <dgm:cxn modelId="{1FB38D37-713C-4AB6-AD71-CC9291394308}" type="presOf" srcId="{607591F1-C729-4C6D-B27A-C7242E1EF9B3}" destId="{6DD0BE91-2A7A-438B-B107-A870280AFC46}" srcOrd="0" destOrd="0" presId="urn:microsoft.com/office/officeart/2005/8/layout/vProcess5"/>
    <dgm:cxn modelId="{331DE698-F29D-422D-B2E3-62409DC36627}" type="presOf" srcId="{A2CEA709-B302-4683-BCBE-285E1BDDB141}" destId="{FF16E419-CBD7-46D7-A875-98686CDC7C85}" srcOrd="0" destOrd="0" presId="urn:microsoft.com/office/officeart/2005/8/layout/vProcess5"/>
    <dgm:cxn modelId="{DFC871AA-79F6-47D7-9140-FD7D8A89F414}" type="presOf" srcId="{066A8615-02C0-417C-8FE5-FD791152E292}" destId="{2CE35DE3-A81B-4615-94CF-F2FD5B6F50AB}" srcOrd="0" destOrd="0" presId="urn:microsoft.com/office/officeart/2005/8/layout/vProcess5"/>
    <dgm:cxn modelId="{72326700-8C46-46FD-B64F-F7387CEA246B}" srcId="{D7E9836E-6EF4-4312-ACB5-550062965601}" destId="{607591F1-C729-4C6D-B27A-C7242E1EF9B3}" srcOrd="4" destOrd="0" parTransId="{09531DEB-1EDD-4807-9F9D-231F2251BD14}" sibTransId="{5E3C3C88-A794-46C0-A643-961DC0559874}"/>
    <dgm:cxn modelId="{495454C4-E542-4331-AD96-A6A2D795A6B3}" type="presOf" srcId="{505E38B0-59A9-4307-A240-55769A92C153}" destId="{AF452436-7409-4666-B87F-068FE0401E8D}" srcOrd="1" destOrd="0" presId="urn:microsoft.com/office/officeart/2005/8/layout/vProcess5"/>
    <dgm:cxn modelId="{6C57D18A-392A-4109-BBCD-E78E9F258DAC}" type="presOf" srcId="{607591F1-C729-4C6D-B27A-C7242E1EF9B3}" destId="{6BA4EE69-673F-4597-9FB6-915BEA0A9A0A}" srcOrd="1" destOrd="0" presId="urn:microsoft.com/office/officeart/2005/8/layout/vProcess5"/>
    <dgm:cxn modelId="{490F1351-6773-4655-B51C-9A80984C5EF4}" type="presOf" srcId="{E906EC18-2ED6-4A97-8F25-29436D934400}" destId="{99445BB8-6F0B-47A4-8011-50C48CE08C48}" srcOrd="0" destOrd="0" presId="urn:microsoft.com/office/officeart/2005/8/layout/vProcess5"/>
    <dgm:cxn modelId="{B4C3170A-2767-4958-94D1-FC0299D653A1}" type="presOf" srcId="{0CFE350E-E15A-4972-9FB1-7A258607C903}" destId="{30F6161C-BBE5-430E-B6D3-7475218C5D21}" srcOrd="1" destOrd="0" presId="urn:microsoft.com/office/officeart/2005/8/layout/vProcess5"/>
    <dgm:cxn modelId="{02DB886E-048F-4EA5-8899-7A99FCD1100D}" srcId="{D7E9836E-6EF4-4312-ACB5-550062965601}" destId="{2C7D714C-397F-4B73-9AC9-47B00A72375F}" srcOrd="0" destOrd="0" parTransId="{629F3532-631A-4D86-803C-C2576FF017B4}" sibTransId="{066A8615-02C0-417C-8FE5-FD791152E292}"/>
    <dgm:cxn modelId="{6E12FE2C-190D-4332-9A68-50B8A1BB874C}" type="presOf" srcId="{D7E9836E-6EF4-4312-ACB5-550062965601}" destId="{94E18D88-6E19-4A00-A921-F57704A8A3E1}" srcOrd="0" destOrd="0" presId="urn:microsoft.com/office/officeart/2005/8/layout/vProcess5"/>
    <dgm:cxn modelId="{764CBE57-1169-40EA-9CE4-3465DB1DCD58}" type="presOf" srcId="{E9BF4FB7-92BC-4BB2-B11F-173C9DB5BC41}" destId="{2F0383BF-62AA-44B2-A804-16130FCFEDE6}" srcOrd="0" destOrd="0" presId="urn:microsoft.com/office/officeart/2005/8/layout/vProcess5"/>
    <dgm:cxn modelId="{9DDA639C-CB59-462B-9F15-581078BC3D8E}" type="presOf" srcId="{2C7D714C-397F-4B73-9AC9-47B00A72375F}" destId="{D2495BBF-4125-475F-92F3-28CF476CC4C9}" srcOrd="1" destOrd="0" presId="urn:microsoft.com/office/officeart/2005/8/layout/vProcess5"/>
    <dgm:cxn modelId="{79E7E316-AE1A-4BC5-8EEE-C2CA2C498291}" type="presParOf" srcId="{94E18D88-6E19-4A00-A921-F57704A8A3E1}" destId="{70C90F00-EAD1-47B6-9B31-EBFFE9694D3C}" srcOrd="0" destOrd="0" presId="urn:microsoft.com/office/officeart/2005/8/layout/vProcess5"/>
    <dgm:cxn modelId="{5A6EBAEF-8BC3-4412-AF86-174C1D6CBE31}" type="presParOf" srcId="{94E18D88-6E19-4A00-A921-F57704A8A3E1}" destId="{D15831D1-9C4B-43B5-813C-30F2362B112C}" srcOrd="1" destOrd="0" presId="urn:microsoft.com/office/officeart/2005/8/layout/vProcess5"/>
    <dgm:cxn modelId="{578020F2-D358-40BE-97BC-CB0C048FF179}" type="presParOf" srcId="{94E18D88-6E19-4A00-A921-F57704A8A3E1}" destId="{2F0383BF-62AA-44B2-A804-16130FCFEDE6}" srcOrd="2" destOrd="0" presId="urn:microsoft.com/office/officeart/2005/8/layout/vProcess5"/>
    <dgm:cxn modelId="{7ECBD4FC-BFFD-4275-93F0-D4C8B6B2B0FF}" type="presParOf" srcId="{94E18D88-6E19-4A00-A921-F57704A8A3E1}" destId="{61A366B2-FDC4-4EB7-AA38-3F330C14CFCA}" srcOrd="3" destOrd="0" presId="urn:microsoft.com/office/officeart/2005/8/layout/vProcess5"/>
    <dgm:cxn modelId="{55BF314E-24BA-478E-BB75-8C4CDAF6DE2F}" type="presParOf" srcId="{94E18D88-6E19-4A00-A921-F57704A8A3E1}" destId="{17A7D30D-2630-432B-A9BD-9D67C01400E6}" srcOrd="4" destOrd="0" presId="urn:microsoft.com/office/officeart/2005/8/layout/vProcess5"/>
    <dgm:cxn modelId="{C2876367-BBA1-4EDB-9D6A-ECDCFB39F232}" type="presParOf" srcId="{94E18D88-6E19-4A00-A921-F57704A8A3E1}" destId="{6DD0BE91-2A7A-438B-B107-A870280AFC46}" srcOrd="5" destOrd="0" presId="urn:microsoft.com/office/officeart/2005/8/layout/vProcess5"/>
    <dgm:cxn modelId="{430D8141-EA34-4380-B045-DAE734EC0E49}" type="presParOf" srcId="{94E18D88-6E19-4A00-A921-F57704A8A3E1}" destId="{2CE35DE3-A81B-4615-94CF-F2FD5B6F50AB}" srcOrd="6" destOrd="0" presId="urn:microsoft.com/office/officeart/2005/8/layout/vProcess5"/>
    <dgm:cxn modelId="{11544B24-809C-4407-A144-32A64227E572}" type="presParOf" srcId="{94E18D88-6E19-4A00-A921-F57704A8A3E1}" destId="{99445BB8-6F0B-47A4-8011-50C48CE08C48}" srcOrd="7" destOrd="0" presId="urn:microsoft.com/office/officeart/2005/8/layout/vProcess5"/>
    <dgm:cxn modelId="{D34C8F92-2013-4397-AFD8-47DD6673897F}" type="presParOf" srcId="{94E18D88-6E19-4A00-A921-F57704A8A3E1}" destId="{FF16E419-CBD7-46D7-A875-98686CDC7C85}" srcOrd="8" destOrd="0" presId="urn:microsoft.com/office/officeart/2005/8/layout/vProcess5"/>
    <dgm:cxn modelId="{C8B788F4-73BA-4227-96A6-15A529E81B79}" type="presParOf" srcId="{94E18D88-6E19-4A00-A921-F57704A8A3E1}" destId="{B7924218-175F-4A81-B76B-A26981ADD275}" srcOrd="9" destOrd="0" presId="urn:microsoft.com/office/officeart/2005/8/layout/vProcess5"/>
    <dgm:cxn modelId="{51273592-70DE-4EE9-B11E-A93C9C0FF3BB}" type="presParOf" srcId="{94E18D88-6E19-4A00-A921-F57704A8A3E1}" destId="{D2495BBF-4125-475F-92F3-28CF476CC4C9}" srcOrd="10" destOrd="0" presId="urn:microsoft.com/office/officeart/2005/8/layout/vProcess5"/>
    <dgm:cxn modelId="{D7F961E1-D4FE-43D8-96DE-BBFF278A70D6}" type="presParOf" srcId="{94E18D88-6E19-4A00-A921-F57704A8A3E1}" destId="{7FD6BB3B-2859-46BE-8D1F-8C2FB700BF17}" srcOrd="11" destOrd="0" presId="urn:microsoft.com/office/officeart/2005/8/layout/vProcess5"/>
    <dgm:cxn modelId="{EC0C2A17-FEDA-4DAE-B015-38ECD816168B}" type="presParOf" srcId="{94E18D88-6E19-4A00-A921-F57704A8A3E1}" destId="{30F6161C-BBE5-430E-B6D3-7475218C5D21}" srcOrd="12" destOrd="0" presId="urn:microsoft.com/office/officeart/2005/8/layout/vProcess5"/>
    <dgm:cxn modelId="{64992878-C038-4050-88F9-5EFB93238310}" type="presParOf" srcId="{94E18D88-6E19-4A00-A921-F57704A8A3E1}" destId="{AF452436-7409-4666-B87F-068FE0401E8D}" srcOrd="13" destOrd="0" presId="urn:microsoft.com/office/officeart/2005/8/layout/vProcess5"/>
    <dgm:cxn modelId="{2219C6B7-F0BA-457D-81F1-D37E62587E1E}" type="presParOf" srcId="{94E18D88-6E19-4A00-A921-F57704A8A3E1}" destId="{6BA4EE69-673F-4597-9FB6-915BEA0A9A0A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64AA83E-7FE7-4144-8697-208DB2EB30A5}" type="doc">
      <dgm:prSet loTypeId="urn:microsoft.com/office/officeart/2005/8/layout/hList7#1" loCatId="process" qsTypeId="urn:microsoft.com/office/officeart/2005/8/quickstyle/3d2" qsCatId="3D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57E786F4-DFB1-4E06-A669-03728C4EFCE5}">
      <dgm:prSet phldrT="[Текст]" custT="1"/>
      <dgm:spPr/>
      <dgm:t>
        <a:bodyPr/>
        <a:lstStyle/>
        <a:p>
          <a:r>
            <a:rPr lang="ru-RU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социально-коммуникативное развитие</a:t>
          </a:r>
        </a:p>
        <a:p>
          <a:endParaRPr lang="ru-RU" sz="1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3AE8D82-DBBE-423F-B5CD-495E6B71EB96}" type="parTrans" cxnId="{91A097B4-4E4D-47CF-A384-7A8D3682AE53}">
      <dgm:prSet/>
      <dgm:spPr/>
      <dgm:t>
        <a:bodyPr/>
        <a:lstStyle/>
        <a:p>
          <a:endParaRPr lang="ru-RU"/>
        </a:p>
      </dgm:t>
    </dgm:pt>
    <dgm:pt modelId="{828504CE-FBD8-4866-90CC-2599F4A6B39B}" type="sibTrans" cxnId="{91A097B4-4E4D-47CF-A384-7A8D3682AE53}">
      <dgm:prSet/>
      <dgm:spPr>
        <a:solidFill>
          <a:schemeClr val="accent2"/>
        </a:solidFill>
      </dgm:spPr>
      <dgm:t>
        <a:bodyPr/>
        <a:lstStyle/>
        <a:p>
          <a:endParaRPr lang="ru-RU"/>
        </a:p>
      </dgm:t>
    </dgm:pt>
    <dgm:pt modelId="{6971CC7E-6D26-4E50-8413-2855495F86D0}">
      <dgm:prSet phldrT="[Текст]" custT="1"/>
      <dgm:spPr/>
      <dgm:t>
        <a:bodyPr/>
        <a:lstStyle/>
        <a:p>
          <a:r>
            <a:rPr lang="ru-RU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познавательное развитие</a:t>
          </a:r>
          <a:r>
            <a:rPr lang="ru-RU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 </a:t>
          </a:r>
        </a:p>
      </dgm:t>
    </dgm:pt>
    <dgm:pt modelId="{56D274BC-3406-4551-BBEF-1BC3C3CE8876}" type="parTrans" cxnId="{90C96BBF-EF85-4AD0-944D-88AD48A4AB7E}">
      <dgm:prSet/>
      <dgm:spPr/>
      <dgm:t>
        <a:bodyPr/>
        <a:lstStyle/>
        <a:p>
          <a:endParaRPr lang="ru-RU"/>
        </a:p>
      </dgm:t>
    </dgm:pt>
    <dgm:pt modelId="{C9C06C2C-E982-4827-BBB6-965CC406D753}" type="sibTrans" cxnId="{90C96BBF-EF85-4AD0-944D-88AD48A4AB7E}">
      <dgm:prSet/>
      <dgm:spPr>
        <a:solidFill>
          <a:schemeClr val="accent2"/>
        </a:solidFill>
      </dgm:spPr>
      <dgm:t>
        <a:bodyPr/>
        <a:lstStyle/>
        <a:p>
          <a:endParaRPr lang="ru-RU"/>
        </a:p>
      </dgm:t>
    </dgm:pt>
    <dgm:pt modelId="{4D81966B-8E7F-4600-A5AC-C85635C69348}">
      <dgm:prSet phldrT="[Текст]" custT="1"/>
      <dgm:spPr/>
      <dgm:t>
        <a:bodyPr/>
        <a:lstStyle/>
        <a:p>
          <a:r>
            <a:rPr lang="ru-RU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речевое развитие</a:t>
          </a:r>
          <a:endParaRPr lang="ru-RU" sz="1600" b="1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  <a:p>
          <a:endParaRPr lang="ru-RU" sz="1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F061275-4A87-43C2-8C1F-FE6C47601B94}" type="parTrans" cxnId="{24F409DA-2C77-46B7-953F-5CFA49C731BF}">
      <dgm:prSet/>
      <dgm:spPr/>
      <dgm:t>
        <a:bodyPr/>
        <a:lstStyle/>
        <a:p>
          <a:endParaRPr lang="ru-RU"/>
        </a:p>
      </dgm:t>
    </dgm:pt>
    <dgm:pt modelId="{87961EF8-31A2-4BE0-8638-6ABC74D3951E}" type="sibTrans" cxnId="{24F409DA-2C77-46B7-953F-5CFA49C731BF}">
      <dgm:prSet/>
      <dgm:spPr>
        <a:solidFill>
          <a:schemeClr val="accent2"/>
        </a:solidFill>
      </dgm:spPr>
      <dgm:t>
        <a:bodyPr/>
        <a:lstStyle/>
        <a:p>
          <a:endParaRPr lang="ru-RU"/>
        </a:p>
      </dgm:t>
    </dgm:pt>
    <dgm:pt modelId="{551D6FAB-3401-459C-8D81-AE40CFE88675}">
      <dgm:prSet phldrT="[Текст]" custT="1"/>
      <dgm:spPr/>
      <dgm:t>
        <a:bodyPr/>
        <a:lstStyle/>
        <a:p>
          <a:r>
            <a:rPr lang="ru-RU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художественно-эстетическое развитие</a:t>
          </a:r>
          <a:endParaRPr lang="ru-RU" sz="1600" b="1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6BA454CE-BC01-4F85-B385-EEAB297D5CAA}" type="parTrans" cxnId="{2B7ED900-1EE8-4B92-B848-F769F3FB912C}">
      <dgm:prSet/>
      <dgm:spPr/>
      <dgm:t>
        <a:bodyPr/>
        <a:lstStyle/>
        <a:p>
          <a:endParaRPr lang="ru-RU"/>
        </a:p>
      </dgm:t>
    </dgm:pt>
    <dgm:pt modelId="{20CBDF93-D5D4-4F89-B912-F766054C1DC9}" type="sibTrans" cxnId="{2B7ED900-1EE8-4B92-B848-F769F3FB912C}">
      <dgm:prSet/>
      <dgm:spPr>
        <a:solidFill>
          <a:schemeClr val="accent2"/>
        </a:solidFill>
      </dgm:spPr>
      <dgm:t>
        <a:bodyPr/>
        <a:lstStyle/>
        <a:p>
          <a:endParaRPr lang="ru-RU"/>
        </a:p>
      </dgm:t>
    </dgm:pt>
    <dgm:pt modelId="{2E968EFC-65BC-49A8-9BB0-AE63FB4E4FD8}">
      <dgm:prSet phldrT="[Текст]" custT="1"/>
      <dgm:spPr/>
      <dgm:t>
        <a:bodyPr/>
        <a:lstStyle/>
        <a:p>
          <a:r>
            <a:rPr lang="ru-RU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физическое развитие</a:t>
          </a:r>
          <a:endParaRPr lang="ru-RU" sz="1600" b="1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AD5CC810-07E8-4FC7-A67A-3AD52688ADDD}" type="parTrans" cxnId="{CB7AB8A8-C5F2-4177-952A-2B82D6794BDC}">
      <dgm:prSet/>
      <dgm:spPr/>
      <dgm:t>
        <a:bodyPr/>
        <a:lstStyle/>
        <a:p>
          <a:endParaRPr lang="ru-RU"/>
        </a:p>
      </dgm:t>
    </dgm:pt>
    <dgm:pt modelId="{DF968DAC-1FA0-4038-8D67-A41A6438FBA6}" type="sibTrans" cxnId="{CB7AB8A8-C5F2-4177-952A-2B82D6794BDC}">
      <dgm:prSet/>
      <dgm:spPr/>
      <dgm:t>
        <a:bodyPr/>
        <a:lstStyle/>
        <a:p>
          <a:endParaRPr lang="ru-RU"/>
        </a:p>
      </dgm:t>
    </dgm:pt>
    <dgm:pt modelId="{5147E4A1-6D95-40B1-82EF-307CAD283FAA}" type="pres">
      <dgm:prSet presAssocID="{A64AA83E-7FE7-4144-8697-208DB2EB30A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6165C4A-CF4D-4218-9ABA-4754B57A409D}" type="pres">
      <dgm:prSet presAssocID="{A64AA83E-7FE7-4144-8697-208DB2EB30A5}" presName="fgShape" presStyleLbl="fgShp" presStyleIdx="0" presStyleCnt="1"/>
      <dgm:spPr/>
    </dgm:pt>
    <dgm:pt modelId="{4F911303-3290-43CD-8A60-F80DAD5C6383}" type="pres">
      <dgm:prSet presAssocID="{A64AA83E-7FE7-4144-8697-208DB2EB30A5}" presName="linComp" presStyleCnt="0"/>
      <dgm:spPr/>
    </dgm:pt>
    <dgm:pt modelId="{DE45C7BF-1070-4E83-9E70-7BB6117317DD}" type="pres">
      <dgm:prSet presAssocID="{57E786F4-DFB1-4E06-A669-03728C4EFCE5}" presName="compNode" presStyleCnt="0"/>
      <dgm:spPr/>
    </dgm:pt>
    <dgm:pt modelId="{DD34EB41-44FD-4E59-83D4-32F25B83F731}" type="pres">
      <dgm:prSet presAssocID="{57E786F4-DFB1-4E06-A669-03728C4EFCE5}" presName="bkgdShape" presStyleLbl="node1" presStyleIdx="0" presStyleCnt="5"/>
      <dgm:spPr/>
      <dgm:t>
        <a:bodyPr/>
        <a:lstStyle/>
        <a:p>
          <a:endParaRPr lang="ru-RU"/>
        </a:p>
      </dgm:t>
    </dgm:pt>
    <dgm:pt modelId="{54E73781-BC2F-4A86-B5F3-8FC5AFC27D6E}" type="pres">
      <dgm:prSet presAssocID="{57E786F4-DFB1-4E06-A669-03728C4EFCE5}" presName="nodeTx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F2214D4-3A89-4941-9758-49185AF95F95}" type="pres">
      <dgm:prSet presAssocID="{57E786F4-DFB1-4E06-A669-03728C4EFCE5}" presName="invisiNode" presStyleLbl="node1" presStyleIdx="0" presStyleCnt="5"/>
      <dgm:spPr/>
    </dgm:pt>
    <dgm:pt modelId="{D64FC40E-5336-4EE7-AFCF-A28E88E08ED5}" type="pres">
      <dgm:prSet presAssocID="{57E786F4-DFB1-4E06-A669-03728C4EFCE5}" presName="imagNode" presStyleLbl="fgImgPlace1" presStyleIdx="0" presStyleCnt="5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5000" r="-5000"/>
          </a:stretch>
        </a:blipFill>
      </dgm:spPr>
      <dgm:t>
        <a:bodyPr/>
        <a:lstStyle/>
        <a:p>
          <a:endParaRPr lang="ru-RU"/>
        </a:p>
      </dgm:t>
    </dgm:pt>
    <dgm:pt modelId="{761AA73E-FD3F-486D-80C1-76CCB4F55982}" type="pres">
      <dgm:prSet presAssocID="{828504CE-FBD8-4866-90CC-2599F4A6B39B}" presName="sibTrans" presStyleLbl="sibTrans2D1" presStyleIdx="0" presStyleCnt="0"/>
      <dgm:spPr/>
      <dgm:t>
        <a:bodyPr/>
        <a:lstStyle/>
        <a:p>
          <a:endParaRPr lang="ru-RU"/>
        </a:p>
      </dgm:t>
    </dgm:pt>
    <dgm:pt modelId="{2FD544A4-7901-4AD9-BF38-EE5CF05DC4C0}" type="pres">
      <dgm:prSet presAssocID="{6971CC7E-6D26-4E50-8413-2855495F86D0}" presName="compNode" presStyleCnt="0"/>
      <dgm:spPr/>
    </dgm:pt>
    <dgm:pt modelId="{809330F8-2DCA-42F4-AD92-F15E746A3F77}" type="pres">
      <dgm:prSet presAssocID="{6971CC7E-6D26-4E50-8413-2855495F86D0}" presName="bkgdShape" presStyleLbl="node1" presStyleIdx="1" presStyleCnt="5"/>
      <dgm:spPr/>
      <dgm:t>
        <a:bodyPr/>
        <a:lstStyle/>
        <a:p>
          <a:endParaRPr lang="ru-RU"/>
        </a:p>
      </dgm:t>
    </dgm:pt>
    <dgm:pt modelId="{17C1B1F3-B8A7-4B86-B3C4-A8347DFB4629}" type="pres">
      <dgm:prSet presAssocID="{6971CC7E-6D26-4E50-8413-2855495F86D0}" presName="nodeTx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D7E1F51-B140-435A-973D-C776AF1CC9BA}" type="pres">
      <dgm:prSet presAssocID="{6971CC7E-6D26-4E50-8413-2855495F86D0}" presName="invisiNode" presStyleLbl="node1" presStyleIdx="1" presStyleCnt="5"/>
      <dgm:spPr/>
    </dgm:pt>
    <dgm:pt modelId="{4A11C2A0-FA7B-4E1A-AE7F-5110369B735F}" type="pres">
      <dgm:prSet presAssocID="{6971CC7E-6D26-4E50-8413-2855495F86D0}" presName="imagNode" presStyleLbl="fgImgPlace1" presStyleIdx="1" presStyleCnt="5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t="-15000" b="-15000"/>
          </a:stretch>
        </a:blipFill>
      </dgm:spPr>
      <dgm:t>
        <a:bodyPr/>
        <a:lstStyle/>
        <a:p>
          <a:endParaRPr lang="ru-RU"/>
        </a:p>
      </dgm:t>
    </dgm:pt>
    <dgm:pt modelId="{81156F37-D86D-4DE1-B450-D1BEADD5EF94}" type="pres">
      <dgm:prSet presAssocID="{C9C06C2C-E982-4827-BBB6-965CC406D753}" presName="sibTrans" presStyleLbl="sibTrans2D1" presStyleIdx="0" presStyleCnt="0"/>
      <dgm:spPr/>
      <dgm:t>
        <a:bodyPr/>
        <a:lstStyle/>
        <a:p>
          <a:endParaRPr lang="ru-RU"/>
        </a:p>
      </dgm:t>
    </dgm:pt>
    <dgm:pt modelId="{BC4AFF1D-EECC-426A-81DF-6D826DAE6D22}" type="pres">
      <dgm:prSet presAssocID="{4D81966B-8E7F-4600-A5AC-C85635C69348}" presName="compNode" presStyleCnt="0"/>
      <dgm:spPr/>
    </dgm:pt>
    <dgm:pt modelId="{D7A2BB04-ABA4-4CA9-B4EB-1B768387C984}" type="pres">
      <dgm:prSet presAssocID="{4D81966B-8E7F-4600-A5AC-C85635C69348}" presName="bkgdShape" presStyleLbl="node1" presStyleIdx="2" presStyleCnt="5"/>
      <dgm:spPr/>
      <dgm:t>
        <a:bodyPr/>
        <a:lstStyle/>
        <a:p>
          <a:endParaRPr lang="ru-RU"/>
        </a:p>
      </dgm:t>
    </dgm:pt>
    <dgm:pt modelId="{F844036A-BD3C-4B6B-B1F0-A4D3CD9611C8}" type="pres">
      <dgm:prSet presAssocID="{4D81966B-8E7F-4600-A5AC-C85635C69348}" presName="nodeTx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C9946BE-26DF-4B0C-8912-FBD202C80D70}" type="pres">
      <dgm:prSet presAssocID="{4D81966B-8E7F-4600-A5AC-C85635C69348}" presName="invisiNode" presStyleLbl="node1" presStyleIdx="2" presStyleCnt="5"/>
      <dgm:spPr/>
    </dgm:pt>
    <dgm:pt modelId="{694AE0B4-3B99-4AB6-A54E-56A07A02BF57}" type="pres">
      <dgm:prSet presAssocID="{4D81966B-8E7F-4600-A5AC-C85635C69348}" presName="imagNode" presStyleLbl="fgImgPlace1" presStyleIdx="2" presStyleCnt="5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17000" r="-17000"/>
          </a:stretch>
        </a:blipFill>
      </dgm:spPr>
      <dgm:t>
        <a:bodyPr/>
        <a:lstStyle/>
        <a:p>
          <a:endParaRPr lang="ru-RU"/>
        </a:p>
      </dgm:t>
    </dgm:pt>
    <dgm:pt modelId="{D81437DE-182C-4599-8C36-92661BB18555}" type="pres">
      <dgm:prSet presAssocID="{87961EF8-31A2-4BE0-8638-6ABC74D3951E}" presName="sibTrans" presStyleLbl="sibTrans2D1" presStyleIdx="0" presStyleCnt="0"/>
      <dgm:spPr/>
      <dgm:t>
        <a:bodyPr/>
        <a:lstStyle/>
        <a:p>
          <a:endParaRPr lang="ru-RU"/>
        </a:p>
      </dgm:t>
    </dgm:pt>
    <dgm:pt modelId="{E83BE977-ED4D-4EA1-8A17-70462B068641}" type="pres">
      <dgm:prSet presAssocID="{551D6FAB-3401-459C-8D81-AE40CFE88675}" presName="compNode" presStyleCnt="0"/>
      <dgm:spPr/>
    </dgm:pt>
    <dgm:pt modelId="{319EF923-64EA-4DE7-B3B3-4054A842B9F1}" type="pres">
      <dgm:prSet presAssocID="{551D6FAB-3401-459C-8D81-AE40CFE88675}" presName="bkgdShape" presStyleLbl="node1" presStyleIdx="3" presStyleCnt="5"/>
      <dgm:spPr/>
      <dgm:t>
        <a:bodyPr/>
        <a:lstStyle/>
        <a:p>
          <a:endParaRPr lang="ru-RU"/>
        </a:p>
      </dgm:t>
    </dgm:pt>
    <dgm:pt modelId="{3977386B-FB41-436E-8C01-31DC97383262}" type="pres">
      <dgm:prSet presAssocID="{551D6FAB-3401-459C-8D81-AE40CFE88675}" presName="nodeTx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48B772-1AC1-44E7-8D5D-10C89821D4C3}" type="pres">
      <dgm:prSet presAssocID="{551D6FAB-3401-459C-8D81-AE40CFE88675}" presName="invisiNode" presStyleLbl="node1" presStyleIdx="3" presStyleCnt="5"/>
      <dgm:spPr/>
    </dgm:pt>
    <dgm:pt modelId="{E0038D09-A6C1-4AE3-B09F-D6E7C6D9CA5E}" type="pres">
      <dgm:prSet presAssocID="{551D6FAB-3401-459C-8D81-AE40CFE88675}" presName="imagNode" presStyleLbl="fgImgPlace1" presStyleIdx="3" presStyleCnt="5" custLinFactNeighborX="5063" custLinFactNeighborY="2161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17000" r="-17000"/>
          </a:stretch>
        </a:blipFill>
      </dgm:spPr>
      <dgm:t>
        <a:bodyPr/>
        <a:lstStyle/>
        <a:p>
          <a:endParaRPr lang="ru-RU"/>
        </a:p>
      </dgm:t>
    </dgm:pt>
    <dgm:pt modelId="{486D453A-73FA-423A-BB49-CD747603DBA6}" type="pres">
      <dgm:prSet presAssocID="{20CBDF93-D5D4-4F89-B912-F766054C1DC9}" presName="sibTrans" presStyleLbl="sibTrans2D1" presStyleIdx="0" presStyleCnt="0"/>
      <dgm:spPr/>
      <dgm:t>
        <a:bodyPr/>
        <a:lstStyle/>
        <a:p>
          <a:endParaRPr lang="ru-RU"/>
        </a:p>
      </dgm:t>
    </dgm:pt>
    <dgm:pt modelId="{2F655EA5-3F75-4E79-B0B4-44515F4F8915}" type="pres">
      <dgm:prSet presAssocID="{2E968EFC-65BC-49A8-9BB0-AE63FB4E4FD8}" presName="compNode" presStyleCnt="0"/>
      <dgm:spPr/>
    </dgm:pt>
    <dgm:pt modelId="{5AD755F4-2B97-4E8E-B5C3-7D7F241C153B}" type="pres">
      <dgm:prSet presAssocID="{2E968EFC-65BC-49A8-9BB0-AE63FB4E4FD8}" presName="bkgdShape" presStyleLbl="node1" presStyleIdx="4" presStyleCnt="5"/>
      <dgm:spPr/>
      <dgm:t>
        <a:bodyPr/>
        <a:lstStyle/>
        <a:p>
          <a:endParaRPr lang="ru-RU"/>
        </a:p>
      </dgm:t>
    </dgm:pt>
    <dgm:pt modelId="{C01F519E-1173-4A72-A741-F1EB17B1CD33}" type="pres">
      <dgm:prSet presAssocID="{2E968EFC-65BC-49A8-9BB0-AE63FB4E4FD8}" presName="nodeTx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2A5802-79C9-4B9E-B716-01F2432BAD36}" type="pres">
      <dgm:prSet presAssocID="{2E968EFC-65BC-49A8-9BB0-AE63FB4E4FD8}" presName="invisiNode" presStyleLbl="node1" presStyleIdx="4" presStyleCnt="5"/>
      <dgm:spPr/>
    </dgm:pt>
    <dgm:pt modelId="{BFC0FCB8-B2E0-4B0E-9F0B-D7641B25F798}" type="pres">
      <dgm:prSet presAssocID="{2E968EFC-65BC-49A8-9BB0-AE63FB4E4FD8}" presName="imagNode" presStyleLbl="fgImgPlace1" presStyleIdx="4" presStyleCnt="5" custLinFactNeighborX="-1692" custLinFactNeighborY="2002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t="-15000" b="-15000"/>
          </a:stretch>
        </a:blipFill>
      </dgm:spPr>
      <dgm:t>
        <a:bodyPr/>
        <a:lstStyle/>
        <a:p>
          <a:endParaRPr lang="ru-RU"/>
        </a:p>
      </dgm:t>
    </dgm:pt>
  </dgm:ptLst>
  <dgm:cxnLst>
    <dgm:cxn modelId="{91A097B4-4E4D-47CF-A384-7A8D3682AE53}" srcId="{A64AA83E-7FE7-4144-8697-208DB2EB30A5}" destId="{57E786F4-DFB1-4E06-A669-03728C4EFCE5}" srcOrd="0" destOrd="0" parTransId="{33AE8D82-DBBE-423F-B5CD-495E6B71EB96}" sibTransId="{828504CE-FBD8-4866-90CC-2599F4A6B39B}"/>
    <dgm:cxn modelId="{CA7CBBF2-FA73-433A-9603-C2CBE4A9715A}" type="presOf" srcId="{57E786F4-DFB1-4E06-A669-03728C4EFCE5}" destId="{DD34EB41-44FD-4E59-83D4-32F25B83F731}" srcOrd="0" destOrd="0" presId="urn:microsoft.com/office/officeart/2005/8/layout/hList7#1"/>
    <dgm:cxn modelId="{8A61CEA5-4E50-4D64-8F23-0B09432C28C7}" type="presOf" srcId="{C9C06C2C-E982-4827-BBB6-965CC406D753}" destId="{81156F37-D86D-4DE1-B450-D1BEADD5EF94}" srcOrd="0" destOrd="0" presId="urn:microsoft.com/office/officeart/2005/8/layout/hList7#1"/>
    <dgm:cxn modelId="{5F2B19A7-7239-4422-8418-8EEBA1BD49D0}" type="presOf" srcId="{551D6FAB-3401-459C-8D81-AE40CFE88675}" destId="{319EF923-64EA-4DE7-B3B3-4054A842B9F1}" srcOrd="0" destOrd="0" presId="urn:microsoft.com/office/officeart/2005/8/layout/hList7#1"/>
    <dgm:cxn modelId="{6B0CD630-CEA0-44FE-8608-70ABE3186C18}" type="presOf" srcId="{6971CC7E-6D26-4E50-8413-2855495F86D0}" destId="{809330F8-2DCA-42F4-AD92-F15E746A3F77}" srcOrd="0" destOrd="0" presId="urn:microsoft.com/office/officeart/2005/8/layout/hList7#1"/>
    <dgm:cxn modelId="{86A87668-D63D-4816-81EB-27E7E5CC28AE}" type="presOf" srcId="{20CBDF93-D5D4-4F89-B912-F766054C1DC9}" destId="{486D453A-73FA-423A-BB49-CD747603DBA6}" srcOrd="0" destOrd="0" presId="urn:microsoft.com/office/officeart/2005/8/layout/hList7#1"/>
    <dgm:cxn modelId="{EB856C5A-FE37-4978-A8B1-2A2CEB18971D}" type="presOf" srcId="{6971CC7E-6D26-4E50-8413-2855495F86D0}" destId="{17C1B1F3-B8A7-4B86-B3C4-A8347DFB4629}" srcOrd="1" destOrd="0" presId="urn:microsoft.com/office/officeart/2005/8/layout/hList7#1"/>
    <dgm:cxn modelId="{2B7ED900-1EE8-4B92-B848-F769F3FB912C}" srcId="{A64AA83E-7FE7-4144-8697-208DB2EB30A5}" destId="{551D6FAB-3401-459C-8D81-AE40CFE88675}" srcOrd="3" destOrd="0" parTransId="{6BA454CE-BC01-4F85-B385-EEAB297D5CAA}" sibTransId="{20CBDF93-D5D4-4F89-B912-F766054C1DC9}"/>
    <dgm:cxn modelId="{24F409DA-2C77-46B7-953F-5CFA49C731BF}" srcId="{A64AA83E-7FE7-4144-8697-208DB2EB30A5}" destId="{4D81966B-8E7F-4600-A5AC-C85635C69348}" srcOrd="2" destOrd="0" parTransId="{9F061275-4A87-43C2-8C1F-FE6C47601B94}" sibTransId="{87961EF8-31A2-4BE0-8638-6ABC74D3951E}"/>
    <dgm:cxn modelId="{81862D7E-F2C6-4CD3-BABA-A1E06AEE5495}" type="presOf" srcId="{551D6FAB-3401-459C-8D81-AE40CFE88675}" destId="{3977386B-FB41-436E-8C01-31DC97383262}" srcOrd="1" destOrd="0" presId="urn:microsoft.com/office/officeart/2005/8/layout/hList7#1"/>
    <dgm:cxn modelId="{2B6A3EC0-0B0B-4490-8C68-5CD0B7F834EE}" type="presOf" srcId="{2E968EFC-65BC-49A8-9BB0-AE63FB4E4FD8}" destId="{5AD755F4-2B97-4E8E-B5C3-7D7F241C153B}" srcOrd="0" destOrd="0" presId="urn:microsoft.com/office/officeart/2005/8/layout/hList7#1"/>
    <dgm:cxn modelId="{2FC5D9D5-A774-4805-8088-1662EB0BA8B7}" type="presOf" srcId="{57E786F4-DFB1-4E06-A669-03728C4EFCE5}" destId="{54E73781-BC2F-4A86-B5F3-8FC5AFC27D6E}" srcOrd="1" destOrd="0" presId="urn:microsoft.com/office/officeart/2005/8/layout/hList7#1"/>
    <dgm:cxn modelId="{90C96BBF-EF85-4AD0-944D-88AD48A4AB7E}" srcId="{A64AA83E-7FE7-4144-8697-208DB2EB30A5}" destId="{6971CC7E-6D26-4E50-8413-2855495F86D0}" srcOrd="1" destOrd="0" parTransId="{56D274BC-3406-4551-BBEF-1BC3C3CE8876}" sibTransId="{C9C06C2C-E982-4827-BBB6-965CC406D753}"/>
    <dgm:cxn modelId="{8DF3176D-82DB-46E8-BEDC-E6EA9C1C0822}" type="presOf" srcId="{87961EF8-31A2-4BE0-8638-6ABC74D3951E}" destId="{D81437DE-182C-4599-8C36-92661BB18555}" srcOrd="0" destOrd="0" presId="urn:microsoft.com/office/officeart/2005/8/layout/hList7#1"/>
    <dgm:cxn modelId="{11D3F41B-CB79-40F1-9190-E2DC0BBB69D4}" type="presOf" srcId="{A64AA83E-7FE7-4144-8697-208DB2EB30A5}" destId="{5147E4A1-6D95-40B1-82EF-307CAD283FAA}" srcOrd="0" destOrd="0" presId="urn:microsoft.com/office/officeart/2005/8/layout/hList7#1"/>
    <dgm:cxn modelId="{CB7AB8A8-C5F2-4177-952A-2B82D6794BDC}" srcId="{A64AA83E-7FE7-4144-8697-208DB2EB30A5}" destId="{2E968EFC-65BC-49A8-9BB0-AE63FB4E4FD8}" srcOrd="4" destOrd="0" parTransId="{AD5CC810-07E8-4FC7-A67A-3AD52688ADDD}" sibTransId="{DF968DAC-1FA0-4038-8D67-A41A6438FBA6}"/>
    <dgm:cxn modelId="{CDD92E8D-FDB3-4714-9225-41E8A6D701C3}" type="presOf" srcId="{4D81966B-8E7F-4600-A5AC-C85635C69348}" destId="{D7A2BB04-ABA4-4CA9-B4EB-1B768387C984}" srcOrd="0" destOrd="0" presId="urn:microsoft.com/office/officeart/2005/8/layout/hList7#1"/>
    <dgm:cxn modelId="{F5136890-E33B-4411-9CE2-0DE73DFDFD0C}" type="presOf" srcId="{4D81966B-8E7F-4600-A5AC-C85635C69348}" destId="{F844036A-BD3C-4B6B-B1F0-A4D3CD9611C8}" srcOrd="1" destOrd="0" presId="urn:microsoft.com/office/officeart/2005/8/layout/hList7#1"/>
    <dgm:cxn modelId="{61D7403E-C590-4B4A-9FC6-574ED2F46760}" type="presOf" srcId="{828504CE-FBD8-4866-90CC-2599F4A6B39B}" destId="{761AA73E-FD3F-486D-80C1-76CCB4F55982}" srcOrd="0" destOrd="0" presId="urn:microsoft.com/office/officeart/2005/8/layout/hList7#1"/>
    <dgm:cxn modelId="{575954CD-C8C0-4446-981C-7BE53168537F}" type="presOf" srcId="{2E968EFC-65BC-49A8-9BB0-AE63FB4E4FD8}" destId="{C01F519E-1173-4A72-A741-F1EB17B1CD33}" srcOrd="1" destOrd="0" presId="urn:microsoft.com/office/officeart/2005/8/layout/hList7#1"/>
    <dgm:cxn modelId="{3D96634A-7644-460A-A474-7F6C4526E95F}" type="presParOf" srcId="{5147E4A1-6D95-40B1-82EF-307CAD283FAA}" destId="{36165C4A-CF4D-4218-9ABA-4754B57A409D}" srcOrd="0" destOrd="0" presId="urn:microsoft.com/office/officeart/2005/8/layout/hList7#1"/>
    <dgm:cxn modelId="{3F33E071-8710-45D4-B55C-8552A29E1ACA}" type="presParOf" srcId="{5147E4A1-6D95-40B1-82EF-307CAD283FAA}" destId="{4F911303-3290-43CD-8A60-F80DAD5C6383}" srcOrd="1" destOrd="0" presId="urn:microsoft.com/office/officeart/2005/8/layout/hList7#1"/>
    <dgm:cxn modelId="{325469B8-3B8A-4073-A8EB-EFB91A786253}" type="presParOf" srcId="{4F911303-3290-43CD-8A60-F80DAD5C6383}" destId="{DE45C7BF-1070-4E83-9E70-7BB6117317DD}" srcOrd="0" destOrd="0" presId="urn:microsoft.com/office/officeart/2005/8/layout/hList7#1"/>
    <dgm:cxn modelId="{FDF20E09-8810-49D8-BA33-2356398069C4}" type="presParOf" srcId="{DE45C7BF-1070-4E83-9E70-7BB6117317DD}" destId="{DD34EB41-44FD-4E59-83D4-32F25B83F731}" srcOrd="0" destOrd="0" presId="urn:microsoft.com/office/officeart/2005/8/layout/hList7#1"/>
    <dgm:cxn modelId="{A2904FDC-7533-46FA-95EB-5337CF0BD4A9}" type="presParOf" srcId="{DE45C7BF-1070-4E83-9E70-7BB6117317DD}" destId="{54E73781-BC2F-4A86-B5F3-8FC5AFC27D6E}" srcOrd="1" destOrd="0" presId="urn:microsoft.com/office/officeart/2005/8/layout/hList7#1"/>
    <dgm:cxn modelId="{B3B46F7C-E26F-414A-906E-A834B03E528D}" type="presParOf" srcId="{DE45C7BF-1070-4E83-9E70-7BB6117317DD}" destId="{3F2214D4-3A89-4941-9758-49185AF95F95}" srcOrd="2" destOrd="0" presId="urn:microsoft.com/office/officeart/2005/8/layout/hList7#1"/>
    <dgm:cxn modelId="{0D325F22-1D75-4A63-BCD6-0641B7337B35}" type="presParOf" srcId="{DE45C7BF-1070-4E83-9E70-7BB6117317DD}" destId="{D64FC40E-5336-4EE7-AFCF-A28E88E08ED5}" srcOrd="3" destOrd="0" presId="urn:microsoft.com/office/officeart/2005/8/layout/hList7#1"/>
    <dgm:cxn modelId="{68C98FBE-5C53-4065-8BD1-6130AB131E5D}" type="presParOf" srcId="{4F911303-3290-43CD-8A60-F80DAD5C6383}" destId="{761AA73E-FD3F-486D-80C1-76CCB4F55982}" srcOrd="1" destOrd="0" presId="urn:microsoft.com/office/officeart/2005/8/layout/hList7#1"/>
    <dgm:cxn modelId="{7DFA450F-76F9-4066-AD99-8516C913239D}" type="presParOf" srcId="{4F911303-3290-43CD-8A60-F80DAD5C6383}" destId="{2FD544A4-7901-4AD9-BF38-EE5CF05DC4C0}" srcOrd="2" destOrd="0" presId="urn:microsoft.com/office/officeart/2005/8/layout/hList7#1"/>
    <dgm:cxn modelId="{C20A6DE1-9968-4077-9D63-7DF6141EB2EB}" type="presParOf" srcId="{2FD544A4-7901-4AD9-BF38-EE5CF05DC4C0}" destId="{809330F8-2DCA-42F4-AD92-F15E746A3F77}" srcOrd="0" destOrd="0" presId="urn:microsoft.com/office/officeart/2005/8/layout/hList7#1"/>
    <dgm:cxn modelId="{F4702DD4-61DE-4A84-A39D-09047E5AC329}" type="presParOf" srcId="{2FD544A4-7901-4AD9-BF38-EE5CF05DC4C0}" destId="{17C1B1F3-B8A7-4B86-B3C4-A8347DFB4629}" srcOrd="1" destOrd="0" presId="urn:microsoft.com/office/officeart/2005/8/layout/hList7#1"/>
    <dgm:cxn modelId="{E61FE996-3C92-4A65-B869-19138EBE2B35}" type="presParOf" srcId="{2FD544A4-7901-4AD9-BF38-EE5CF05DC4C0}" destId="{FD7E1F51-B140-435A-973D-C776AF1CC9BA}" srcOrd="2" destOrd="0" presId="urn:microsoft.com/office/officeart/2005/8/layout/hList7#1"/>
    <dgm:cxn modelId="{71E41554-D777-4EB7-91B6-79C66A8980FD}" type="presParOf" srcId="{2FD544A4-7901-4AD9-BF38-EE5CF05DC4C0}" destId="{4A11C2A0-FA7B-4E1A-AE7F-5110369B735F}" srcOrd="3" destOrd="0" presId="urn:microsoft.com/office/officeart/2005/8/layout/hList7#1"/>
    <dgm:cxn modelId="{87A1DB13-36F6-49E1-9F6D-9AEC48ABD749}" type="presParOf" srcId="{4F911303-3290-43CD-8A60-F80DAD5C6383}" destId="{81156F37-D86D-4DE1-B450-D1BEADD5EF94}" srcOrd="3" destOrd="0" presId="urn:microsoft.com/office/officeart/2005/8/layout/hList7#1"/>
    <dgm:cxn modelId="{112B68C1-746A-4D8F-ACFE-2C8D6485C6A7}" type="presParOf" srcId="{4F911303-3290-43CD-8A60-F80DAD5C6383}" destId="{BC4AFF1D-EECC-426A-81DF-6D826DAE6D22}" srcOrd="4" destOrd="0" presId="urn:microsoft.com/office/officeart/2005/8/layout/hList7#1"/>
    <dgm:cxn modelId="{6B8ECCE8-825B-4588-8F13-A6C3626F5A4C}" type="presParOf" srcId="{BC4AFF1D-EECC-426A-81DF-6D826DAE6D22}" destId="{D7A2BB04-ABA4-4CA9-B4EB-1B768387C984}" srcOrd="0" destOrd="0" presId="urn:microsoft.com/office/officeart/2005/8/layout/hList7#1"/>
    <dgm:cxn modelId="{D6855F9C-CC43-40D2-9FF6-CF32A5734C94}" type="presParOf" srcId="{BC4AFF1D-EECC-426A-81DF-6D826DAE6D22}" destId="{F844036A-BD3C-4B6B-B1F0-A4D3CD9611C8}" srcOrd="1" destOrd="0" presId="urn:microsoft.com/office/officeart/2005/8/layout/hList7#1"/>
    <dgm:cxn modelId="{B52A7E42-C5E4-44A4-A627-8F73D8D52639}" type="presParOf" srcId="{BC4AFF1D-EECC-426A-81DF-6D826DAE6D22}" destId="{6C9946BE-26DF-4B0C-8912-FBD202C80D70}" srcOrd="2" destOrd="0" presId="urn:microsoft.com/office/officeart/2005/8/layout/hList7#1"/>
    <dgm:cxn modelId="{9BC69A25-499A-4697-9813-F750E3CA3011}" type="presParOf" srcId="{BC4AFF1D-EECC-426A-81DF-6D826DAE6D22}" destId="{694AE0B4-3B99-4AB6-A54E-56A07A02BF57}" srcOrd="3" destOrd="0" presId="urn:microsoft.com/office/officeart/2005/8/layout/hList7#1"/>
    <dgm:cxn modelId="{A006D7DB-3B6B-43B6-884A-1C93D58CC971}" type="presParOf" srcId="{4F911303-3290-43CD-8A60-F80DAD5C6383}" destId="{D81437DE-182C-4599-8C36-92661BB18555}" srcOrd="5" destOrd="0" presId="urn:microsoft.com/office/officeart/2005/8/layout/hList7#1"/>
    <dgm:cxn modelId="{B1D3A2CC-B036-4337-B1C0-BEAC66C44A85}" type="presParOf" srcId="{4F911303-3290-43CD-8A60-F80DAD5C6383}" destId="{E83BE977-ED4D-4EA1-8A17-70462B068641}" srcOrd="6" destOrd="0" presId="urn:microsoft.com/office/officeart/2005/8/layout/hList7#1"/>
    <dgm:cxn modelId="{FB0F0D54-5C0F-433C-807D-0059C9C351E6}" type="presParOf" srcId="{E83BE977-ED4D-4EA1-8A17-70462B068641}" destId="{319EF923-64EA-4DE7-B3B3-4054A842B9F1}" srcOrd="0" destOrd="0" presId="urn:microsoft.com/office/officeart/2005/8/layout/hList7#1"/>
    <dgm:cxn modelId="{913CE5D3-4322-420F-AE84-20E5D1F5DF60}" type="presParOf" srcId="{E83BE977-ED4D-4EA1-8A17-70462B068641}" destId="{3977386B-FB41-436E-8C01-31DC97383262}" srcOrd="1" destOrd="0" presId="urn:microsoft.com/office/officeart/2005/8/layout/hList7#1"/>
    <dgm:cxn modelId="{5175ACBB-A2F0-443E-AF40-EE8E9F16A50F}" type="presParOf" srcId="{E83BE977-ED4D-4EA1-8A17-70462B068641}" destId="{7348B772-1AC1-44E7-8D5D-10C89821D4C3}" srcOrd="2" destOrd="0" presId="urn:microsoft.com/office/officeart/2005/8/layout/hList7#1"/>
    <dgm:cxn modelId="{FE8E999F-F7E5-4E96-BF6E-3C44725ACDEB}" type="presParOf" srcId="{E83BE977-ED4D-4EA1-8A17-70462B068641}" destId="{E0038D09-A6C1-4AE3-B09F-D6E7C6D9CA5E}" srcOrd="3" destOrd="0" presId="urn:microsoft.com/office/officeart/2005/8/layout/hList7#1"/>
    <dgm:cxn modelId="{69E5C32A-78C5-4B68-9509-E0A40B2AF338}" type="presParOf" srcId="{4F911303-3290-43CD-8A60-F80DAD5C6383}" destId="{486D453A-73FA-423A-BB49-CD747603DBA6}" srcOrd="7" destOrd="0" presId="urn:microsoft.com/office/officeart/2005/8/layout/hList7#1"/>
    <dgm:cxn modelId="{83BCAA76-B979-4209-B72F-3F865D7AE9D1}" type="presParOf" srcId="{4F911303-3290-43CD-8A60-F80DAD5C6383}" destId="{2F655EA5-3F75-4E79-B0B4-44515F4F8915}" srcOrd="8" destOrd="0" presId="urn:microsoft.com/office/officeart/2005/8/layout/hList7#1"/>
    <dgm:cxn modelId="{D97E70D9-0835-47CE-95C2-259AF33AEEDF}" type="presParOf" srcId="{2F655EA5-3F75-4E79-B0B4-44515F4F8915}" destId="{5AD755F4-2B97-4E8E-B5C3-7D7F241C153B}" srcOrd="0" destOrd="0" presId="urn:microsoft.com/office/officeart/2005/8/layout/hList7#1"/>
    <dgm:cxn modelId="{310E24BA-560D-4F9E-BFDD-8E04DCA1574C}" type="presParOf" srcId="{2F655EA5-3F75-4E79-B0B4-44515F4F8915}" destId="{C01F519E-1173-4A72-A741-F1EB17B1CD33}" srcOrd="1" destOrd="0" presId="urn:microsoft.com/office/officeart/2005/8/layout/hList7#1"/>
    <dgm:cxn modelId="{FC51648F-2883-4302-A104-7F55585E7D11}" type="presParOf" srcId="{2F655EA5-3F75-4E79-B0B4-44515F4F8915}" destId="{4C2A5802-79C9-4B9E-B716-01F2432BAD36}" srcOrd="2" destOrd="0" presId="urn:microsoft.com/office/officeart/2005/8/layout/hList7#1"/>
    <dgm:cxn modelId="{0844985A-3ECD-4989-BB4D-19560FA3B572}" type="presParOf" srcId="{2F655EA5-3F75-4E79-B0B4-44515F4F8915}" destId="{BFC0FCB8-B2E0-4B0E-9F0B-D7641B25F798}" srcOrd="3" destOrd="0" presId="urn:microsoft.com/office/officeart/2005/8/layout/hList7#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15831D1-9C4B-43B5-813C-30F2362B112C}">
      <dsp:nvSpPr>
        <dsp:cNvPr id="0" name=""/>
        <dsp:cNvSpPr/>
      </dsp:nvSpPr>
      <dsp:spPr>
        <a:xfrm>
          <a:off x="0" y="0"/>
          <a:ext cx="5655508" cy="72584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76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38100" dist="38100" dir="4800000" sx="98000" sy="98000" rotWithShape="0">
            <a:srgbClr val="000000">
              <a:alpha val="32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Times New Roman" pitchFamily="18" charset="0"/>
              <a:cs typeface="Times New Roman" pitchFamily="18" charset="0"/>
            </a:rPr>
            <a:t>Федерального государственного образовательного стандарта дошкольного образования</a:t>
          </a:r>
          <a:endParaRPr lang="ru-RU" sz="16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0"/>
        <a:ext cx="4829864" cy="725840"/>
      </dsp:txXfrm>
    </dsp:sp>
    <dsp:sp modelId="{2F0383BF-62AA-44B2-A804-16130FCFEDE6}">
      <dsp:nvSpPr>
        <dsp:cNvPr id="0" name=""/>
        <dsp:cNvSpPr/>
      </dsp:nvSpPr>
      <dsp:spPr>
        <a:xfrm>
          <a:off x="422326" y="826651"/>
          <a:ext cx="5655508" cy="72584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76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38100" dist="38100" dir="4800000" sx="98000" sy="98000" rotWithShape="0">
            <a:srgbClr val="000000">
              <a:alpha val="32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Times New Roman" pitchFamily="18" charset="0"/>
              <a:cs typeface="Times New Roman" pitchFamily="18" charset="0"/>
            </a:rPr>
            <a:t>Парциальных образовательных программ (для формируемой части программы) и технологий, используемых в практике работы с дошкольниками;  </a:t>
          </a:r>
          <a:endParaRPr lang="ru-RU" sz="16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422326" y="826651"/>
        <a:ext cx="4761384" cy="725840"/>
      </dsp:txXfrm>
    </dsp:sp>
    <dsp:sp modelId="{61A366B2-FDC4-4EB7-AA38-3F330C14CFCA}">
      <dsp:nvSpPr>
        <dsp:cNvPr id="0" name=""/>
        <dsp:cNvSpPr/>
      </dsp:nvSpPr>
      <dsp:spPr>
        <a:xfrm>
          <a:off x="844653" y="1653303"/>
          <a:ext cx="5655508" cy="72584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76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38100" dist="38100" dir="4800000" sx="98000" sy="98000" rotWithShape="0">
            <a:srgbClr val="000000">
              <a:alpha val="32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Times New Roman" pitchFamily="18" charset="0"/>
              <a:cs typeface="Times New Roman" pitchFamily="18" charset="0"/>
            </a:rPr>
            <a:t>Характеристики возрастных и индивидуальных особенностей детей;</a:t>
          </a:r>
          <a:endParaRPr lang="ru-RU" sz="16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844653" y="1653303"/>
        <a:ext cx="4761384" cy="725840"/>
      </dsp:txXfrm>
    </dsp:sp>
    <dsp:sp modelId="{17A7D30D-2630-432B-A9BD-9D67C01400E6}">
      <dsp:nvSpPr>
        <dsp:cNvPr id="0" name=""/>
        <dsp:cNvSpPr/>
      </dsp:nvSpPr>
      <dsp:spPr>
        <a:xfrm>
          <a:off x="1266980" y="2479955"/>
          <a:ext cx="5655508" cy="72584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76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38100" dist="38100" dir="4800000" sx="98000" sy="98000" rotWithShape="0">
            <a:srgbClr val="000000">
              <a:alpha val="32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Times New Roman" pitchFamily="18" charset="0"/>
              <a:cs typeface="Times New Roman" pitchFamily="18" charset="0"/>
            </a:rPr>
            <a:t>Возможностей и специфики образовательной деятельности детского сада;</a:t>
          </a:r>
          <a:endParaRPr lang="ru-RU" sz="16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1266980" y="2479955"/>
        <a:ext cx="4761384" cy="725840"/>
      </dsp:txXfrm>
    </dsp:sp>
    <dsp:sp modelId="{6DD0BE91-2A7A-438B-B107-A870280AFC46}">
      <dsp:nvSpPr>
        <dsp:cNvPr id="0" name=""/>
        <dsp:cNvSpPr/>
      </dsp:nvSpPr>
      <dsp:spPr>
        <a:xfrm>
          <a:off x="1689307" y="3306607"/>
          <a:ext cx="5655508" cy="72584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76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38100" dist="38100" dir="4800000" sx="98000" sy="98000" rotWithShape="0">
            <a:srgbClr val="000000">
              <a:alpha val="32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Times New Roman" pitchFamily="18" charset="0"/>
              <a:cs typeface="Times New Roman" pitchFamily="18" charset="0"/>
            </a:rPr>
            <a:t>Образовательных запросов родителей, социума. </a:t>
          </a:r>
          <a:endParaRPr lang="ru-RU" sz="16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1689307" y="3306607"/>
        <a:ext cx="4761384" cy="725840"/>
      </dsp:txXfrm>
    </dsp:sp>
    <dsp:sp modelId="{2CE35DE3-A81B-4615-94CF-F2FD5B6F50AB}">
      <dsp:nvSpPr>
        <dsp:cNvPr id="0" name=""/>
        <dsp:cNvSpPr/>
      </dsp:nvSpPr>
      <dsp:spPr>
        <a:xfrm>
          <a:off x="5183711" y="530266"/>
          <a:ext cx="471796" cy="471796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alpha val="90000"/>
          </a:schemeClr>
        </a:solidFill>
        <a:ln w="9525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kern="1200"/>
        </a:p>
      </dsp:txBody>
      <dsp:txXfrm>
        <a:off x="5183711" y="530266"/>
        <a:ext cx="471796" cy="471796"/>
      </dsp:txXfrm>
    </dsp:sp>
    <dsp:sp modelId="{99445BB8-6F0B-47A4-8011-50C48CE08C48}">
      <dsp:nvSpPr>
        <dsp:cNvPr id="0" name=""/>
        <dsp:cNvSpPr/>
      </dsp:nvSpPr>
      <dsp:spPr>
        <a:xfrm>
          <a:off x="5606038" y="1356918"/>
          <a:ext cx="471796" cy="471796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alpha val="90000"/>
          </a:schemeClr>
        </a:solidFill>
        <a:ln w="9525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kern="1200"/>
        </a:p>
      </dsp:txBody>
      <dsp:txXfrm>
        <a:off x="5606038" y="1356918"/>
        <a:ext cx="471796" cy="471796"/>
      </dsp:txXfrm>
    </dsp:sp>
    <dsp:sp modelId="{FF16E419-CBD7-46D7-A875-98686CDC7C85}">
      <dsp:nvSpPr>
        <dsp:cNvPr id="0" name=""/>
        <dsp:cNvSpPr/>
      </dsp:nvSpPr>
      <dsp:spPr>
        <a:xfrm>
          <a:off x="6028365" y="2171473"/>
          <a:ext cx="471796" cy="471796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alpha val="90000"/>
          </a:schemeClr>
        </a:solidFill>
        <a:ln w="9525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kern="1200">
            <a:solidFill>
              <a:srgbClr val="C00000"/>
            </a:solidFill>
          </a:endParaRPr>
        </a:p>
      </dsp:txBody>
      <dsp:txXfrm>
        <a:off x="6028365" y="2171473"/>
        <a:ext cx="471796" cy="471796"/>
      </dsp:txXfrm>
    </dsp:sp>
    <dsp:sp modelId="{B7924218-175F-4A81-B76B-A26981ADD275}">
      <dsp:nvSpPr>
        <dsp:cNvPr id="0" name=""/>
        <dsp:cNvSpPr/>
      </dsp:nvSpPr>
      <dsp:spPr>
        <a:xfrm>
          <a:off x="6450692" y="3006189"/>
          <a:ext cx="471796" cy="471796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alpha val="90000"/>
          </a:schemeClr>
        </a:solidFill>
        <a:ln w="9525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kern="1200"/>
        </a:p>
      </dsp:txBody>
      <dsp:txXfrm>
        <a:off x="6450692" y="3006189"/>
        <a:ext cx="471796" cy="471796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D34EB41-44FD-4E59-83D4-32F25B83F731}">
      <dsp:nvSpPr>
        <dsp:cNvPr id="0" name=""/>
        <dsp:cNvSpPr/>
      </dsp:nvSpPr>
      <dsp:spPr>
        <a:xfrm>
          <a:off x="0" y="0"/>
          <a:ext cx="1476726" cy="32403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76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38100" dist="38100" dir="4800000" sx="98000" sy="98000" rotWithShape="0">
            <a:srgbClr val="000000">
              <a:alpha val="32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социально-коммуникативное развитие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1296144"/>
        <a:ext cx="1476726" cy="1296144"/>
      </dsp:txXfrm>
    </dsp:sp>
    <dsp:sp modelId="{D64FC40E-5336-4EE7-AFCF-A28E88E08ED5}">
      <dsp:nvSpPr>
        <dsp:cNvPr id="0" name=""/>
        <dsp:cNvSpPr/>
      </dsp:nvSpPr>
      <dsp:spPr>
        <a:xfrm>
          <a:off x="198843" y="194421"/>
          <a:ext cx="1079039" cy="1079039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5000" r="-5000"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09330F8-2DCA-42F4-AD92-F15E746A3F77}">
      <dsp:nvSpPr>
        <dsp:cNvPr id="0" name=""/>
        <dsp:cNvSpPr/>
      </dsp:nvSpPr>
      <dsp:spPr>
        <a:xfrm>
          <a:off x="1521028" y="0"/>
          <a:ext cx="1476726" cy="32403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76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38100" dist="38100" dir="4800000" sx="98000" sy="98000" rotWithShape="0">
            <a:srgbClr val="000000">
              <a:alpha val="32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познавательное развитие</a:t>
          </a:r>
          <a:r>
            <a:rPr lang="ru-RU" sz="1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 </a:t>
          </a:r>
        </a:p>
      </dsp:txBody>
      <dsp:txXfrm>
        <a:off x="1521028" y="1296144"/>
        <a:ext cx="1476726" cy="1296144"/>
      </dsp:txXfrm>
    </dsp:sp>
    <dsp:sp modelId="{4A11C2A0-FA7B-4E1A-AE7F-5110369B735F}">
      <dsp:nvSpPr>
        <dsp:cNvPr id="0" name=""/>
        <dsp:cNvSpPr/>
      </dsp:nvSpPr>
      <dsp:spPr>
        <a:xfrm>
          <a:off x="1719871" y="194421"/>
          <a:ext cx="1079039" cy="1079039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t="-15000" b="-15000"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7A2BB04-ABA4-4CA9-B4EB-1B768387C984}">
      <dsp:nvSpPr>
        <dsp:cNvPr id="0" name=""/>
        <dsp:cNvSpPr/>
      </dsp:nvSpPr>
      <dsp:spPr>
        <a:xfrm>
          <a:off x="3042056" y="0"/>
          <a:ext cx="1476726" cy="32403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76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38100" dist="38100" dir="4800000" sx="98000" sy="98000" rotWithShape="0">
            <a:srgbClr val="000000">
              <a:alpha val="32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речевое развитие</a:t>
          </a:r>
          <a:endParaRPr lang="ru-RU" sz="1600" b="1" kern="1200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042056" y="1296144"/>
        <a:ext cx="1476726" cy="1296144"/>
      </dsp:txXfrm>
    </dsp:sp>
    <dsp:sp modelId="{694AE0B4-3B99-4AB6-A54E-56A07A02BF57}">
      <dsp:nvSpPr>
        <dsp:cNvPr id="0" name=""/>
        <dsp:cNvSpPr/>
      </dsp:nvSpPr>
      <dsp:spPr>
        <a:xfrm>
          <a:off x="3240900" y="194421"/>
          <a:ext cx="1079039" cy="1079039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17000" r="-17000"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19EF923-64EA-4DE7-B3B3-4054A842B9F1}">
      <dsp:nvSpPr>
        <dsp:cNvPr id="0" name=""/>
        <dsp:cNvSpPr/>
      </dsp:nvSpPr>
      <dsp:spPr>
        <a:xfrm>
          <a:off x="4563085" y="0"/>
          <a:ext cx="1476726" cy="32403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76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38100" dist="38100" dir="4800000" sx="98000" sy="98000" rotWithShape="0">
            <a:srgbClr val="000000">
              <a:alpha val="32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художественно-эстетическое развитие</a:t>
          </a:r>
          <a:endParaRPr lang="ru-RU" sz="1600" b="1" kern="1200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4563085" y="1296144"/>
        <a:ext cx="1476726" cy="1296144"/>
      </dsp:txXfrm>
    </dsp:sp>
    <dsp:sp modelId="{E0038D09-A6C1-4AE3-B09F-D6E7C6D9CA5E}">
      <dsp:nvSpPr>
        <dsp:cNvPr id="0" name=""/>
        <dsp:cNvSpPr/>
      </dsp:nvSpPr>
      <dsp:spPr>
        <a:xfrm>
          <a:off x="4816560" y="217739"/>
          <a:ext cx="1079039" cy="1079039"/>
        </a:xfrm>
        <a:prstGeom prst="ellipse">
          <a:avLst/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17000" r="-17000"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AD755F4-2B97-4E8E-B5C3-7D7F241C153B}">
      <dsp:nvSpPr>
        <dsp:cNvPr id="0" name=""/>
        <dsp:cNvSpPr/>
      </dsp:nvSpPr>
      <dsp:spPr>
        <a:xfrm>
          <a:off x="6084113" y="0"/>
          <a:ext cx="1476726" cy="32403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76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38100" dist="38100" dir="4800000" sx="98000" sy="98000" rotWithShape="0">
            <a:srgbClr val="000000">
              <a:alpha val="32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физическое развитие</a:t>
          </a:r>
          <a:endParaRPr lang="ru-RU" sz="1600" b="1" kern="1200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6084113" y="1296144"/>
        <a:ext cx="1476726" cy="1296144"/>
      </dsp:txXfrm>
    </dsp:sp>
    <dsp:sp modelId="{BFC0FCB8-B2E0-4B0E-9F0B-D7641B25F798}">
      <dsp:nvSpPr>
        <dsp:cNvPr id="0" name=""/>
        <dsp:cNvSpPr/>
      </dsp:nvSpPr>
      <dsp:spPr>
        <a:xfrm>
          <a:off x="6264699" y="216023"/>
          <a:ext cx="1079039" cy="1079039"/>
        </a:xfrm>
        <a:prstGeom prst="ellipse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t="-15000" b="-15000"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6165C4A-CF4D-4218-9ABA-4754B57A409D}">
      <dsp:nvSpPr>
        <dsp:cNvPr id="0" name=""/>
        <dsp:cNvSpPr/>
      </dsp:nvSpPr>
      <dsp:spPr>
        <a:xfrm>
          <a:off x="302433" y="2592288"/>
          <a:ext cx="6955972" cy="486054"/>
        </a:xfrm>
        <a:prstGeom prst="leftRightArrow">
          <a:avLst/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8100" dir="4800000" sx="98000" sy="98000" rotWithShape="0">
            <a:srgbClr val="000000">
              <a:alpha val="32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7#1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3F150D65-C64D-44FB-9152-4CC2DE0C9198}" type="datetime1">
              <a:rPr lang="en-US" smtClean="0"/>
              <a:pPr/>
              <a:t>1/28/2021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5EB0-D091-417E-ACD5-D65E1C7D8524}" type="datetime1">
              <a:rPr lang="en-US" smtClean="0"/>
              <a:pPr/>
              <a:t>1/28/2021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A09F9-C7D6-4C52-A7E8-5101239A0BA2}" type="datetime1">
              <a:rPr lang="en-US" smtClean="0"/>
              <a:pPr/>
              <a:t>1/28/2021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E64A4-35FB-42B6-9183-2C0CE0E36649}" type="datetime1">
              <a:rPr lang="en-US" smtClean="0"/>
              <a:pPr/>
              <a:t>1/28/2021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683B9-6ECA-47FA-93CF-B124A0FAC208}" type="datetime1">
              <a:rPr lang="en-US" smtClean="0"/>
              <a:pPr/>
              <a:t>1/28/2021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FF66B-9476-4BB3-85E9-E01854F07F90}" type="datetime1">
              <a:rPr lang="en-US" smtClean="0"/>
              <a:pPr/>
              <a:t>1/28/2021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23FBD-8F7D-4F85-8085-67BFDB05CB71}" type="datetime1">
              <a:rPr lang="en-US" smtClean="0"/>
              <a:pPr/>
              <a:t>1/28/2021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D789A-1220-4441-8676-44A034051BFD}" type="datetime1">
              <a:rPr lang="en-US" smtClean="0"/>
              <a:pPr/>
              <a:t>1/28/2021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8A266-E364-4B5E-98DD-432668182E1E}" type="datetime1">
              <a:rPr lang="en-US" smtClean="0"/>
              <a:pPr/>
              <a:t>1/28/2021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493F2040-9975-4642-A906-1DF87F8BE202}" type="datetime1">
              <a:rPr lang="en-US" smtClean="0"/>
              <a:pPr/>
              <a:t>1/28/2021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51E52B4A-BA08-4841-AB08-A0D822ABC34D}" type="datetime1">
              <a:rPr lang="en-US" smtClean="0"/>
              <a:pPr/>
              <a:t>1/28/2021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75D48070-6A81-47D0-9810-1540B9FEFF61}" type="datetime1">
              <a:rPr lang="en-US" smtClean="0"/>
              <a:pPr/>
              <a:t>1/28/2021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FEBEB0A-9E3D-4B14-9782-E2AE3DA60D9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6"/>
          <p:cNvSpPr txBox="1">
            <a:spLocks noChangeArrowheads="1"/>
          </p:cNvSpPr>
          <p:nvPr/>
        </p:nvSpPr>
        <p:spPr bwMode="auto">
          <a:xfrm>
            <a:off x="1475656" y="3356992"/>
            <a:ext cx="6192688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3000" dirty="0" smtClean="0">
                <a:latin typeface="Garamond" pitchFamily="18" charset="0"/>
              </a:rPr>
              <a:t>Муниципального автономного дошкольного образовательного учреждения - детского сада  № 175</a:t>
            </a:r>
            <a:endParaRPr lang="ru-RU" sz="1200" dirty="0">
              <a:latin typeface="Garamond" pitchFamily="18" charset="0"/>
            </a:endParaRPr>
          </a:p>
        </p:txBody>
      </p:sp>
      <p:sp>
        <p:nvSpPr>
          <p:cNvPr id="3078" name="Line 12"/>
          <p:cNvSpPr>
            <a:spLocks noChangeShapeType="1"/>
          </p:cNvSpPr>
          <p:nvPr/>
        </p:nvSpPr>
        <p:spPr bwMode="auto">
          <a:xfrm>
            <a:off x="1447800" y="5181600"/>
            <a:ext cx="36576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9" name="Line 13"/>
          <p:cNvSpPr>
            <a:spLocks noChangeShapeType="1"/>
          </p:cNvSpPr>
          <p:nvPr/>
        </p:nvSpPr>
        <p:spPr bwMode="auto">
          <a:xfrm>
            <a:off x="6019800" y="5181600"/>
            <a:ext cx="17526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1354063" y="1124744"/>
            <a:ext cx="6400800" cy="1800200"/>
          </a:xfrm>
        </p:spPr>
        <p:txBody>
          <a:bodyPr>
            <a:normAutofit lnSpcReduction="10000"/>
          </a:bodyPr>
          <a:lstStyle/>
          <a:p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Основная общеобразовательная </a:t>
            </a:r>
            <a:endParaRPr lang="ru-RU" sz="28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программа </a:t>
            </a: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– образовательная программа </a:t>
            </a:r>
            <a:endParaRPr lang="ru-RU" sz="28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дошкольного </a:t>
            </a: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образования </a:t>
            </a:r>
            <a:endParaRPr lang="ru-RU" sz="2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548680"/>
            <a:ext cx="7105600" cy="1143000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Психолого-педагогические условия реализации Программы: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1916832"/>
            <a:ext cx="7416824" cy="4464496"/>
          </a:xfrm>
        </p:spPr>
        <p:txBody>
          <a:bodyPr>
            <a:normAutofit lnSpcReduction="10000"/>
          </a:bodyPr>
          <a:lstStyle/>
          <a:p>
            <a:r>
              <a:rPr lang="ru-RU" sz="1400" dirty="0"/>
              <a:t>уважение педагогов к человеческому достоинству воспитанников, формирование и поддержка их положительной самооценки, уверенности в собственных возможностях и способностях;</a:t>
            </a:r>
          </a:p>
          <a:p>
            <a:pPr lvl="0"/>
            <a:r>
              <a:rPr lang="ru-RU" sz="1400" dirty="0" smtClean="0"/>
              <a:t>использование </a:t>
            </a:r>
            <a:r>
              <a:rPr lang="ru-RU" sz="1400" dirty="0"/>
              <a:t>в образовательном процессе форм и методов работы с детьми, соответствующих их возрастным и индивидуальным особенностям (недопустимость как искусственного ускорения, так и искусственного замедления развития детей);</a:t>
            </a:r>
          </a:p>
          <a:p>
            <a:r>
              <a:rPr lang="ru-RU" sz="1400" dirty="0" smtClean="0"/>
              <a:t>построение </a:t>
            </a:r>
            <a:r>
              <a:rPr lang="ru-RU" sz="1400" dirty="0"/>
              <a:t>образовательного процесса на основе взаимодействия взрослых с детьми, ориентированного на интересы и возможности каждого ребёнка и учитывающего социальную ситуацию его развития;</a:t>
            </a:r>
          </a:p>
          <a:p>
            <a:pPr lvl="0"/>
            <a:r>
              <a:rPr lang="ru-RU" sz="1400" dirty="0" smtClean="0"/>
              <a:t>поддержка </a:t>
            </a:r>
            <a:r>
              <a:rPr lang="ru-RU" sz="1400" dirty="0"/>
              <a:t>педагогами положительного, доброжелательного отношения детей друг к другу и взаимодействия детей друг с другом в разных видах деятельности; </a:t>
            </a:r>
          </a:p>
          <a:p>
            <a:r>
              <a:rPr lang="ru-RU" sz="1400" dirty="0" smtClean="0"/>
              <a:t>поддержка </a:t>
            </a:r>
            <a:r>
              <a:rPr lang="ru-RU" sz="1400" dirty="0"/>
              <a:t>инициативы и самостоятельности детей в специфических для них видах деятельности;</a:t>
            </a:r>
          </a:p>
          <a:p>
            <a:pPr lvl="0"/>
            <a:r>
              <a:rPr lang="ru-RU" sz="1400" dirty="0" smtClean="0"/>
              <a:t>возможность выбора детьми материалов,  видов активности, участников совместной деятельности и общения;</a:t>
            </a:r>
          </a:p>
          <a:p>
            <a:pPr lvl="0"/>
            <a:r>
              <a:rPr lang="ru-RU" sz="1400" dirty="0" smtClean="0"/>
              <a:t>защита детей от всех форм физического и психического насилия; </a:t>
            </a:r>
          </a:p>
          <a:p>
            <a:pPr lvl="0"/>
            <a:r>
              <a:rPr lang="ru-RU" sz="1400" dirty="0" smtClean="0"/>
              <a:t>поддержка Учреждением и педагогами родителей дошкольников в воспитании детей, охране и укреплении их здоровья, вовлечение семей воспитанников непосредственно в образовательный процесс.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7604653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>
                <a:solidFill>
                  <a:srgbClr val="C00000"/>
                </a:solidFill>
              </a:rPr>
              <a:t>Целевые ориентиры образования к началу дошкольного возраста (к 3 годам):</a:t>
            </a:r>
            <a:r>
              <a:rPr lang="ru-RU" sz="3200" dirty="0">
                <a:solidFill>
                  <a:srgbClr val="C00000"/>
                </a:solidFill>
              </a:rPr>
              <a:t/>
            </a:r>
            <a:br>
              <a:rPr lang="ru-RU" sz="3200" dirty="0">
                <a:solidFill>
                  <a:srgbClr val="C00000"/>
                </a:solidFill>
              </a:rPr>
            </a:br>
            <a:endParaRPr lang="ru-RU" sz="3200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1916832"/>
            <a:ext cx="7488832" cy="4176463"/>
          </a:xfrm>
        </p:spPr>
        <p:txBody>
          <a:bodyPr>
            <a:noAutofit/>
          </a:bodyPr>
          <a:lstStyle/>
          <a:p>
            <a:pPr lvl="0">
              <a:spcBef>
                <a:spcPts val="600"/>
              </a:spcBef>
            </a:pPr>
            <a:r>
              <a:rPr lang="ru-RU" sz="1400" dirty="0"/>
              <a:t>ребенок интересуется окружающими предметами и активно действует с ними; эмоционально вовлечен в действия с игрушками и другими предметами, стремится проявлять настойчивость в достижении результата своих действий;</a:t>
            </a:r>
          </a:p>
          <a:p>
            <a:pPr lvl="0">
              <a:spcBef>
                <a:spcPts val="600"/>
              </a:spcBef>
            </a:pPr>
            <a:r>
              <a:rPr lang="ru-RU" sz="1400" dirty="0"/>
              <a:t>использует специфические, культурно фиксированные предметные действия, знает назначение бытовых предметов (ложки, расчески, карандаша и пр.) и умеет пользоваться ими. Владеет простейшими навыками самообслуживания; стремится проявлять самостоятельность в бытовом и игровом поведении;</a:t>
            </a:r>
          </a:p>
          <a:p>
            <a:pPr lvl="0">
              <a:spcBef>
                <a:spcPts val="600"/>
              </a:spcBef>
            </a:pPr>
            <a:r>
              <a:rPr lang="ru-RU" sz="1400" dirty="0"/>
              <a:t>владеет активной речью, включенной в общение; может обращаться с вопросами и просьбами, понимает речь взрослых; знает названия окружающих предметов и игрушек;</a:t>
            </a:r>
          </a:p>
          <a:p>
            <a:pPr lvl="0">
              <a:spcBef>
                <a:spcPts val="600"/>
              </a:spcBef>
            </a:pPr>
            <a:r>
              <a:rPr lang="ru-RU" sz="1400" dirty="0"/>
              <a:t>стремится к общению со взрослыми и активно подражает им в движениях и действиях; появляются игры, в которых ребенок воспроизводит действия взрослого;</a:t>
            </a:r>
          </a:p>
          <a:p>
            <a:pPr lvl="0">
              <a:spcBef>
                <a:spcPts val="600"/>
              </a:spcBef>
            </a:pPr>
            <a:r>
              <a:rPr lang="ru-RU" sz="1400" dirty="0"/>
              <a:t>проявляет интерес к сверстникам; наблюдает за их действиями и подражает им;</a:t>
            </a:r>
          </a:p>
          <a:p>
            <a:pPr lvl="0">
              <a:spcBef>
                <a:spcPts val="600"/>
              </a:spcBef>
            </a:pPr>
            <a:r>
              <a:rPr lang="ru-RU" sz="1400" dirty="0"/>
              <a:t>проявляет интерес к стихам, песням и сказкам, рассматриванию картинки, стремится двигаться под музыку; эмоционально откликается на различные произведения культуры и искусства;</a:t>
            </a:r>
          </a:p>
          <a:p>
            <a:pPr lvl="0">
              <a:spcBef>
                <a:spcPts val="600"/>
              </a:spcBef>
            </a:pPr>
            <a:r>
              <a:rPr lang="ru-RU" sz="1400" dirty="0"/>
              <a:t>у ребенка развита крупная моторика, он стремится осваивать различные виды движения (бег, лазанье, перешагивание и пр</a:t>
            </a:r>
            <a:r>
              <a:rPr lang="ru-RU" sz="1400" dirty="0" smtClean="0"/>
              <a:t>.).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xmlns="" val="15786990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ФОТО</a:t>
            </a:r>
            <a:endParaRPr lang="ru-RU" dirty="0"/>
          </a:p>
        </p:txBody>
      </p:sp>
      <p:pic>
        <p:nvPicPr>
          <p:cNvPr id="4" name="Picture 8" descr="C:\Users\Пользователь\Desktop\DSC038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980728"/>
            <a:ext cx="6768751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5525549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Целевые ориентиры развития детей к 4 годам:</a:t>
            </a:r>
            <a:r>
              <a:rPr lang="ru-RU" dirty="0">
                <a:solidFill>
                  <a:srgbClr val="C00000"/>
                </a:solidFill>
              </a:rPr>
              <a:t/>
            </a:r>
            <a:br>
              <a:rPr lang="ru-RU" dirty="0">
                <a:solidFill>
                  <a:srgbClr val="C00000"/>
                </a:solidFill>
              </a:rPr>
            </a:b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1772816"/>
            <a:ext cx="7560840" cy="4392488"/>
          </a:xfrm>
        </p:spPr>
        <p:txBody>
          <a:bodyPr>
            <a:normAutofit fontScale="55000" lnSpcReduction="20000"/>
          </a:bodyPr>
          <a:lstStyle/>
          <a:p>
            <a:pPr lvl="0"/>
            <a:r>
              <a:rPr lang="ru-RU" dirty="0"/>
              <a:t>освоены элементарные нормы и правила поведения, связанные с определёнными разрешениями и запретами («можно», «нужно», «нельзя»);</a:t>
            </a:r>
          </a:p>
          <a:p>
            <a:pPr lvl="0"/>
            <a:r>
              <a:rPr lang="ru-RU" dirty="0"/>
              <a:t>овладевает навыками самообслуживания (становление предпосылок трудовой деятельности) — самостоятельно есть, одеваться, раздеваться, умываться, пользоваться носовым платком, расчёской, полотенцем, отправлять свои естественные нужды; овладевает элементарной культурой поведения во время еды за столом и умывания в туалетной комнате; </a:t>
            </a:r>
          </a:p>
          <a:p>
            <a:pPr lvl="0"/>
            <a:r>
              <a:rPr lang="ru-RU" dirty="0"/>
              <a:t>осваивает основные движения, обнаруживая при выполнении физических упражнений стремление к целеполаганию (быстро пробежать, дальше прыгнуть, точно воспроизвести движение и др.);</a:t>
            </a:r>
          </a:p>
          <a:p>
            <a:pPr lvl="0"/>
            <a:r>
              <a:rPr lang="ru-RU" dirty="0"/>
              <a:t>накапливается определённый запас представлений о разнообразных свойствах предметов, явлениях окружающей действительности и о себе самом; сформированы основные сенсорные эталоны;</a:t>
            </a:r>
          </a:p>
          <a:p>
            <a:pPr lvl="0"/>
            <a:r>
              <a:rPr lang="ru-RU" dirty="0"/>
              <a:t>имеет первоначальные представления о предметах ближайшего окружения, их назначении;</a:t>
            </a:r>
          </a:p>
          <a:p>
            <a:pPr lvl="0"/>
            <a:r>
              <a:rPr lang="ru-RU" dirty="0"/>
              <a:t>согласовывает свои действия, договаривается в процессе совместных игр, использует речевые формы вежливого общения;</a:t>
            </a:r>
          </a:p>
          <a:p>
            <a:pPr lvl="0"/>
            <a:r>
              <a:rPr lang="ru-RU" dirty="0"/>
              <a:t>овладевает грамматическим строем речи, начинает использовать сложные предложения;</a:t>
            </a:r>
          </a:p>
          <a:p>
            <a:pPr lvl="0"/>
            <a:r>
              <a:rPr lang="ru-RU" dirty="0"/>
              <a:t>сформирован интерес к книге и литературным персонажам;</a:t>
            </a:r>
          </a:p>
          <a:p>
            <a:pPr lvl="0"/>
            <a:r>
              <a:rPr lang="ru-RU" dirty="0"/>
              <a:t>совершенствуется </a:t>
            </a:r>
            <a:r>
              <a:rPr lang="ru-RU" dirty="0" err="1"/>
              <a:t>звукоразличение</a:t>
            </a:r>
            <a:r>
              <a:rPr lang="ru-RU" dirty="0"/>
              <a:t>, слух: ребёнок дифференцирует звуковые свойства предметов, осваивает звуковые </a:t>
            </a:r>
            <a:r>
              <a:rPr lang="ru-RU" dirty="0" err="1"/>
              <a:t>предэталоны</a:t>
            </a:r>
            <a:r>
              <a:rPr lang="ru-RU" dirty="0"/>
              <a:t> (громко — тихо, высоко — низко и пр.). </a:t>
            </a:r>
          </a:p>
          <a:p>
            <a:pPr lvl="0"/>
            <a:r>
              <a:rPr lang="ru-RU" dirty="0"/>
              <a:t>начинает проявлять интерес и избирательность по отношению к различным видам музыкально-художественной деятельности (пению, слушанию, музыкально-ритмическим движениям).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5900424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ФОТО</a:t>
            </a:r>
            <a:endParaRPr lang="ru-RU" dirty="0"/>
          </a:p>
        </p:txBody>
      </p:sp>
      <p:pic>
        <p:nvPicPr>
          <p:cNvPr id="4" name="Picture 11" descr="Музыка 00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3" y="1052736"/>
            <a:ext cx="6912768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5602864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Целевые ориентиры развития детей к 5 годам: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1916832"/>
            <a:ext cx="7488832" cy="4248472"/>
          </a:xfrm>
        </p:spPr>
        <p:txBody>
          <a:bodyPr>
            <a:normAutofit fontScale="55000" lnSpcReduction="20000"/>
          </a:bodyPr>
          <a:lstStyle/>
          <a:p>
            <a:pPr lvl="0">
              <a:spcBef>
                <a:spcPts val="600"/>
              </a:spcBef>
            </a:pPr>
            <a:r>
              <a:rPr lang="ru-RU" dirty="0"/>
              <a:t>сформировано обобщённое представление о нормах социального поведения, хорошо выделяет несоответствие нормам и правилам не только в поведении другого, но и в своём собственном.;</a:t>
            </a:r>
          </a:p>
          <a:p>
            <a:pPr lvl="0">
              <a:spcBef>
                <a:spcPts val="600"/>
              </a:spcBef>
            </a:pPr>
            <a:r>
              <a:rPr lang="ru-RU" dirty="0"/>
              <a:t>сформированы элементарные трудовые навыки;</a:t>
            </a:r>
          </a:p>
          <a:p>
            <a:pPr lvl="0">
              <a:spcBef>
                <a:spcPts val="600"/>
              </a:spcBef>
            </a:pPr>
            <a:r>
              <a:rPr lang="ru-RU" dirty="0"/>
              <a:t>освоен алгоритм гигиенических процессов умывания, одевания, купания, приёма пищи, уборки помещения; </a:t>
            </a:r>
          </a:p>
          <a:p>
            <a:pPr lvl="0">
              <a:spcBef>
                <a:spcPts val="600"/>
              </a:spcBef>
            </a:pPr>
            <a:r>
              <a:rPr lang="ru-RU" dirty="0"/>
              <a:t>имеет дифференцированное представление о собственной гендерной принадлежности, аргументирует её по ряду признаков; имеет представления об особенностях наиболее распространённых мужских и женских профессий, о видах отдыха, специфике поведения в общении с другими людьми, об отдельных женских и мужских качествах;</a:t>
            </a:r>
          </a:p>
          <a:p>
            <a:pPr lvl="0">
              <a:spcBef>
                <a:spcPts val="600"/>
              </a:spcBef>
            </a:pPr>
            <a:r>
              <a:rPr lang="ru-RU" dirty="0"/>
              <a:t>К четырем годам основные трудности в поведении и общении ребёнка с окружающими, которые были связаны с кризисом трех лет (упрямство, строптивость, конфликтность и др.), постепенно уходят в прошлое, и любознательный ребенок активно осваивает окружающий его мир предметов и вещей, мир человеческих отношений. Лучше всего это удается детям в игре. Дети 4—5 лет продолжают проигрывать действия с предметами, но теперь внешняя последовательность этих действий уже соответствует реальной действительности: ребёнок сначала режет хлеб и только потом ставит его на стол перед куклами (в раннем и в самом начале дошкольного возраста последовательность действий не имела для игры такого значения). В игре дети называют свои роли, понимают условность принятых ролей. Происходит разделение игровых и реальных взаимоотношений. В 4—5 лет сверстники становятся для ребёнка более привлекательными и предпочитаемыми партнёрами по игре, чем взрослый.</a:t>
            </a:r>
          </a:p>
          <a:p>
            <a:pPr>
              <a:spcBef>
                <a:spcPts val="600"/>
              </a:spcBef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4887326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ФОТО</a:t>
            </a:r>
            <a:endParaRPr lang="ru-RU" dirty="0"/>
          </a:p>
        </p:txBody>
      </p:sp>
      <p:pic>
        <p:nvPicPr>
          <p:cNvPr id="5" name="Picture 7" descr="C:\Users\Пользователь\Desktop\DSC0169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836712"/>
            <a:ext cx="7128792" cy="52354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5204365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817582"/>
            <a:ext cx="7488831" cy="1202485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rgbClr val="C00000"/>
                </a:solidFill>
              </a:rPr>
              <a:t>Целевые ориентиры на этапе завершения дошкольного образования (к </a:t>
            </a:r>
            <a:r>
              <a:rPr lang="ru-RU" sz="3200" b="1" dirty="0" smtClean="0">
                <a:solidFill>
                  <a:srgbClr val="C00000"/>
                </a:solidFill>
              </a:rPr>
              <a:t>7 </a:t>
            </a:r>
            <a:r>
              <a:rPr lang="ru-RU" sz="3200" b="1" dirty="0">
                <a:solidFill>
                  <a:srgbClr val="C00000"/>
                </a:solidFill>
              </a:rPr>
              <a:t>годам):</a:t>
            </a:r>
            <a:r>
              <a:rPr lang="ru-RU" sz="3200" dirty="0"/>
              <a:t/>
            </a:r>
            <a:br>
              <a:rPr lang="ru-RU" sz="3200" dirty="0"/>
            </a:b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1916832"/>
            <a:ext cx="7632848" cy="4320479"/>
          </a:xfrm>
        </p:spPr>
        <p:txBody>
          <a:bodyPr>
            <a:normAutofit fontScale="47500" lnSpcReduction="20000"/>
          </a:bodyPr>
          <a:lstStyle/>
          <a:p>
            <a:pPr lvl="0"/>
            <a:r>
              <a:rPr lang="ru-RU" dirty="0"/>
              <a:t>ребенок овладевает основными культурными способами деятельности, проявляет инициативу и самостоятельность в разных видах деятельности - игре, общении, познавательно-исследовательской деятельности, конструировании и др.; способен выбирать себе род занятий, участников по совместной деятельности;</a:t>
            </a:r>
          </a:p>
          <a:p>
            <a:pPr lvl="0"/>
            <a:r>
              <a:rPr lang="ru-RU" dirty="0"/>
              <a:t>ребенок обладает установкой положительного отношения к миру, к разным видам труда, другим людям и самому себе, обладает чувством собственного достоинства; активно взаимодействует со сверстниками и взрослыми, участвует в совместных играх. Способен договариваться, учитывать интересы и чувства других, сопереживать неудачам и радоваться успехам других, адекватно проявляет свои чувства, в том числе чувство веры в себя, старается разрешать конфликты;</a:t>
            </a:r>
          </a:p>
          <a:p>
            <a:pPr lvl="0"/>
            <a:r>
              <a:rPr lang="ru-RU" dirty="0"/>
              <a:t>ребенок обладает развитым воображением, которое реализуется в разных видах деятельности, и прежде всего в игре; ребенок владеет разными формами и видами игры, различает условную и реальную ситуации, умеет подчиняться разным правилам и социальным нормам;</a:t>
            </a:r>
          </a:p>
          <a:p>
            <a:pPr lvl="0"/>
            <a:r>
              <a:rPr lang="ru-RU" dirty="0"/>
              <a:t>ребенок достаточно хорошо владеет устной речью, может выражать свои мысли и желания, может использовать речь для выражения своих мыслей, чувств и желаний, построения речевого высказывания в ситуации общения, может выделять звуки в словах, у ребенка складываются предпосылки грамотности;</a:t>
            </a:r>
          </a:p>
          <a:p>
            <a:pPr lvl="0"/>
            <a:r>
              <a:rPr lang="ru-RU" dirty="0"/>
              <a:t>у ребенка развита крупная и мелкая моторика; он подвижен, вынослив, владеет основными движениями, может контролировать свои движения и управлять ими;</a:t>
            </a:r>
          </a:p>
          <a:p>
            <a:pPr lvl="0"/>
            <a:r>
              <a:rPr lang="ru-RU" dirty="0"/>
              <a:t>ребенок способен к волевым усилиям, может следовать социальным нормам поведения и правилам в разных видах деятельности, во взаимоотношениях со взрослыми и сверстниками, может соблюдать правила безопасного поведения и личной гигиены;</a:t>
            </a:r>
          </a:p>
          <a:p>
            <a:pPr lvl="0"/>
            <a:r>
              <a:rPr lang="ru-RU" dirty="0"/>
              <a:t>ребенок проявляет любознательность, задает вопросы взрослым и сверстникам, интересуется причинно-следственными связями, пытается самостоятельно придумывать объяснения явлениям природы и поступкам людей; склонен наблюдать, экспериментировать. Обладает начальными знаниями о себе, о природном и социальном мире, в котором он живет; знаком с произведениями детской литературы, обладает элементарными представлениями из области живой природы, естествознания, математики, истории и т.п.; ребенок способен к принятию собственных решений, опираясь на свои знания и умения в различных видах деятельности.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7477338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0" y="2119313"/>
            <a:ext cx="6196013" cy="3603625"/>
          </a:xfrm>
        </p:spPr>
        <p:txBody>
          <a:bodyPr/>
          <a:lstStyle/>
          <a:p>
            <a:r>
              <a:rPr lang="ru-RU" dirty="0" smtClean="0"/>
              <a:t>ФОТО</a:t>
            </a:r>
            <a:endParaRPr lang="ru-RU" dirty="0"/>
          </a:p>
        </p:txBody>
      </p:sp>
      <p:pic>
        <p:nvPicPr>
          <p:cNvPr id="5" name="Picture 4" descr="C:\Users\Пользователь\Desktop\DSC0168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1000108"/>
            <a:ext cx="6643734" cy="478634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9146261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692696"/>
            <a:ext cx="7344815" cy="1202485"/>
          </a:xfrm>
        </p:spPr>
        <p:txBody>
          <a:bodyPr>
            <a:normAutofit fontScale="90000"/>
          </a:bodyPr>
          <a:lstStyle/>
          <a:p>
            <a:r>
              <a:rPr lang="ru-RU" sz="3600" b="1" dirty="0">
                <a:solidFill>
                  <a:srgbClr val="FF0000"/>
                </a:solidFill>
              </a:rPr>
              <a:t>Профилактические и оздоровительные мероприятия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953261523"/>
              </p:ext>
            </p:extLst>
          </p:nvPr>
        </p:nvGraphicFramePr>
        <p:xfrm>
          <a:off x="755576" y="1484784"/>
          <a:ext cx="7704856" cy="5016039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080312"/>
                <a:gridCol w="5624544"/>
              </a:tblGrid>
              <a:tr h="1825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Формы и методы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4562" marR="3456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Содержание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4562" marR="3456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542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Обеспечение здорового образа  жизни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4562" marR="3456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Щадящий режим (адаптационный период)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4562" marR="3456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54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Создание комфортной обстановки и микроклимата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4562" marR="3456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542">
                <a:tc rowSpan="1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Физические упражнения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4562" marR="3456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Утренняя гимнастика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4562" marR="3456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54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</a:rPr>
                        <a:t>Непосредственно</a:t>
                      </a:r>
                      <a:r>
                        <a:rPr lang="ru-RU" sz="1000" baseline="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образовательная деятельность по физической культуре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4562" marR="3456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54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Подвижные игры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4562" marR="3456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54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Игры - хороводы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4562" marR="3456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54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Релаксационные упражнения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4562" marR="3456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54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Профилактическая гимнастика (дыхательная, профилактика плоскостопия)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4562" marR="3456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54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Спортивные игры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4562" marR="3456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54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Спортивный час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4562" marR="3456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54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Прогулки (организация двигательной активности детей)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4562" marR="3456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54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Коррекционно-развивающая гимнастика после сна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4562" marR="3456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54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err="1">
                          <a:solidFill>
                            <a:schemeClr val="tx1"/>
                          </a:solidFill>
                          <a:effectLst/>
                        </a:rPr>
                        <a:t>Физминутки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4562" marR="3456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54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Динамические паузы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4562" marR="3456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542"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Коррекция физического развития детей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4562" marR="3456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Пальчиковая гимнастика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4562" marR="3456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54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Дыхательная гимнастика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4562" marR="3456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54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Индивидуальная работа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4562" marR="3456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542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Гигиенические и водные процедуры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4562" marR="3456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Обливание ног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4562" marR="3456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54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Увлажнение воздуха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4562" marR="3456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542"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Свето-воздушные ванны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4562" marR="3456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Проветривание помещений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4562" marR="3456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54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Прогулки на свежем воздухе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4562" marR="3456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54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Обеспечение температурного режима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4562" marR="3456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542"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Активный отдых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4562" marR="3456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День здоровья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4562" marR="3456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54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Физкультурно-спортивные праздники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4562" marR="3456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54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Физкультурный досуг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4562" marR="3456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699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err="1">
                          <a:solidFill>
                            <a:schemeClr val="tx1"/>
                          </a:solidFill>
                          <a:effectLst/>
                        </a:rPr>
                        <a:t>Психогимнастика</a:t>
                      </a: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4562" marR="3456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Игры и упражнения на развитие эмоционально-волевой сферы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4562" marR="3456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0949359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1268760"/>
            <a:ext cx="7010400" cy="4104456"/>
          </a:xfrm>
        </p:spPr>
        <p:txBody>
          <a:bodyPr>
            <a:normAutofit lnSpcReduction="10000"/>
          </a:bodyPr>
          <a:lstStyle/>
          <a:p>
            <a:r>
              <a:rPr lang="ru-RU" sz="2000" dirty="0"/>
              <a:t>Основная общеобразовательная программа – образовательная программа дошкольного образования. – Екатеринбург, </a:t>
            </a:r>
            <a:r>
              <a:rPr lang="ru-RU" sz="2000" dirty="0" smtClean="0"/>
              <a:t>2020.</a:t>
            </a:r>
            <a:endParaRPr lang="ru-RU" sz="2000" dirty="0"/>
          </a:p>
          <a:p>
            <a:pPr marL="0" indent="0">
              <a:buNone/>
            </a:pPr>
            <a:endParaRPr lang="ru-RU" sz="2000" dirty="0"/>
          </a:p>
          <a:p>
            <a:r>
              <a:rPr lang="ru-RU" sz="2000" dirty="0"/>
              <a:t>Составители:  творческая группа педагогов:  </a:t>
            </a:r>
            <a:r>
              <a:rPr lang="ru-RU" sz="2000" dirty="0" err="1" smtClean="0"/>
              <a:t>Сизоненко</a:t>
            </a:r>
            <a:r>
              <a:rPr lang="ru-RU" sz="2000" dirty="0" smtClean="0"/>
              <a:t> Л.Н</a:t>
            </a:r>
            <a:r>
              <a:rPr lang="ru-RU" sz="2000" dirty="0"/>
              <a:t>., заместитель заведующего по воспитательной и методической работе, </a:t>
            </a:r>
            <a:r>
              <a:rPr lang="ru-RU" sz="2000" dirty="0" err="1" smtClean="0"/>
              <a:t>Вяткина</a:t>
            </a:r>
            <a:r>
              <a:rPr lang="ru-RU" sz="2000" dirty="0" smtClean="0"/>
              <a:t> </a:t>
            </a:r>
            <a:r>
              <a:rPr lang="ru-RU" sz="2000" dirty="0" smtClean="0"/>
              <a:t>Е</a:t>
            </a:r>
            <a:r>
              <a:rPr lang="ru-RU" sz="2000" dirty="0" smtClean="0"/>
              <a:t>.А., </a:t>
            </a:r>
            <a:r>
              <a:rPr lang="ru-RU" sz="2000" dirty="0"/>
              <a:t>воспитатель, высшая категория, </a:t>
            </a:r>
            <a:r>
              <a:rPr lang="ru-RU" sz="2000" dirty="0" err="1" smtClean="0"/>
              <a:t>Шаповалова</a:t>
            </a:r>
            <a:r>
              <a:rPr lang="ru-RU" sz="2000" dirty="0" smtClean="0"/>
              <a:t> Л.М., </a:t>
            </a:r>
            <a:r>
              <a:rPr lang="ru-RU" sz="2000" dirty="0"/>
              <a:t>воспитатель, </a:t>
            </a:r>
            <a:r>
              <a:rPr lang="ru-RU" sz="2000" dirty="0" smtClean="0"/>
              <a:t>высшая </a:t>
            </a:r>
            <a:r>
              <a:rPr lang="ru-RU" sz="2000" dirty="0"/>
              <a:t>категория. </a:t>
            </a:r>
          </a:p>
          <a:p>
            <a:pPr marL="0" indent="0">
              <a:buNone/>
            </a:pPr>
            <a:r>
              <a:rPr lang="ru-RU" sz="2000" i="1" dirty="0"/>
              <a:t> </a:t>
            </a:r>
            <a:endParaRPr lang="ru-RU" sz="2000" dirty="0"/>
          </a:p>
          <a:p>
            <a:r>
              <a:rPr lang="ru-RU" sz="2000" dirty="0"/>
              <a:t>Программа разработана в соответствии с федеральным государственным образовательным стандартом дошкольного образования. </a:t>
            </a:r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xmlns="" val="38694539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ФОТО</a:t>
            </a:r>
            <a:endParaRPr lang="ru-RU" dirty="0"/>
          </a:p>
        </p:txBody>
      </p:sp>
      <p:pic>
        <p:nvPicPr>
          <p:cNvPr id="5" name="Picture 2" descr="C:\Users\Пользователь\Desktop\Зима 1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836712"/>
            <a:ext cx="7128792" cy="48965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9114333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>
                <a:solidFill>
                  <a:srgbClr val="C00000"/>
                </a:solidFill>
              </a:rPr>
              <a:t>Модель организации физкультурно-оздоровительной работы с воспитанниками</a:t>
            </a:r>
            <a:endParaRPr lang="ru-RU" sz="3200" dirty="0">
              <a:solidFill>
                <a:srgbClr val="C00000"/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520076960"/>
              </p:ext>
            </p:extLst>
          </p:nvPr>
        </p:nvGraphicFramePr>
        <p:xfrm>
          <a:off x="941401" y="2638822"/>
          <a:ext cx="7253336" cy="33104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25998"/>
                <a:gridCol w="1346655"/>
                <a:gridCol w="1413737"/>
                <a:gridCol w="1533473"/>
                <a:gridCol w="1533473"/>
              </a:tblGrid>
              <a:tr h="624212">
                <a:tc>
                  <a:txBody>
                    <a:bodyPr/>
                    <a:lstStyle/>
                    <a:p>
                      <a:pPr marR="1841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Формы организации</a:t>
                      </a:r>
                      <a:endParaRPr lang="ru-RU" sz="8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409" marR="1740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9375" marR="10033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Группа детей дошкольного возраста (3-4 года)</a:t>
                      </a:r>
                      <a:endParaRPr lang="ru-RU" sz="8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409" marR="1740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6680" marR="12827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Группа детей дошкольного возраста (4-5 лет)</a:t>
                      </a:r>
                      <a:endParaRPr lang="ru-RU" sz="8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409" marR="1740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4615" marR="11303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Группа детей дошкольного возраста (5-6 лет)</a:t>
                      </a:r>
                      <a:endParaRPr lang="ru-RU" sz="8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409" marR="1740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4130" marR="5461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Группа детей дошкольного возраста (6-7 лет)</a:t>
                      </a:r>
                      <a:endParaRPr lang="ru-RU" sz="8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409" marR="1740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485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Организован­ная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деятельность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409" marR="1740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6 час.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в неделю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409" marR="1740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8 час.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в неделю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409" marR="1740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10 и более час. в неделю</a:t>
                      </a:r>
                      <a:endParaRPr lang="ru-RU" sz="8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409" marR="1740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485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Оздоровительно-игровой «час»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409" marR="1740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 раз в неделю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409" marR="1740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 раз в неделю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409" marR="1740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1 раз в неделю</a:t>
                      </a:r>
                      <a:endParaRPr lang="ru-RU" sz="8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409" marR="1740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485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«Час» двигательного творчества</a:t>
                      </a:r>
                      <a:endParaRPr lang="ru-RU" sz="8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409" marR="1740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409" marR="1740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 раз в неделю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409" marR="1740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1 раз в неделю</a:t>
                      </a:r>
                      <a:endParaRPr lang="ru-RU" sz="8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409" marR="1740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4968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Динамический  «час»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409" marR="1740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409" marR="1740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 раз в день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409" marR="1740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1 раз в день</a:t>
                      </a:r>
                      <a:endParaRPr lang="ru-RU" sz="8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409" marR="1740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4856">
                <a:tc>
                  <a:txBody>
                    <a:bodyPr/>
                    <a:lstStyle/>
                    <a:p>
                      <a:pPr marL="36830" marR="3937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Зарядка Утренняя гимнастика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409" marR="1740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6-8 минут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409" marR="1740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6-8 минут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409" marR="1740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8-10 минут</a:t>
                      </a:r>
                      <a:endParaRPr lang="ru-RU" sz="8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409" marR="1740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10-12 минут</a:t>
                      </a:r>
                      <a:endParaRPr lang="ru-RU" sz="8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409" marR="1740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485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Упражнения после дневно­го сна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409" marR="1740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5-10 минут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409" marR="1740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5-10 минут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409" marR="1740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5-10 минут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409" marR="1740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5-10 минут</a:t>
                      </a:r>
                      <a:endParaRPr lang="ru-RU" sz="8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409" marR="1740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7428">
                <a:tc rowSpan="2">
                  <a:txBody>
                    <a:bodyPr/>
                    <a:lstStyle/>
                    <a:p>
                      <a:pPr marL="27305" marR="3048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Подвижные игры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 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 </a:t>
                      </a:r>
                      <a:endParaRPr lang="ru-RU" sz="8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409" marR="1740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Не менее 2-4 раз в день</a:t>
                      </a:r>
                      <a:endParaRPr lang="ru-RU" sz="8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409" marR="1740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485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6-10 минут</a:t>
                      </a:r>
                      <a:endParaRPr lang="ru-RU" sz="8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409" marR="1740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10-15 минут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409" marR="1740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15-20 минут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409" marR="1740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15-20 минут</a:t>
                      </a:r>
                      <a:endParaRPr lang="ru-RU" sz="8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409" marR="1740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914475" y="2181622"/>
            <a:ext cx="7272808" cy="4572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Оптимизация        режима 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ru-RU" alt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Организация двигательного режима  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133838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31831188"/>
              </p:ext>
            </p:extLst>
          </p:nvPr>
        </p:nvGraphicFramePr>
        <p:xfrm>
          <a:off x="899592" y="836711"/>
          <a:ext cx="7344816" cy="527688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40227"/>
                <a:gridCol w="1468963"/>
                <a:gridCol w="91780"/>
                <a:gridCol w="1213965"/>
                <a:gridCol w="1387354"/>
                <a:gridCol w="1142527"/>
              </a:tblGrid>
              <a:tr h="628460">
                <a:tc>
                  <a:txBody>
                    <a:bodyPr/>
                    <a:lstStyle/>
                    <a:p>
                      <a:pPr marL="18415" marR="2159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Спортивные игры</a:t>
                      </a:r>
                      <a:endParaRPr lang="ru-RU" sz="10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847" marR="384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-</a:t>
                      </a:r>
                      <a:endParaRPr lang="ru-RU" sz="10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847" marR="384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marL="45720" marR="6731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Целенаправленное обучение педагогом не реже 1 раза в неделю</a:t>
                      </a:r>
                      <a:endParaRPr lang="ru-RU" sz="10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0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847" marR="384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09487">
                <a:tc rowSpan="3">
                  <a:txBody>
                    <a:bodyPr/>
                    <a:lstStyle/>
                    <a:p>
                      <a:pPr marL="15240" marR="1206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Спортивные упражнения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0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847" marR="384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Целенаправленное обучение не реже 1 раза в неделю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847" marR="384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3224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aseline="0" dirty="0" smtClean="0">
                          <a:effectLst/>
                        </a:rPr>
                        <a:t>  </a:t>
                      </a:r>
                      <a:r>
                        <a:rPr lang="ru-RU" sz="1000" dirty="0" smtClean="0">
                          <a:effectLst/>
                        </a:rPr>
                        <a:t>5 – 8  </a:t>
                      </a:r>
                      <a:r>
                        <a:rPr lang="ru-RU" sz="1000" dirty="0">
                          <a:effectLst/>
                        </a:rPr>
                        <a:t>мин.</a:t>
                      </a:r>
                      <a:endParaRPr lang="ru-RU" sz="10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847" marR="384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847" marR="384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  8-12 минут</a:t>
                      </a:r>
                      <a:endParaRPr lang="ru-RU" sz="10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847" marR="384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  8 -</a:t>
                      </a:r>
                      <a:r>
                        <a:rPr lang="ru-RU" sz="1000" dirty="0">
                          <a:effectLst/>
                        </a:rPr>
                        <a:t>15 минут</a:t>
                      </a:r>
                      <a:endParaRPr lang="ru-RU" sz="10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847" marR="384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   8-15 </a:t>
                      </a:r>
                      <a:r>
                        <a:rPr lang="ru-RU" sz="1000" dirty="0">
                          <a:effectLst/>
                        </a:rPr>
                        <a:t>минут</a:t>
                      </a:r>
                      <a:endParaRPr lang="ru-RU" sz="10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847" marR="384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086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R="21018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Лыжи - 10 минут</a:t>
                      </a:r>
                      <a:endParaRPr lang="ru-RU" sz="10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847" marR="384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847" marR="384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10 минут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847" marR="384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15 минут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847" marR="384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  20 </a:t>
                      </a:r>
                      <a:r>
                        <a:rPr lang="ru-RU" sz="1000" dirty="0">
                          <a:effectLst/>
                        </a:rPr>
                        <a:t>минут</a:t>
                      </a:r>
                      <a:endParaRPr lang="ru-RU" sz="10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847" marR="384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9487">
                <a:tc rowSpan="2">
                  <a:txBody>
                    <a:bodyPr/>
                    <a:lstStyle/>
                    <a:p>
                      <a:pPr marL="12065" marR="889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Физкультур­ные упраж­нения на </a:t>
                      </a:r>
                      <a:r>
                        <a:rPr lang="ru-RU" sz="1000" dirty="0" smtClean="0">
                          <a:effectLst/>
                        </a:rPr>
                        <a:t>прогулке</a:t>
                      </a:r>
                      <a:endParaRPr lang="ru-RU" sz="10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847" marR="384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Ежедневно с подгруппами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847" marR="384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2086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0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847" marR="384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10-12 минут</a:t>
                      </a:r>
                      <a:endParaRPr lang="ru-RU" sz="10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847" marR="384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10-15 минут</a:t>
                      </a:r>
                      <a:endParaRPr lang="ru-RU" sz="10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847" marR="384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10-15 минут</a:t>
                      </a:r>
                      <a:endParaRPr lang="ru-RU" sz="10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847" marR="384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9487">
                <a:tc rowSpan="2">
                  <a:txBody>
                    <a:bodyPr/>
                    <a:lstStyle/>
                    <a:p>
                      <a:pPr marL="15240" marR="317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Спортивные </a:t>
                      </a:r>
                      <a:r>
                        <a:rPr lang="ru-RU" sz="1000" dirty="0" smtClean="0">
                          <a:effectLst/>
                        </a:rPr>
                        <a:t>развлечения</a:t>
                      </a:r>
                      <a:endParaRPr lang="ru-RU" sz="10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847" marR="384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1-2 раза в месяц</a:t>
                      </a:r>
                      <a:endParaRPr lang="ru-RU" sz="10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847" marR="384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2086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20 минут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847" marR="384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30 минут</a:t>
                      </a:r>
                      <a:endParaRPr lang="ru-RU" sz="10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847" marR="384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30 минут</a:t>
                      </a:r>
                      <a:endParaRPr lang="ru-RU" sz="10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847" marR="384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40-50 минут</a:t>
                      </a:r>
                      <a:endParaRPr lang="ru-RU" sz="10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847" marR="384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8212">
                <a:tc>
                  <a:txBody>
                    <a:bodyPr/>
                    <a:lstStyle/>
                    <a:p>
                      <a:pPr marR="10350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День </a:t>
                      </a:r>
                      <a:r>
                        <a:rPr lang="ru-RU" sz="1000" dirty="0" smtClean="0">
                          <a:effectLst/>
                        </a:rPr>
                        <a:t>здоровья</a:t>
                      </a: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0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847" marR="384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Не реже 1 раза в квартал</a:t>
                      </a:r>
                      <a:endParaRPr lang="ru-RU" sz="10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847" marR="384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09487">
                <a:tc>
                  <a:txBody>
                    <a:bodyPr/>
                    <a:lstStyle/>
                    <a:p>
                      <a:pPr marR="10033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Неделя здоровья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847" marR="384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Не реже 1 раза в квартал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847" marR="384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2846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Самостоятельная </a:t>
                      </a:r>
                      <a:r>
                        <a:rPr lang="ru-RU" sz="1000" dirty="0">
                          <a:effectLst/>
                        </a:rPr>
                        <a:t>двигательная деятельность</a:t>
                      </a:r>
                      <a:endParaRPr lang="ru-RU" sz="10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847" marR="384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marL="113030" marR="11557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Ежедневно. Характер и продолжительность зависят от индивидуальных данных и потребностей детей. Проводится под наблюдением воспитателя. Утренняя гимнастика, физические упражнения под контролем родителей и вместе с ними.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847" marR="384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097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Физкультурные занятия 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386" marR="103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Все группы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386" marR="103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3 раза в неделю </a:t>
                      </a:r>
                      <a:endParaRPr lang="ru-RU" sz="10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386" marR="103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инструктор по ФИЗО</a:t>
                      </a:r>
                      <a:endParaRPr lang="ru-RU" sz="10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386" marR="103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6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В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течение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года 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 </a:t>
                      </a:r>
                      <a:endParaRPr lang="ru-RU" sz="10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386" marR="103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821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«Бодрящая» гимнастика </a:t>
                      </a:r>
                      <a:r>
                        <a:rPr lang="ru-RU" sz="1000" dirty="0">
                          <a:effectLst/>
                        </a:rPr>
                        <a:t>в постели</a:t>
                      </a:r>
                      <a:endParaRPr lang="ru-RU" sz="10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386" marR="103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Все группы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386" marR="103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Ежедневно 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386" marR="103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Воспитатели 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386" marR="103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9079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Прогулки с включением подвижных игр 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386" marR="103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Все группы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386" marR="103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Ежедневно 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386" marR="103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Воспитатели </a:t>
                      </a:r>
                      <a:endParaRPr lang="ru-RU" sz="10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386" marR="103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5598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Музыкально-ритмические занятия 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386" marR="103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Все группы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386" marR="103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2 раза в неделю 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386" marR="103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Музыкальный руководитель 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386" marR="103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5821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Гимнастика </a:t>
                      </a:r>
                      <a:r>
                        <a:rPr lang="ru-RU" sz="1000" dirty="0" smtClean="0">
                          <a:effectLst/>
                        </a:rPr>
                        <a:t> для  глаз </a:t>
                      </a:r>
                      <a:endParaRPr lang="ru-RU" sz="10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386" marR="103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Все группы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386" marR="103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На занятиях 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386" marR="103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Воспитатели 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386" marR="103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248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Пальчиковая </a:t>
                      </a:r>
                      <a:r>
                        <a:rPr lang="ru-RU" sz="1000" dirty="0" smtClean="0">
                          <a:effectLst/>
                        </a:rPr>
                        <a:t> гимнастика </a:t>
                      </a:r>
                      <a:endParaRPr lang="ru-RU" sz="10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386" marR="103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Все группы</a:t>
                      </a:r>
                      <a:endParaRPr lang="ru-RU" sz="10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386" marR="103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3-4р в день </a:t>
                      </a:r>
                      <a:endParaRPr lang="ru-RU" sz="10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386" marR="103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Воспитатели </a:t>
                      </a:r>
                      <a:endParaRPr lang="ru-RU" sz="10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386" marR="103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62184510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ФОТО</a:t>
            </a:r>
            <a:endParaRPr lang="ru-RU" dirty="0"/>
          </a:p>
        </p:txBody>
      </p:sp>
      <p:pic>
        <p:nvPicPr>
          <p:cNvPr id="6" name="Picture 2" descr="C:\Users\Пользователь\Desktop\День от. дв. 14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836712"/>
            <a:ext cx="6984776" cy="49386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80589601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Система закаливания воспитанников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291820166"/>
              </p:ext>
            </p:extLst>
          </p:nvPr>
        </p:nvGraphicFramePr>
        <p:xfrm>
          <a:off x="971600" y="1772819"/>
          <a:ext cx="7272807" cy="434541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168352"/>
                <a:gridCol w="1008112"/>
                <a:gridCol w="1044864"/>
                <a:gridCol w="1184913"/>
                <a:gridCol w="866566"/>
              </a:tblGrid>
              <a:tr h="44228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ysClr val="windowText" lastClr="000000"/>
                          </a:solidFill>
                          <a:effectLst/>
                        </a:rPr>
                        <a:t>Воздушные ванны </a:t>
                      </a:r>
                      <a:endParaRPr lang="ru-RU" sz="1200" dirty="0">
                        <a:solidFill>
                          <a:sysClr val="windowText" lastClr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ysClr val="windowText" lastClr="000000"/>
                          </a:solidFill>
                          <a:effectLst/>
                        </a:rPr>
                        <a:t>Все группы</a:t>
                      </a:r>
                      <a:endParaRPr lang="ru-RU" sz="1200" b="0" dirty="0">
                        <a:solidFill>
                          <a:sysClr val="windowText" lastClr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ysClr val="windowText" lastClr="000000"/>
                          </a:solidFill>
                          <a:effectLst/>
                        </a:rPr>
                        <a:t>Ежедневно </a:t>
                      </a:r>
                      <a:endParaRPr lang="ru-RU" sz="1200" b="0" dirty="0">
                        <a:solidFill>
                          <a:sysClr val="windowText" lastClr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ysClr val="windowText" lastClr="000000"/>
                          </a:solidFill>
                          <a:effectLst/>
                        </a:rPr>
                        <a:t>Воспитатели </a:t>
                      </a:r>
                      <a:endParaRPr lang="ru-RU" sz="1200" b="0" dirty="0">
                        <a:solidFill>
                          <a:sysClr val="windowText" lastClr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ysClr val="windowText" lastClr="000000"/>
                          </a:solidFill>
                          <a:effectLst/>
                        </a:rPr>
                        <a:t>В </a:t>
                      </a:r>
                      <a:r>
                        <a:rPr lang="ru-RU" sz="1200" b="0" dirty="0" smtClean="0">
                          <a:solidFill>
                            <a:sysClr val="windowText" lastClr="000000"/>
                          </a:solidFill>
                          <a:effectLst/>
                        </a:rPr>
                        <a:t>течение</a:t>
                      </a:r>
                      <a:endParaRPr lang="ru-RU" sz="1200" b="0" dirty="0">
                        <a:solidFill>
                          <a:sysClr val="windowText" lastClr="000000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ysClr val="windowText" lastClr="000000"/>
                          </a:solidFill>
                          <a:effectLst/>
                        </a:rPr>
                        <a:t>года </a:t>
                      </a:r>
                      <a:endParaRPr lang="ru-RU" sz="1200" b="0" dirty="0">
                        <a:solidFill>
                          <a:sysClr val="windowText" lastClr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4228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ysClr val="windowText" lastClr="000000"/>
                          </a:solidFill>
                          <a:effectLst/>
                        </a:rPr>
                        <a:t>Прогулки на воздухе </a:t>
                      </a:r>
                      <a:endParaRPr lang="ru-RU" sz="1200">
                        <a:solidFill>
                          <a:sysClr val="windowText" lastClr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ysClr val="windowText" lastClr="000000"/>
                          </a:solidFill>
                          <a:effectLst/>
                        </a:rPr>
                        <a:t>все</a:t>
                      </a:r>
                      <a:endParaRPr lang="ru-RU" sz="1200">
                        <a:solidFill>
                          <a:sysClr val="windowText" lastClr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ysClr val="windowText" lastClr="000000"/>
                          </a:solidFill>
                          <a:effectLst/>
                        </a:rPr>
                        <a:t>Ежедневно </a:t>
                      </a:r>
                      <a:endParaRPr lang="ru-RU" sz="1200">
                        <a:solidFill>
                          <a:sysClr val="windowText" lastClr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ysClr val="windowText" lastClr="000000"/>
                          </a:solidFill>
                          <a:effectLst/>
                        </a:rPr>
                        <a:t>Воспитатели </a:t>
                      </a:r>
                      <a:endParaRPr lang="ru-RU" sz="1200">
                        <a:solidFill>
                          <a:sysClr val="windowText" lastClr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7278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ysClr val="windowText" lastClr="000000"/>
                          </a:solidFill>
                          <a:effectLst/>
                        </a:rPr>
                        <a:t>Хождение     босиком     по     «дорожкам здоровья» </a:t>
                      </a:r>
                      <a:endParaRPr lang="ru-RU" sz="1200">
                        <a:solidFill>
                          <a:sysClr val="windowText" lastClr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ysClr val="windowText" lastClr="000000"/>
                          </a:solidFill>
                          <a:effectLst/>
                        </a:rPr>
                        <a:t>все</a:t>
                      </a:r>
                      <a:endParaRPr lang="ru-RU" sz="1200">
                        <a:solidFill>
                          <a:sysClr val="windowText" lastClr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ysClr val="windowText" lastClr="000000"/>
                          </a:solidFill>
                          <a:effectLst/>
                        </a:rPr>
                        <a:t>Ежедневно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ysClr val="windowText" lastClr="000000"/>
                          </a:solidFill>
                          <a:effectLst/>
                        </a:rPr>
                        <a:t>  </a:t>
                      </a:r>
                      <a:endParaRPr lang="ru-RU" sz="1200">
                        <a:solidFill>
                          <a:sysClr val="windowText" lastClr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ysClr val="windowText" lastClr="000000"/>
                          </a:solidFill>
                          <a:effectLst/>
                        </a:rPr>
                        <a:t>Воспитатели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ysClr val="windowText" lastClr="000000"/>
                          </a:solidFill>
                          <a:effectLst/>
                        </a:rPr>
                        <a:t>  </a:t>
                      </a:r>
                      <a:endParaRPr lang="ru-RU" sz="1200" dirty="0">
                        <a:solidFill>
                          <a:sysClr val="windowText" lastClr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7278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ysClr val="windowText" lastClr="000000"/>
                          </a:solidFill>
                          <a:effectLst/>
                        </a:rPr>
                        <a:t>Игры с водой </a:t>
                      </a:r>
                      <a:endParaRPr lang="ru-RU" sz="1200">
                        <a:solidFill>
                          <a:sysClr val="windowText" lastClr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ysClr val="windowText" lastClr="000000"/>
                          </a:solidFill>
                          <a:effectLst/>
                        </a:rPr>
                        <a:t>все</a:t>
                      </a:r>
                      <a:endParaRPr lang="ru-RU" sz="1200">
                        <a:solidFill>
                          <a:sysClr val="windowText" lastClr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ysClr val="windowText" lastClr="000000"/>
                          </a:solidFill>
                          <a:effectLst/>
                        </a:rPr>
                        <a:t>Во        время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ysClr val="windowText" lastClr="000000"/>
                          </a:solidFill>
                          <a:effectLst/>
                        </a:rPr>
                        <a:t>прогулки </a:t>
                      </a:r>
                      <a:endParaRPr lang="ru-RU" sz="1200">
                        <a:solidFill>
                          <a:sysClr val="windowText" lastClr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ysClr val="windowText" lastClr="000000"/>
                          </a:solidFill>
                          <a:effectLst/>
                        </a:rPr>
                        <a:t>Воспитатели </a:t>
                      </a:r>
                      <a:endParaRPr lang="ru-RU" sz="1200">
                        <a:solidFill>
                          <a:sysClr val="windowText" lastClr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ysClr val="windowText" lastClr="000000"/>
                          </a:solidFill>
                          <a:effectLst/>
                        </a:rPr>
                        <a:t>Июнь-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ysClr val="windowText" lastClr="000000"/>
                          </a:solidFill>
                          <a:effectLst/>
                        </a:rPr>
                        <a:t>август </a:t>
                      </a:r>
                      <a:endParaRPr lang="ru-RU" sz="1200">
                        <a:solidFill>
                          <a:sysClr val="windowText" lastClr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7278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ysClr val="windowText" lastClr="000000"/>
                          </a:solidFill>
                          <a:effectLst/>
                        </a:rPr>
                        <a:t>Полоскание зева кипяченой водой </a:t>
                      </a:r>
                      <a:endParaRPr lang="ru-RU" sz="1200">
                        <a:solidFill>
                          <a:sysClr val="windowText" lastClr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ysClr val="windowText" lastClr="000000"/>
                          </a:solidFill>
                          <a:effectLst/>
                        </a:rPr>
                        <a:t>С 4 до 8 лет</a:t>
                      </a:r>
                      <a:endParaRPr lang="ru-RU" sz="1200">
                        <a:solidFill>
                          <a:sysClr val="windowText" lastClr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ysClr val="windowText" lastClr="000000"/>
                          </a:solidFill>
                          <a:effectLst/>
                        </a:rPr>
                        <a:t>После   приема пищи </a:t>
                      </a:r>
                      <a:endParaRPr lang="ru-RU" sz="1200">
                        <a:solidFill>
                          <a:sysClr val="windowText" lastClr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ysClr val="windowText" lastClr="000000"/>
                          </a:solidFill>
                          <a:effectLst/>
                        </a:rPr>
                        <a:t>воспитатели </a:t>
                      </a:r>
                      <a:endParaRPr lang="ru-RU" sz="1200">
                        <a:solidFill>
                          <a:sysClr val="windowText" lastClr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ysClr val="windowText" lastClr="000000"/>
                          </a:solidFill>
                          <a:effectLst/>
                        </a:rPr>
                        <a:t>В</a:t>
                      </a:r>
                      <a:r>
                        <a:rPr lang="ru-RU" sz="1200" baseline="0" dirty="0" smtClean="0">
                          <a:solidFill>
                            <a:sysClr val="windowText" lastClr="000000"/>
                          </a:solidFill>
                          <a:effectLst/>
                        </a:rPr>
                        <a:t> </a:t>
                      </a:r>
                      <a:r>
                        <a:rPr lang="ru-RU" sz="1200" dirty="0" smtClean="0">
                          <a:solidFill>
                            <a:sysClr val="windowText" lastClr="000000"/>
                          </a:solidFill>
                          <a:effectLst/>
                        </a:rPr>
                        <a:t>течение </a:t>
                      </a:r>
                      <a:r>
                        <a:rPr lang="ru-RU" sz="1200" dirty="0">
                          <a:solidFill>
                            <a:sysClr val="windowText" lastClr="000000"/>
                          </a:solidFill>
                          <a:effectLst/>
                        </a:rPr>
                        <a:t>года </a:t>
                      </a:r>
                      <a:endParaRPr lang="ru-RU" sz="1200" dirty="0">
                        <a:solidFill>
                          <a:sysClr val="windowText" lastClr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3922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ysClr val="windowText" lastClr="000000"/>
                          </a:solidFill>
                          <a:effectLst/>
                        </a:rPr>
                        <a:t>Обширное  умывание прохладной водой</a:t>
                      </a:r>
                      <a:endParaRPr lang="ru-RU" sz="1200" dirty="0">
                        <a:solidFill>
                          <a:sysClr val="windowText" lastClr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ysClr val="windowText" lastClr="000000"/>
                          </a:solidFill>
                          <a:effectLst/>
                        </a:rPr>
                        <a:t>С 4 до 8 лет</a:t>
                      </a:r>
                      <a:endParaRPr lang="ru-RU" sz="1200">
                        <a:solidFill>
                          <a:sysClr val="windowText" lastClr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ysClr val="windowText" lastClr="000000"/>
                          </a:solidFill>
                          <a:effectLst/>
                        </a:rPr>
                        <a:t>Ежедневно </a:t>
                      </a:r>
                      <a:endParaRPr lang="ru-RU" sz="1200">
                        <a:solidFill>
                          <a:sysClr val="windowText" lastClr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ysClr val="windowText" lastClr="000000"/>
                          </a:solidFill>
                          <a:effectLst/>
                        </a:rPr>
                        <a:t>Воспитатели </a:t>
                      </a:r>
                      <a:endParaRPr lang="ru-RU" sz="1200">
                        <a:solidFill>
                          <a:sysClr val="windowText" lastClr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ysClr val="windowText" lastClr="000000"/>
                          </a:solidFill>
                          <a:effectLst/>
                        </a:rPr>
                        <a:t>В </a:t>
                      </a:r>
                      <a:r>
                        <a:rPr lang="ru-RU" sz="1200" dirty="0" smtClean="0">
                          <a:solidFill>
                            <a:sysClr val="windowText" lastClr="000000"/>
                          </a:solidFill>
                          <a:effectLst/>
                        </a:rPr>
                        <a:t>течение </a:t>
                      </a:r>
                      <a:endParaRPr lang="ru-RU" sz="1200" dirty="0">
                        <a:solidFill>
                          <a:sysClr val="windowText" lastClr="000000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ysClr val="windowText" lastClr="000000"/>
                          </a:solidFill>
                          <a:effectLst/>
                        </a:rPr>
                        <a:t>года </a:t>
                      </a:r>
                      <a:endParaRPr lang="ru-RU" sz="1200" dirty="0">
                        <a:solidFill>
                          <a:sysClr val="windowText" lastClr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90328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Times New Roman"/>
                        </a:rPr>
                        <a:t>Воздушные</a:t>
                      </a:r>
                      <a:r>
                        <a:rPr lang="ru-RU" sz="1200" baseline="0" dirty="0" smtClean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Times New Roman"/>
                        </a:rPr>
                        <a:t> ванны </a:t>
                      </a:r>
                      <a:endParaRPr lang="ru-RU" sz="1200" dirty="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ysClr val="windowText" lastClr="000000"/>
                          </a:solidFill>
                          <a:effectLst/>
                        </a:rPr>
                        <a:t>С 4 до 8 лет</a:t>
                      </a:r>
                      <a:endParaRPr lang="ru-RU" sz="1200" dirty="0">
                        <a:solidFill>
                          <a:sysClr val="windowText" lastClr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ysClr val="windowText" lastClr="000000"/>
                          </a:solidFill>
                          <a:effectLst/>
                        </a:rPr>
                        <a:t>Ежедневно </a:t>
                      </a:r>
                      <a:endParaRPr lang="ru-RU" sz="1200" dirty="0">
                        <a:solidFill>
                          <a:sysClr val="windowText" lastClr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ysClr val="windowText" lastClr="000000"/>
                          </a:solidFill>
                          <a:effectLst/>
                        </a:rPr>
                        <a:t>Воспитатели </a:t>
                      </a:r>
                      <a:endParaRPr lang="ru-RU" sz="1200" dirty="0">
                        <a:solidFill>
                          <a:sysClr val="windowText" lastClr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ysClr val="windowText" lastClr="000000"/>
                          </a:solidFill>
                          <a:effectLst/>
                        </a:rPr>
                        <a:t>В </a:t>
                      </a:r>
                      <a:r>
                        <a:rPr lang="ru-RU" sz="1200" dirty="0" smtClean="0">
                          <a:solidFill>
                            <a:sysClr val="windowText" lastClr="000000"/>
                          </a:solidFill>
                          <a:effectLst/>
                        </a:rPr>
                        <a:t>течение</a:t>
                      </a:r>
                      <a:r>
                        <a:rPr lang="ru-RU" sz="1200" baseline="0" dirty="0" smtClean="0">
                          <a:solidFill>
                            <a:sysClr val="windowText" lastClr="000000"/>
                          </a:solidFill>
                          <a:effectLst/>
                        </a:rPr>
                        <a:t> года</a:t>
                      </a:r>
                      <a:endParaRPr lang="ru-RU" sz="1200" dirty="0">
                        <a:solidFill>
                          <a:sysClr val="windowText" lastClr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64612188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ФОТО</a:t>
            </a:r>
            <a:endParaRPr lang="ru-RU" dirty="0"/>
          </a:p>
        </p:txBody>
      </p:sp>
      <p:pic>
        <p:nvPicPr>
          <p:cNvPr id="7" name="Picture 6" descr="Лето 2008 00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836712"/>
            <a:ext cx="7056784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60273844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980728"/>
            <a:ext cx="7344815" cy="1202485"/>
          </a:xfrm>
        </p:spPr>
        <p:txBody>
          <a:bodyPr>
            <a:normAutofit fontScale="90000"/>
          </a:bodyPr>
          <a:lstStyle/>
          <a:p>
            <a:r>
              <a:rPr lang="ru-RU" sz="2700" b="1" dirty="0">
                <a:solidFill>
                  <a:srgbClr val="C00000"/>
                </a:solidFill>
              </a:rPr>
              <a:t>Мероприятия по активизации творческой активности воспитанников в сфере сохранения и укрепления здоровья, пропаганде здорового образа жизни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61373947"/>
              </p:ext>
            </p:extLst>
          </p:nvPr>
        </p:nvGraphicFramePr>
        <p:xfrm>
          <a:off x="971600" y="2348880"/>
          <a:ext cx="7272808" cy="377847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528393"/>
                <a:gridCol w="2448272"/>
                <a:gridCol w="1296143"/>
              </a:tblGrid>
              <a:tr h="64807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096135" algn="l"/>
                        </a:tabLst>
                      </a:pPr>
                      <a:r>
                        <a:rPr lang="ru-RU" sz="1400" dirty="0">
                          <a:solidFill>
                            <a:sysClr val="windowText" lastClr="000000"/>
                          </a:solidFill>
                          <a:effectLst/>
                        </a:rPr>
                        <a:t>Спортивный праздник </a:t>
                      </a:r>
                      <a:r>
                        <a:rPr lang="ru-RU" sz="1400" baseline="0" dirty="0" smtClean="0">
                          <a:solidFill>
                            <a:sysClr val="windowText" lastClr="000000"/>
                          </a:solidFill>
                          <a:effectLst/>
                        </a:rPr>
                        <a:t> </a:t>
                      </a:r>
                      <a:r>
                        <a:rPr lang="ru-RU" sz="1400" dirty="0" smtClean="0">
                          <a:solidFill>
                            <a:sysClr val="windowText" lastClr="000000"/>
                          </a:solidFill>
                          <a:effectLst/>
                        </a:rPr>
                        <a:t>«Вместе с</a:t>
                      </a:r>
                      <a:r>
                        <a:rPr lang="ru-RU" sz="1400" baseline="0" dirty="0" smtClean="0">
                          <a:solidFill>
                            <a:sysClr val="windowText" lastClr="000000"/>
                          </a:solidFill>
                          <a:effectLst/>
                        </a:rPr>
                        <a:t> мамой</a:t>
                      </a:r>
                      <a:r>
                        <a:rPr lang="ru-RU" sz="1400" dirty="0" smtClean="0">
                          <a:solidFill>
                            <a:sysClr val="windowText" lastClr="000000"/>
                          </a:solidFill>
                          <a:effectLst/>
                        </a:rPr>
                        <a:t>!»</a:t>
                      </a:r>
                      <a:endParaRPr lang="ru-RU" sz="1400" dirty="0">
                        <a:solidFill>
                          <a:sysClr val="windowText" lastClr="000000"/>
                        </a:solidFill>
                        <a:effectLst/>
                        <a:latin typeface="Neo Sans Intel"/>
                        <a:ea typeface="Times New Roman"/>
                        <a:cs typeface="Neo Sans Inte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096135" algn="l"/>
                        </a:tabLst>
                      </a:pPr>
                      <a:r>
                        <a:rPr lang="ru-RU" sz="1400" b="0" dirty="0">
                          <a:solidFill>
                            <a:sysClr val="windowText" lastClr="000000"/>
                          </a:solidFill>
                          <a:effectLst/>
                        </a:rPr>
                        <a:t>Группы детей дошкольного возраста с 5 до </a:t>
                      </a:r>
                      <a:r>
                        <a:rPr lang="ru-RU" sz="1400" b="0" dirty="0" smtClean="0">
                          <a:solidFill>
                            <a:sysClr val="windowText" lastClr="000000"/>
                          </a:solidFill>
                          <a:effectLst/>
                        </a:rPr>
                        <a:t>7 </a:t>
                      </a:r>
                      <a:r>
                        <a:rPr lang="ru-RU" sz="1400" b="0" dirty="0">
                          <a:solidFill>
                            <a:sysClr val="windowText" lastClr="000000"/>
                          </a:solidFill>
                          <a:effectLst/>
                        </a:rPr>
                        <a:t>лет</a:t>
                      </a:r>
                      <a:endParaRPr lang="ru-RU" sz="1400" b="0" dirty="0">
                        <a:solidFill>
                          <a:sysClr val="windowText" lastClr="000000"/>
                        </a:solidFill>
                        <a:effectLst/>
                        <a:latin typeface="Neo Sans Intel"/>
                        <a:ea typeface="Times New Roman"/>
                        <a:cs typeface="Neo Sans Inte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096135" algn="l"/>
                        </a:tabLst>
                      </a:pPr>
                      <a:r>
                        <a:rPr lang="ru-RU" sz="1400" b="0" dirty="0">
                          <a:solidFill>
                            <a:sysClr val="windowText" lastClr="000000"/>
                          </a:solidFill>
                          <a:effectLst/>
                        </a:rPr>
                        <a:t>ноябрь</a:t>
                      </a:r>
                      <a:endParaRPr lang="ru-RU" sz="1400" b="0" dirty="0">
                        <a:solidFill>
                          <a:sysClr val="windowText" lastClr="000000"/>
                        </a:solidFill>
                        <a:effectLst/>
                        <a:latin typeface="Neo Sans Intel"/>
                        <a:ea typeface="Times New Roman"/>
                        <a:cs typeface="Neo Sans Inte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2183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096135" algn="l"/>
                        </a:tabLst>
                      </a:pPr>
                      <a:r>
                        <a:rPr lang="ru-RU" sz="1400" dirty="0">
                          <a:solidFill>
                            <a:sysClr val="windowText" lastClr="000000"/>
                          </a:solidFill>
                          <a:effectLst/>
                        </a:rPr>
                        <a:t>Спортивный праздник </a:t>
                      </a:r>
                      <a:r>
                        <a:rPr lang="ru-RU" sz="1400" dirty="0" smtClean="0">
                          <a:solidFill>
                            <a:sysClr val="windowText" lastClr="000000"/>
                          </a:solidFill>
                          <a:effectLst/>
                        </a:rPr>
                        <a:t>«Мама, папа, я – спортивная семья !» </a:t>
                      </a:r>
                      <a:endParaRPr lang="ru-RU" sz="1400" dirty="0">
                        <a:solidFill>
                          <a:sysClr val="windowText" lastClr="000000"/>
                        </a:solidFill>
                        <a:effectLst/>
                        <a:latin typeface="Neo Sans Intel"/>
                        <a:ea typeface="Times New Roman"/>
                        <a:cs typeface="Neo Sans Inte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2096135" algn="l"/>
                        </a:tabLst>
                        <a:defRPr/>
                      </a:pPr>
                      <a:r>
                        <a:rPr lang="ru-RU" sz="1400" dirty="0">
                          <a:solidFill>
                            <a:sysClr val="windowText" lastClr="000000"/>
                          </a:solidFill>
                          <a:effectLst/>
                        </a:rPr>
                        <a:t> </a:t>
                      </a:r>
                      <a:r>
                        <a:rPr lang="ru-RU" sz="1400" dirty="0" smtClean="0">
                          <a:solidFill>
                            <a:sysClr val="windowText" lastClr="000000"/>
                          </a:solidFill>
                          <a:effectLst/>
                        </a:rPr>
                        <a:t>Группа детей дошкольного возраста 6-7 лет</a:t>
                      </a:r>
                      <a:endParaRPr lang="ru-RU" sz="1400" dirty="0" smtClean="0">
                        <a:solidFill>
                          <a:sysClr val="windowText" lastClr="000000"/>
                        </a:solidFill>
                        <a:effectLst/>
                        <a:latin typeface="Neo Sans Intel"/>
                        <a:ea typeface="Times New Roman"/>
                        <a:cs typeface="Neo Sans Intel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096135" algn="l"/>
                        </a:tabLst>
                      </a:pPr>
                      <a:endParaRPr lang="ru-RU" sz="1400" dirty="0">
                        <a:solidFill>
                          <a:sysClr val="windowText" lastClr="000000"/>
                        </a:solidFill>
                        <a:effectLst/>
                        <a:latin typeface="Neo Sans Intel"/>
                        <a:ea typeface="Times New Roman"/>
                        <a:cs typeface="Neo Sans Inte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096135" algn="l"/>
                        </a:tabLst>
                      </a:pPr>
                      <a:r>
                        <a:rPr lang="ru-RU" sz="1400" dirty="0">
                          <a:solidFill>
                            <a:sysClr val="windowText" lastClr="000000"/>
                          </a:solidFill>
                          <a:effectLst/>
                        </a:rPr>
                        <a:t> </a:t>
                      </a:r>
                      <a:r>
                        <a:rPr lang="ru-RU" sz="1400" dirty="0" smtClean="0">
                          <a:solidFill>
                            <a:sysClr val="windowText" lastClr="000000"/>
                          </a:solidFill>
                          <a:effectLst/>
                        </a:rPr>
                        <a:t>февраль</a:t>
                      </a:r>
                      <a:endParaRPr lang="ru-RU" sz="1400" dirty="0">
                        <a:solidFill>
                          <a:sysClr val="windowText" lastClr="000000"/>
                        </a:solidFill>
                        <a:effectLst/>
                        <a:latin typeface="Neo Sans Intel"/>
                        <a:ea typeface="Times New Roman"/>
                        <a:cs typeface="Neo Sans Inte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94652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096135" algn="l"/>
                        </a:tabLst>
                      </a:pPr>
                      <a:r>
                        <a:rPr lang="ru-RU" sz="1400" dirty="0">
                          <a:solidFill>
                            <a:sysClr val="windowText" lastClr="000000"/>
                          </a:solidFill>
                          <a:effectLst/>
                        </a:rPr>
                        <a:t>Участие в районном Фестивале здоровья</a:t>
                      </a:r>
                      <a:endParaRPr lang="ru-RU" sz="1400" dirty="0">
                        <a:solidFill>
                          <a:sysClr val="windowText" lastClr="000000"/>
                        </a:solidFill>
                        <a:effectLst/>
                        <a:latin typeface="Neo Sans Intel"/>
                        <a:ea typeface="Times New Roman"/>
                        <a:cs typeface="Neo Sans Inte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096135" algn="l"/>
                        </a:tabLst>
                      </a:pPr>
                      <a:r>
                        <a:rPr lang="ru-RU" sz="1400" dirty="0">
                          <a:solidFill>
                            <a:sysClr val="windowText" lastClr="000000"/>
                          </a:solidFill>
                          <a:effectLst/>
                        </a:rPr>
                        <a:t>Группа детей дошкольного возраста </a:t>
                      </a:r>
                      <a:r>
                        <a:rPr lang="ru-RU" sz="1400" dirty="0" smtClean="0">
                          <a:solidFill>
                            <a:sysClr val="windowText" lastClr="000000"/>
                          </a:solidFill>
                          <a:effectLst/>
                        </a:rPr>
                        <a:t>6-7 </a:t>
                      </a:r>
                      <a:r>
                        <a:rPr lang="ru-RU" sz="1400" dirty="0">
                          <a:solidFill>
                            <a:sysClr val="windowText" lastClr="000000"/>
                          </a:solidFill>
                          <a:effectLst/>
                        </a:rPr>
                        <a:t>лет</a:t>
                      </a:r>
                      <a:endParaRPr lang="ru-RU" sz="1400" dirty="0">
                        <a:solidFill>
                          <a:sysClr val="windowText" lastClr="000000"/>
                        </a:solidFill>
                        <a:effectLst/>
                        <a:latin typeface="Neo Sans Intel"/>
                        <a:ea typeface="Times New Roman"/>
                        <a:cs typeface="Neo Sans Inte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096135" algn="l"/>
                        </a:tabLst>
                      </a:pPr>
                      <a:r>
                        <a:rPr lang="ru-RU" sz="1400" dirty="0" smtClean="0">
                          <a:solidFill>
                            <a:sysClr val="windowText" lastClr="000000"/>
                          </a:solidFill>
                          <a:effectLst/>
                        </a:rPr>
                        <a:t>март</a:t>
                      </a:r>
                      <a:endParaRPr lang="ru-RU" sz="1400" dirty="0">
                        <a:solidFill>
                          <a:sysClr val="windowText" lastClr="000000"/>
                        </a:solidFill>
                        <a:effectLst/>
                        <a:latin typeface="Neo Sans Intel"/>
                        <a:ea typeface="Times New Roman"/>
                        <a:cs typeface="Neo Sans Inte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2595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096135" algn="l"/>
                        </a:tabLst>
                      </a:pPr>
                      <a:r>
                        <a:rPr lang="ru-RU" sz="1400">
                          <a:solidFill>
                            <a:sysClr val="windowText" lastClr="000000"/>
                          </a:solidFill>
                          <a:effectLst/>
                        </a:rPr>
                        <a:t>Конкурс проектов «Я, за здоровый образ жизни»</a:t>
                      </a:r>
                      <a:endParaRPr lang="ru-RU" sz="1400">
                        <a:solidFill>
                          <a:sysClr val="windowText" lastClr="000000"/>
                        </a:solidFill>
                        <a:effectLst/>
                        <a:latin typeface="Neo Sans Intel"/>
                        <a:ea typeface="Times New Roman"/>
                        <a:cs typeface="Neo Sans Inte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096135" algn="l"/>
                        </a:tabLst>
                      </a:pPr>
                      <a:r>
                        <a:rPr lang="ru-RU" sz="1400" dirty="0">
                          <a:solidFill>
                            <a:sysClr val="windowText" lastClr="000000"/>
                          </a:solidFill>
                          <a:effectLst/>
                        </a:rPr>
                        <a:t>Группы детей дошкольного возраста с 4 до </a:t>
                      </a:r>
                      <a:r>
                        <a:rPr lang="ru-RU" sz="1400" dirty="0" smtClean="0">
                          <a:solidFill>
                            <a:sysClr val="windowText" lastClr="000000"/>
                          </a:solidFill>
                          <a:effectLst/>
                        </a:rPr>
                        <a:t>7 </a:t>
                      </a:r>
                      <a:r>
                        <a:rPr lang="ru-RU" sz="1400" dirty="0">
                          <a:solidFill>
                            <a:sysClr val="windowText" lastClr="000000"/>
                          </a:solidFill>
                          <a:effectLst/>
                        </a:rPr>
                        <a:t>лет</a:t>
                      </a:r>
                      <a:endParaRPr lang="ru-RU" sz="1400" dirty="0">
                        <a:solidFill>
                          <a:sysClr val="windowText" lastClr="000000"/>
                        </a:solidFill>
                        <a:effectLst/>
                        <a:latin typeface="Neo Sans Intel"/>
                        <a:ea typeface="Times New Roman"/>
                        <a:cs typeface="Neo Sans Inte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096135" algn="l"/>
                        </a:tabLst>
                      </a:pPr>
                      <a:r>
                        <a:rPr lang="ru-RU" sz="1400">
                          <a:solidFill>
                            <a:sysClr val="windowText" lastClr="000000"/>
                          </a:solidFill>
                          <a:effectLst/>
                        </a:rPr>
                        <a:t>январь</a:t>
                      </a:r>
                      <a:endParaRPr lang="ru-RU" sz="1400">
                        <a:solidFill>
                          <a:sysClr val="windowText" lastClr="000000"/>
                        </a:solidFill>
                        <a:effectLst/>
                        <a:latin typeface="Neo Sans Intel"/>
                        <a:ea typeface="Times New Roman"/>
                        <a:cs typeface="Neo Sans Inte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2183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096135" algn="l"/>
                        </a:tabLst>
                      </a:pPr>
                      <a:r>
                        <a:rPr lang="ru-RU" sz="1400" dirty="0" smtClean="0">
                          <a:solidFill>
                            <a:sysClr val="windowText" lastClr="000000"/>
                          </a:solidFill>
                          <a:effectLst/>
                        </a:rPr>
                        <a:t> «Малые Олимпийские игры»</a:t>
                      </a:r>
                      <a:endParaRPr lang="ru-RU" sz="1400" dirty="0">
                        <a:solidFill>
                          <a:sysClr val="windowText" lastClr="000000"/>
                        </a:solidFill>
                        <a:effectLst/>
                        <a:latin typeface="Neo Sans Intel"/>
                        <a:ea typeface="Times New Roman"/>
                        <a:cs typeface="Neo Sans Inte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096135" algn="l"/>
                        </a:tabLst>
                      </a:pPr>
                      <a:r>
                        <a:rPr lang="ru-RU" sz="1400" dirty="0">
                          <a:solidFill>
                            <a:sysClr val="windowText" lastClr="000000"/>
                          </a:solidFill>
                          <a:effectLst/>
                        </a:rPr>
                        <a:t>Все группы</a:t>
                      </a:r>
                      <a:endParaRPr lang="ru-RU" sz="1400" dirty="0">
                        <a:solidFill>
                          <a:sysClr val="windowText" lastClr="000000"/>
                        </a:solidFill>
                        <a:effectLst/>
                        <a:latin typeface="Neo Sans Intel"/>
                        <a:ea typeface="Times New Roman"/>
                        <a:cs typeface="Neo Sans Inte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096135" algn="l"/>
                        </a:tabLst>
                      </a:pPr>
                      <a:r>
                        <a:rPr lang="ru-RU" sz="1400" dirty="0" smtClean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апрель</a:t>
                      </a:r>
                      <a:endParaRPr lang="ru-RU" sz="1400" dirty="0">
                        <a:solidFill>
                          <a:sysClr val="windowText" lastClr="000000"/>
                        </a:solidFill>
                        <a:effectLst/>
                        <a:latin typeface="Neo Sans Intel"/>
                        <a:ea typeface="Times New Roman"/>
                        <a:cs typeface="Neo Sans Inte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87333525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ФОТО</a:t>
            </a:r>
            <a:endParaRPr lang="ru-RU" dirty="0"/>
          </a:p>
        </p:txBody>
      </p:sp>
      <p:pic>
        <p:nvPicPr>
          <p:cNvPr id="6" name="Picture 2" descr="C:\Users\Пользователь\Desktop\Спорт 0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836712"/>
            <a:ext cx="7128792" cy="51125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70649104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5491738"/>
          </a:xfrm>
        </p:spPr>
        <p:txBody>
          <a:bodyPr>
            <a:normAutofit fontScale="90000"/>
          </a:bodyPr>
          <a:lstStyle/>
          <a:p>
            <a:r>
              <a:rPr lang="ru-RU" sz="3100" dirty="0"/>
              <a:t>Содержание образовательной работы по 5 образовательным областям представлено учебно-методическим комплексом  Примерной основной общеобразовательной программы дошкольного образования «Детство» / </a:t>
            </a:r>
            <a:r>
              <a:rPr lang="ru-RU" sz="3100" dirty="0" err="1"/>
              <a:t>Т.И.Бабаева</a:t>
            </a:r>
            <a:r>
              <a:rPr lang="ru-RU" sz="3100" dirty="0"/>
              <a:t>, </a:t>
            </a:r>
            <a:r>
              <a:rPr lang="ru-RU" sz="3100" dirty="0" err="1"/>
              <a:t>А.Г.Гогоберидзе</a:t>
            </a:r>
            <a:r>
              <a:rPr lang="ru-RU" sz="3100" dirty="0"/>
              <a:t>, </a:t>
            </a:r>
            <a:r>
              <a:rPr lang="ru-RU" sz="3100" dirty="0" err="1"/>
              <a:t>З.А.Михайлова</a:t>
            </a:r>
            <a:r>
              <a:rPr lang="ru-RU" sz="3100" dirty="0"/>
              <a:t> и др. – СПб.: ООО «Издательство «Детство-Пресс», 2011. Численность обучающихся - </a:t>
            </a:r>
            <a:r>
              <a:rPr lang="ru-RU" sz="3100" dirty="0" smtClean="0"/>
              <a:t>275 </a:t>
            </a:r>
            <a:r>
              <a:rPr lang="ru-RU" sz="3100" dirty="0"/>
              <a:t>воспитанников.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6084870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Цели и задачи реализации ООП ДО 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формулированы педагогическим коллективом детского сада на основе анализа: </a:t>
            </a:r>
            <a:endParaRPr lang="ru-RU" sz="28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595924983"/>
              </p:ext>
            </p:extLst>
          </p:nvPr>
        </p:nvGraphicFramePr>
        <p:xfrm>
          <a:off x="971600" y="2204864"/>
          <a:ext cx="7344816" cy="40324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12290012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Наш девиз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63040" y="1844824"/>
            <a:ext cx="6196405" cy="387824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200" b="1" dirty="0" smtClean="0">
                <a:solidFill>
                  <a:srgbClr val="0070C0"/>
                </a:solidFill>
                <a:latin typeface="Bookman Old Style" pitchFamily="18" charset="0"/>
              </a:rPr>
              <a:t>«Мы    работаем в интересах ребенка»</a:t>
            </a:r>
            <a:endParaRPr lang="ru-RU" sz="3200" b="1" dirty="0">
              <a:solidFill>
                <a:srgbClr val="0070C0"/>
              </a:solidFill>
              <a:latin typeface="Bookman Old Style" pitchFamily="18" charset="0"/>
            </a:endParaRPr>
          </a:p>
        </p:txBody>
      </p:sp>
      <p:pic>
        <p:nvPicPr>
          <p:cNvPr id="5" name="Picture 45" descr="Вос-ль года 04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3356992"/>
            <a:ext cx="4536505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41582749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404664"/>
            <a:ext cx="6965245" cy="1202485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Задачи: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340768"/>
            <a:ext cx="5400600" cy="4752528"/>
          </a:xfrm>
        </p:spPr>
        <p:txBody>
          <a:bodyPr>
            <a:normAutofit lnSpcReduction="10000"/>
          </a:bodyPr>
          <a:lstStyle/>
          <a:p>
            <a:pPr lvl="1" algn="just"/>
            <a:r>
              <a:rPr lang="ru-RU" sz="1400" dirty="0"/>
              <a:t>охрана и укрепление физического и психического здоровья детей, в том числе их эмоционального благополучия;</a:t>
            </a:r>
          </a:p>
          <a:p>
            <a:pPr lvl="1" algn="just"/>
            <a:r>
              <a:rPr lang="ru-RU" sz="1400" dirty="0"/>
              <a:t>обеспечение равных возможностей полноценного развития каждого ребёнка в период дошкольного детства независимо от места проживания, пола, нации, языка, социального статуса, психофизиологических особенностей (в том числе ограниченных возможностей здоровья);</a:t>
            </a:r>
          </a:p>
          <a:p>
            <a:pPr lvl="1" algn="just"/>
            <a:r>
              <a:rPr lang="ru-RU" sz="1400" dirty="0"/>
              <a:t>обеспечение преемственности основных образовательных программ дошкольного и начального общего образования;</a:t>
            </a:r>
          </a:p>
          <a:p>
            <a:pPr lvl="1" algn="just"/>
            <a:r>
              <a:rPr lang="ru-RU" sz="1400" dirty="0"/>
              <a:t>создание благоприятных условий развития детей в соответствии с его возрастными и индивидуальными особенностями и склонностями развития способностей и творческого потенциала каждого ребёнка как субъекта отношений с самим собой, другими детьми, взрослыми и миром;</a:t>
            </a:r>
          </a:p>
          <a:p>
            <a:pPr lvl="1" algn="just"/>
            <a:r>
              <a:rPr lang="ru-RU" sz="1400" dirty="0"/>
              <a:t>объединение обучения и воспитания в целостный образовательный процесс на основе духовно-нравственных и социокультурных ценностей и принятых в обществе правил и норм поведения в интересах человека, семьи, общества;</a:t>
            </a:r>
          </a:p>
          <a:p>
            <a:endParaRPr lang="ru-RU" dirty="0"/>
          </a:p>
        </p:txBody>
      </p:sp>
      <p:pic>
        <p:nvPicPr>
          <p:cNvPr id="7" name="Picture 14" descr="P105032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152" y="692696"/>
            <a:ext cx="2376264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2160" y="2420888"/>
            <a:ext cx="2304256" cy="1656184"/>
          </a:xfrm>
          <a:prstGeom prst="rect">
            <a:avLst/>
          </a:prstGeom>
          <a:noFill/>
          <a:ln w="9525" cmpd="sng">
            <a:solidFill>
              <a:srgbClr val="00B050"/>
            </a:solidFill>
            <a:miter lim="800000"/>
            <a:headEnd/>
            <a:tailEnd/>
          </a:ln>
          <a:effectLst/>
        </p:spPr>
      </p:pic>
      <p:pic>
        <p:nvPicPr>
          <p:cNvPr id="11" name="Рисунок 10" descr="C:\Users\ярик\Pictures\1группа\садд 2010\P1000651.JPG"/>
          <p:cNvPicPr/>
          <p:nvPr/>
        </p:nvPicPr>
        <p:blipFill>
          <a:blip r:embed="rId4" cstate="print"/>
          <a:srcRect l="9713" t="4403" r="777"/>
          <a:stretch>
            <a:fillRect/>
          </a:stretch>
        </p:blipFill>
        <p:spPr bwMode="auto">
          <a:xfrm>
            <a:off x="6084168" y="4293096"/>
            <a:ext cx="2232248" cy="1584176"/>
          </a:xfrm>
          <a:prstGeom prst="rect">
            <a:avLst/>
          </a:prstGeom>
          <a:noFill/>
          <a:ln w="38100">
            <a:solidFill>
              <a:srgbClr val="FF00FF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5962722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3456384" cy="1202485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Задачи: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340768"/>
            <a:ext cx="5184576" cy="4827948"/>
          </a:xfrm>
        </p:spPr>
        <p:txBody>
          <a:bodyPr>
            <a:normAutofit/>
          </a:bodyPr>
          <a:lstStyle/>
          <a:p>
            <a:pPr lvl="1" algn="just"/>
            <a:r>
              <a:rPr lang="ru-RU" sz="1400" dirty="0"/>
              <a:t>формирование общей культуры личности детей, развитие их социальных, нравственных, эстетических, интеллектуальных, физических качеств, инициативности, самостоятельности и ответственности ребёнка, формирование предпосылок учебной деятельности; </a:t>
            </a:r>
          </a:p>
          <a:p>
            <a:pPr lvl="1" algn="just"/>
            <a:r>
              <a:rPr lang="ru-RU" sz="1400" dirty="0"/>
              <a:t>обеспечение вариативности и разнообразия содержания образовательных программ и организационных форм уровня дошкольного образования, возможности формирования образовательных программ различной направленности с учётом образовательных потребностей и способностей детей;</a:t>
            </a:r>
          </a:p>
          <a:p>
            <a:pPr lvl="1" algn="just"/>
            <a:r>
              <a:rPr lang="ru-RU" sz="1400" dirty="0"/>
              <a:t>формирование социокультурной среды, соответствующей возрастным, индивидуальным, психологическим  и физиологическим особенностям детей;</a:t>
            </a:r>
          </a:p>
          <a:p>
            <a:pPr lvl="1" algn="just"/>
            <a:r>
              <a:rPr lang="ru-RU" sz="1400" dirty="0"/>
              <a:t>обеспечение психолого-педагогической поддержки семьи и повышения компетентности родителей (законных представителей) в вопросах развития и образования, охраны и укрепления здоровья детей.</a:t>
            </a:r>
          </a:p>
          <a:p>
            <a:endParaRPr lang="ru-RU" dirty="0"/>
          </a:p>
        </p:txBody>
      </p:sp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5724128" y="764704"/>
            <a:ext cx="2520280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C:\Users\Елена\Desktop\DSC0169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2708920"/>
            <a:ext cx="2520280" cy="1584176"/>
          </a:xfrm>
          <a:prstGeom prst="rect">
            <a:avLst/>
          </a:prstGeom>
          <a:noFill/>
        </p:spPr>
      </p:pic>
      <p:pic>
        <p:nvPicPr>
          <p:cNvPr id="10" name="Picture 3" descr="C:\Users\Елена\Desktop\DSC0941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24128" y="4437112"/>
            <a:ext cx="2520280" cy="15841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0043023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990600"/>
            <a:ext cx="6817568" cy="1143000"/>
          </a:xfrm>
        </p:spPr>
        <p:txBody>
          <a:bodyPr/>
          <a:lstStyle/>
          <a:p>
            <a:r>
              <a:rPr lang="ru-RU" b="1" dirty="0">
                <a:solidFill>
                  <a:srgbClr val="FF0000"/>
                </a:solidFill>
              </a:rPr>
              <a:t>Цель</a:t>
            </a:r>
            <a:r>
              <a:rPr lang="ru-RU" dirty="0">
                <a:solidFill>
                  <a:srgbClr val="FF0000"/>
                </a:solidFill>
              </a:rPr>
              <a:t>:</a:t>
            </a:r>
            <a:r>
              <a:rPr lang="ru-RU" dirty="0"/>
              <a:t>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9632" y="1988840"/>
            <a:ext cx="6866384" cy="3657600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sz="2400" dirty="0" smtClean="0"/>
              <a:t>создание </a:t>
            </a:r>
            <a:r>
              <a:rPr lang="ru-RU" sz="2400" dirty="0"/>
              <a:t>условий развития детей дошкольного возраста, открывающих возможности позитивной социализации ребёнка, его всестороннего личностного развития, развития инициативы и творческих способностей на основе сотрудничества со взрослыми и сверстниками и соответствующим дошкольному возрасту видам деятельности; обеспечение социальной и познавательно-речевой успешности.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6766116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620688"/>
            <a:ext cx="6965245" cy="1202485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Базовые идеи Программы</a:t>
            </a:r>
            <a:r>
              <a:rPr lang="ru-RU" b="1" dirty="0" smtClean="0">
                <a:solidFill>
                  <a:srgbClr val="FF0000"/>
                </a:solidFill>
              </a:rPr>
              <a:t>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67944" y="1700808"/>
            <a:ext cx="4261088" cy="4392488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ru-RU" sz="1800" dirty="0"/>
              <a:t>идея о развитии ребенка как субъекта детской деятельности. </a:t>
            </a:r>
          </a:p>
          <a:p>
            <a:pPr lvl="0"/>
            <a:r>
              <a:rPr lang="ru-RU" sz="1800" dirty="0"/>
              <a:t>идея о феноменологии современного дошкольного детства. </a:t>
            </a:r>
          </a:p>
          <a:p>
            <a:pPr lvl="0"/>
            <a:r>
              <a:rPr lang="ru-RU" sz="1800" dirty="0"/>
              <a:t>идея о целостности развития ребенка в условиях эмоционально насыщенного, интересного, познавательно привлекательного, дающего возможность активно действовать и творить образовательного процесса. </a:t>
            </a:r>
          </a:p>
          <a:p>
            <a:pPr lvl="0"/>
            <a:r>
              <a:rPr lang="ru-RU" sz="1800" dirty="0"/>
              <a:t>идея о педагогическом сопровождении ребенка как совокупности условий, ситуаций выбора, стимулирующих развитие детской </a:t>
            </a:r>
            <a:r>
              <a:rPr lang="ru-RU" sz="1800" dirty="0" err="1"/>
              <a:t>субъектности</a:t>
            </a:r>
            <a:r>
              <a:rPr lang="ru-RU" sz="1800" dirty="0"/>
              <a:t> и ее проявлений – инициатив, творчества, интересов, самостоятельной деятельности. </a:t>
            </a:r>
          </a:p>
          <a:p>
            <a:endParaRPr lang="ru-RU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2492896"/>
            <a:ext cx="3096344" cy="2520280"/>
          </a:xfrm>
          <a:prstGeom prst="rect">
            <a:avLst/>
          </a:prstGeom>
          <a:noFill/>
          <a:ln w="9525" cmpd="sng">
            <a:solidFill>
              <a:srgbClr val="00B050"/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3150492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1124744"/>
            <a:ext cx="6965245" cy="1202485"/>
          </a:xfrm>
        </p:spPr>
        <p:txBody>
          <a:bodyPr>
            <a:normAutofit fontScale="90000"/>
          </a:bodyPr>
          <a:lstStyle/>
          <a:p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Содержание Образовательной программы обеспечивает развитие личности, мотивации и способностей детей в различных видах деятельности и охватывает следующие структурные единицы, представляющие определенные направления развития и образования детей </a:t>
            </a:r>
            <a:b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(далее - образовательные области):</a:t>
            </a:r>
            <a:endParaRPr lang="ru-RU" sz="24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4145388094"/>
              </p:ext>
            </p:extLst>
          </p:nvPr>
        </p:nvGraphicFramePr>
        <p:xfrm>
          <a:off x="755577" y="2996952"/>
          <a:ext cx="7560840" cy="3240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286161159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0C4AE28B-B54A-49D0-971A-59893524209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192</TotalTime>
  <Words>2326</Words>
  <Application>Microsoft Office PowerPoint</Application>
  <PresentationFormat>Экран (4:3)</PresentationFormat>
  <Paragraphs>293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Кнопка</vt:lpstr>
      <vt:lpstr>Слайд 1</vt:lpstr>
      <vt:lpstr>Слайд 2</vt:lpstr>
      <vt:lpstr>Цели и задачи реализации ООП ДО cформулированы педагогическим коллективом детского сада на основе анализа: </vt:lpstr>
      <vt:lpstr>Наш девиз</vt:lpstr>
      <vt:lpstr>Задачи:</vt:lpstr>
      <vt:lpstr>Задачи:</vt:lpstr>
      <vt:lpstr>Цель: </vt:lpstr>
      <vt:lpstr>Базовые идеи Программы:</vt:lpstr>
      <vt:lpstr>Содержание Образовательной программы обеспечивает развитие личности, мотивации и способностей детей в различных видах деятельности и охватывает следующие структурные единицы, представляющие определенные направления развития и образования детей  (далее - образовательные области):</vt:lpstr>
      <vt:lpstr>Психолого-педагогические условия реализации Программы:</vt:lpstr>
      <vt:lpstr>Целевые ориентиры образования к началу дошкольного возраста (к 3 годам): </vt:lpstr>
      <vt:lpstr>Слайд 12</vt:lpstr>
      <vt:lpstr>Целевые ориентиры развития детей к 4 годам: </vt:lpstr>
      <vt:lpstr>Слайд 14</vt:lpstr>
      <vt:lpstr>Целевые ориентиры развития детей к 5 годам: </vt:lpstr>
      <vt:lpstr>Слайд 16</vt:lpstr>
      <vt:lpstr>Целевые ориентиры на этапе завершения дошкольного образования (к 7 годам): </vt:lpstr>
      <vt:lpstr>Слайд 18</vt:lpstr>
      <vt:lpstr>Профилактические и оздоровительные мероприятия </vt:lpstr>
      <vt:lpstr>Слайд 20</vt:lpstr>
      <vt:lpstr>Модель организации физкультурно-оздоровительной работы с воспитанниками</vt:lpstr>
      <vt:lpstr>Слайд 22</vt:lpstr>
      <vt:lpstr>Слайд 23</vt:lpstr>
      <vt:lpstr>Система закаливания воспитанников  </vt:lpstr>
      <vt:lpstr>Слайд 25</vt:lpstr>
      <vt:lpstr>Мероприятия по активизации творческой активности воспитанников в сфере сохранения и укрепления здоровья, пропаганде здорового образа жизни </vt:lpstr>
      <vt:lpstr>Слайд 27</vt:lpstr>
      <vt:lpstr>Содержание образовательной работы по 5 образовательным областям представлено учебно-методическим комплексом  Примерной основной общеобразовательной программы дошкольного образования «Детство» / Т.И.Бабаева, А.Г.Гогоберидзе, З.А.Михайлова и др. – СПб.: ООО «Издательство «Детство-Пресс», 2011. Численность обучающихся - 275 воспитанников. </vt:lpstr>
    </vt:vector>
  </TitlesOfParts>
  <Company>diakov.net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Диплом детского сада</dc:title>
  <dc:creator>RePack by Diakov</dc:creator>
  <cp:lastModifiedBy>Мила</cp:lastModifiedBy>
  <cp:revision>24</cp:revision>
  <dcterms:created xsi:type="dcterms:W3CDTF">2015-08-31T12:24:49Z</dcterms:created>
  <dcterms:modified xsi:type="dcterms:W3CDTF">2021-01-28T17:58:21Z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TC101130471049</vt:lpwstr>
  </property>
</Properties>
</file>