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68" r:id="rId3"/>
    <p:sldId id="281" r:id="rId4"/>
    <p:sldId id="269" r:id="rId5"/>
    <p:sldId id="260" r:id="rId6"/>
    <p:sldId id="279" r:id="rId7"/>
    <p:sldId id="272" r:id="rId8"/>
    <p:sldId id="271" r:id="rId9"/>
    <p:sldId id="273" r:id="rId10"/>
    <p:sldId id="280" r:id="rId11"/>
    <p:sldId id="274" r:id="rId12"/>
    <p:sldId id="283" r:id="rId13"/>
    <p:sldId id="278" r:id="rId14"/>
    <p:sldId id="28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0xVUMarYziJEnl88iRyBZA==" hashData="V/G6G7+kRJ5la0fxTqrWMdts6t+glRK6qlSHepcfJBbvsyILHKppgIsEqWOiO7Msy4DV1koJnXnm2Brk1amcg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 varScale="1">
        <p:scale>
          <a:sx n="73" d="100"/>
          <a:sy n="73" d="100"/>
        </p:scale>
        <p:origin x="148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F3696-BE72-4124-8D89-AF2CC5035969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47842-8831-42E5-B4FA-B8E3231BD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30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F0FB4-3644-4275-A9DC-FF034860C8F7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2BD38-0995-4815-9ADF-969EF2761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ена\Desktop\razvitie_rech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0" y="6525344"/>
            <a:ext cx="9323512" cy="332656"/>
          </a:xfrm>
        </p:spPr>
        <p:txBody>
          <a:bodyPr>
            <a:noAutofit/>
          </a:bodyPr>
          <a:lstStyle/>
          <a:p>
            <a:r>
              <a:rPr lang="ru-RU" sz="24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РАЗВИТИЕ СЛОВАРЯ У ДОШКОЛЬНИКОВ</a:t>
            </a:r>
            <a:endParaRPr lang="ru-RU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523481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-243408"/>
            <a:ext cx="8640960" cy="122899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ИГРЫ ПО ДОРОГЕ ДОМОЙ</a:t>
            </a:r>
            <a:br>
              <a:rPr lang="ru-RU" sz="3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для развития и обогащения словаря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Лена\Desktop\консультация словарь\556-5560161_news-events-bowie-park-walking-in-the-par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80728"/>
            <a:ext cx="7525557" cy="5732918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1"/>
            <a:ext cx="8682930" cy="6455048"/>
          </a:xfrm>
        </p:spPr>
        <p:txBody>
          <a:bodyPr>
            <a:normAutofit/>
          </a:bodyPr>
          <a:lstStyle/>
          <a:p>
            <a:pPr marL="0" indent="542925" algn="just">
              <a:spcBef>
                <a:spcPts val="0"/>
              </a:spcBef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Arial Black" pitchFamily="34" charset="0"/>
              </a:rPr>
              <a:t>«Доскажи словечко»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Вы начинаете фразу, а ребёнок заканчивает её – Ворона каркает, а воробей… (чирикает). Сова летает, а волк… (бегает). У коровы телёнок, а у овцы… (ягнёнок) и т.д.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5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>
              <a:spcBef>
                <a:spcPts val="0"/>
              </a:spcBef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Arial Black" pitchFamily="34" charset="0"/>
              </a:rPr>
              <a:t>«Скажи наоборот»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Зимой холодно, а летом… (жарко).  Фея добрая, а Баба Яга… (злая).  Днём светло, а ночью… (темно).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5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 eaLnBrk="1" fontAlgn="auto" hangingPunct="1">
              <a:spcBef>
                <a:spcPts val="0"/>
              </a:spcBef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Arial Black" pitchFamily="34" charset="0"/>
              </a:rPr>
              <a:t>«Чьё это?»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Вы называете животного и спрашиваете: Чей хвост? Чьё ухо? Чья голова? Чьи глаза?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Например: Вот бежит собака. Чей у собаки хвост? – … (собачий), а ухо? – … (собачье), А чья голова? – … (собачья), а глаза чьи? – … (собачьи).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			   </a:t>
            </a:r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* обращайте внимание на правильное</a:t>
            </a:r>
          </a:p>
          <a:p>
            <a:pPr marL="3048000" indent="0" algn="ctr">
              <a:spcBef>
                <a:spcPts val="0"/>
              </a:spcBef>
              <a:buNone/>
              <a:defRPr/>
            </a:pPr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	проговаривание окончаний у прилагательных</a:t>
            </a:r>
          </a:p>
        </p:txBody>
      </p:sp>
      <p:pic>
        <p:nvPicPr>
          <p:cNvPr id="6146" name="Picture 2" descr="C:\Users\Лена\Desktop\консультация словарь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67621"/>
            <a:ext cx="2877137" cy="2590379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251520" y="188641"/>
            <a:ext cx="8682930" cy="6455048"/>
          </a:xfrm>
        </p:spPr>
        <p:txBody>
          <a:bodyPr>
            <a:normAutofit/>
          </a:bodyPr>
          <a:lstStyle/>
          <a:p>
            <a:pPr marL="0" indent="542925" algn="just">
              <a:spcBef>
                <a:spcPts val="0"/>
              </a:spcBef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Arial Black" pitchFamily="34" charset="0"/>
              </a:rPr>
              <a:t>«Раз и два, и три, четыре – всё мы знаем в этом мире»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по очереди с ребенком перечислять названия предметов, которые объединены одной общей темой, начиная с фразы: «Я знаю четыре названия цвета – желтый, красный, синий, зеленый», «Я знаю три имени девочек – Маша, Даша, Наташа», «Я знаю два названия овощей – помидор, огурец» и т.д.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600" b="1" dirty="0">
                <a:solidFill>
                  <a:srgbClr val="C00000"/>
                </a:solidFill>
                <a:latin typeface="Arial Black" pitchFamily="34" charset="0"/>
              </a:rPr>
              <a:t>* числа использовать от 1 до 4, обобщающую тему можно брать любую  (например, мебель, птицы, насекомые и т.д.)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300" b="1" dirty="0">
              <a:solidFill>
                <a:srgbClr val="C00000"/>
              </a:solidFill>
              <a:latin typeface="Arial Black" pitchFamily="34" charset="0"/>
            </a:endParaRPr>
          </a:p>
          <a:p>
            <a:pPr marL="0" indent="542925" algn="just">
              <a:spcBef>
                <a:spcPts val="0"/>
              </a:spcBef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Arial Black" pitchFamily="34" charset="0"/>
              </a:rPr>
              <a:t>«Отгадай, что я вижу»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взрослый загадывает слово и описывает его ребенку, например, высокий, кирпичный, в нем живут люди (дом); маленький, серенький, умеет летать, чирикает (воробей); ездит по рельсам, возит пассажиров, звенит (трамвай) и т.д.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600" b="1" dirty="0">
                <a:solidFill>
                  <a:srgbClr val="C00000"/>
                </a:solidFill>
                <a:latin typeface="Arial Black" pitchFamily="34" charset="0"/>
              </a:rPr>
              <a:t>					* можно поменяться местами, 						далее ребенок Вам загадывает 					слово, а Вы его отгадываете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1050" b="1" dirty="0">
              <a:solidFill>
                <a:srgbClr val="C00000"/>
              </a:solidFill>
              <a:latin typeface="Arial Black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2000" b="1" dirty="0">
              <a:solidFill>
                <a:srgbClr val="C00000"/>
              </a:solidFill>
              <a:latin typeface="Arial Black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5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Picture 3" descr="C:\Users\Лена\Desktop\4672424625-1536x8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437112"/>
            <a:ext cx="4105674" cy="2272020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4129431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1800200"/>
          </a:xfrm>
        </p:spPr>
        <p:txBody>
          <a:bodyPr/>
          <a:lstStyle/>
          <a:p>
            <a:pPr marL="0" indent="542925" algn="just" eaLnBrk="1" hangingPunct="1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Все эти игры не только значительно обогатят словарный запас ребёнка, но и положат начало развитию его наблюдательности над словами, помогут сформировать в дальнейшем орфографическую зоркость.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 eaLnBrk="1" hangingPunct="1">
              <a:buNone/>
            </a:pPr>
            <a:endParaRPr lang="en-US" sz="2000" dirty="0">
              <a:solidFill>
                <a:srgbClr val="C00000"/>
              </a:solidFill>
              <a:latin typeface="Arial Black" pitchFamily="34" charset="0"/>
            </a:endParaRPr>
          </a:p>
          <a:p>
            <a:pPr marL="0" indent="542925" algn="ctr" eaLnBrk="1" hangingPunct="1">
              <a:buNone/>
            </a:pP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6" name="Picture 3" descr="C:\Users\Лена\Desktop\результаты-реализации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7041100" cy="479031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22899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СПАСИБО ЗА ВНИМАНИЕ!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4" name="Picture 2" descr="C:\Users\Лена\Desktop\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61598"/>
            <a:ext cx="8028384" cy="5896402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824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2925" algn="just">
              <a:defRPr/>
            </a:pP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В дошкольном возрасте ребенок должен овладеть таким словарем, который позволил бы ему общаться со сверстниками и взрослыми, успешно обучаться в школе, понимать литературу, телевизионные и радиопередачи. </a:t>
            </a:r>
          </a:p>
          <a:p>
            <a:pPr lvl="0" algn="just">
              <a:defRPr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542925" algn="just"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Речь ребёнка развивается прежде всего в процессе общения с родителями и окружающими.</a:t>
            </a: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Старайтесь больше разговаривать с ребёнком.</a:t>
            </a:r>
          </a:p>
          <a:p>
            <a:pPr lvl="0" algn="just">
              <a:defRPr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lvl="0" indent="542925" algn="just">
              <a:defRPr/>
            </a:pP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Важно, чтобы речь близких была чистой, правильной и</a:t>
            </a:r>
          </a:p>
          <a:p>
            <a:pPr lvl="0" algn="just">
              <a:defRPr/>
            </a:pP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грамотной.</a:t>
            </a:r>
          </a:p>
          <a:p>
            <a:pPr lvl="0" algn="just">
              <a:defRPr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lvl="0" indent="542925" algn="just"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Чем богаче у человека словарный запас, тем полноценнее его устная речь.</a:t>
            </a:r>
          </a:p>
          <a:p>
            <a:pPr lvl="0" algn="just">
              <a:defRPr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algn="just">
              <a:defRPr/>
            </a:pPr>
            <a:endParaRPr lang="ru-RU" sz="8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42925" algn="just">
              <a:defRPr/>
            </a:pP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Читайте своему ребенку книжки </a:t>
            </a:r>
          </a:p>
          <a:p>
            <a:pPr algn="just">
              <a:defRPr/>
            </a:pP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в слух, это является мощным толчком</a:t>
            </a:r>
          </a:p>
          <a:p>
            <a:pPr algn="just">
              <a:defRPr/>
            </a:pP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для развития его речи, памяти,</a:t>
            </a:r>
          </a:p>
          <a:p>
            <a:pPr algn="just">
              <a:defRPr/>
            </a:pP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восприятия окружающего мира.</a:t>
            </a:r>
          </a:p>
          <a:p>
            <a:pPr algn="just">
              <a:defRPr/>
            </a:pPr>
            <a:endParaRPr lang="ru-RU" sz="8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42925" algn="just"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Наблюдайте и рассуждайте</a:t>
            </a:r>
          </a:p>
          <a:p>
            <a:pPr algn="just"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вместе с ребенком за явлениями</a:t>
            </a:r>
          </a:p>
          <a:p>
            <a:pPr algn="just"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природы, животными, птицами,</a:t>
            </a:r>
          </a:p>
          <a:p>
            <a:pPr algn="just"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явлениями общественной жизни</a:t>
            </a:r>
          </a:p>
          <a:p>
            <a:pPr algn="just"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(транспортом, прохожими).</a:t>
            </a:r>
          </a:p>
          <a:p>
            <a:pPr algn="just"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algn="just"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algn="just">
              <a:defRPr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542925" algn="just">
              <a:defRPr/>
            </a:pP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  <a:p>
            <a:pPr algn="just">
              <a:defRPr/>
            </a:pP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  <a:p>
            <a:pPr algn="just">
              <a:defRPr/>
            </a:pP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42925" algn="just"/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329668"/>
            <a:ext cx="3347864" cy="3528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640960" cy="6527626"/>
          </a:xfrm>
        </p:spPr>
        <p:txBody>
          <a:bodyPr>
            <a:normAutofit fontScale="92500" lnSpcReduction="10000"/>
          </a:bodyPr>
          <a:lstStyle/>
          <a:p>
            <a:pPr marL="0" indent="542925" algn="just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Для обогащения словаря ребёнка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побуждайте его к речи обращениями: «Скажи..», «Назови..»; вопросами: «А как ты думаешь?», «Что ты думаешь по этому поводу?», «Как ты думаешь, что это?», «По-твоему, где это?»</a:t>
            </a: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endParaRPr lang="en-US" sz="2000" dirty="0">
              <a:solidFill>
                <a:srgbClr val="C00000"/>
              </a:solidFill>
              <a:latin typeface="Arial Black" pitchFamily="34" charset="0"/>
            </a:endParaRPr>
          </a:p>
          <a:p>
            <a:pPr marL="0" lvl="0" indent="542925" algn="just">
              <a:lnSpc>
                <a:spcPct val="120000"/>
              </a:lnSpc>
              <a:buNone/>
              <a:defRPr/>
            </a:pPr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Называйте предметы, с которыми вы действуете или играете, озвучивайте свои действия, действия других людей и самого ребёнка, комментируйте все рядом происходящее.   </a:t>
            </a:r>
          </a:p>
          <a:p>
            <a:pPr marL="0" indent="0" algn="just">
              <a:lnSpc>
                <a:spcPct val="120000"/>
              </a:lnSpc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 eaLnBrk="1" fontAlgn="auto" hangingPunct="1">
              <a:spcAft>
                <a:spcPts val="0"/>
              </a:spcAft>
              <a:buFont typeface="Wingdings 2"/>
              <a:buNone/>
              <a:tabLst>
                <a:tab pos="0" algn="l"/>
              </a:tabLst>
              <a:defRPr/>
            </a:pPr>
            <a:endParaRPr lang="ru-RU" sz="2400" dirty="0"/>
          </a:p>
        </p:txBody>
      </p:sp>
      <p:pic>
        <p:nvPicPr>
          <p:cNvPr id="1026" name="Picture 2" descr="C:\Users\Лена\Desktop\консультация словарь\1571244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8100392" cy="418689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1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СЛОВАРЬ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– это лексический состав речи, которым пользуется человек.</a:t>
            </a:r>
          </a:p>
          <a:p>
            <a:pPr indent="714375" algn="just"/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714375" algn="just"/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714375" algn="just"/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714375" algn="just"/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714375" algn="just"/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714375" algn="just"/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714375" algn="just"/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714375" algn="just"/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714375" algn="just"/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714375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</a:p>
          <a:p>
            <a:pPr indent="542925" algn="just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АКТИВНЫЙ СЛОВАРЬ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это слова, которые говорящий не только понимает, но и употребляет.</a:t>
            </a:r>
          </a:p>
          <a:p>
            <a:pPr indent="542925" algn="just"/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628650" algn="just"/>
            <a:endParaRPr lang="ru-RU" sz="8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C00000"/>
              </a:solidFill>
            </a:endParaRPr>
          </a:p>
          <a:p>
            <a:pPr indent="542925" algn="just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ПАССИВНЫЙ СЛОВАРЬ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слова, которые говорящий понимает, но сам не употребляет.</a:t>
            </a:r>
            <a:endParaRPr lang="ru-RU" sz="20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C00000"/>
              </a:solidFill>
            </a:endParaRPr>
          </a:p>
          <a:p>
            <a:pPr indent="628650" algn="just"/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628650" algn="just"/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542925" algn="just"/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* Объем активного словаря у любого человека меньше объема пассивного.</a:t>
            </a:r>
          </a:p>
          <a:p>
            <a:pPr indent="628650" algn="just"/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419872" y="1052736"/>
            <a:ext cx="2088232" cy="100811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СЛОВАРЬ</a:t>
            </a:r>
            <a:endParaRPr lang="ru-RU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2708920"/>
            <a:ext cx="2160240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АКТИВНЫЙ</a:t>
            </a:r>
            <a:endParaRPr lang="ru-RU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52120" y="2708920"/>
            <a:ext cx="2160240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ПАССИВНЫЙ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555776" y="1988840"/>
            <a:ext cx="936104" cy="576064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436096" y="1916832"/>
            <a:ext cx="936104" cy="648072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78080" cy="576064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Особенности 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словаря 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79512" y="188640"/>
            <a:ext cx="8712968" cy="6480720"/>
          </a:xfrm>
        </p:spPr>
        <p:txBody>
          <a:bodyPr>
            <a:noAutofit/>
          </a:bodyPr>
          <a:lstStyle/>
          <a:p>
            <a:pPr indent="542925" algn="just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 развитии словаря детей дошкольного возраста выделяют две стороны: </a:t>
            </a:r>
          </a:p>
          <a:p>
            <a:pPr indent="542925" algn="just">
              <a:buFont typeface="Wingdings" pitchFamily="2" charset="2"/>
              <a:buChar char="Ø"/>
            </a:pPr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количественный рост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словарного запаса;</a:t>
            </a:r>
          </a:p>
          <a:p>
            <a:pPr indent="542925" algn="just">
              <a:buFont typeface="Wingdings" pitchFamily="2" charset="2"/>
              <a:buChar char="Ø"/>
            </a:pPr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качественное развитие,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т.е. овладение значениями слов.</a:t>
            </a:r>
          </a:p>
          <a:p>
            <a:pPr indent="542925" algn="just"/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* </a:t>
            </a:r>
            <a:r>
              <a:rPr lang="ru-RU" sz="1600" i="1" dirty="0">
                <a:solidFill>
                  <a:srgbClr val="C00000"/>
                </a:solidFill>
                <a:latin typeface="Arial Black" pitchFamily="34" charset="0"/>
              </a:rPr>
              <a:t>Рост словаря зависит от условий жизни, воспитания, особенностей развития ребенка.</a:t>
            </a:r>
          </a:p>
          <a:p>
            <a:pPr indent="542925" algn="just">
              <a:buFont typeface="Arial" charset="0"/>
              <a:buChar char="•"/>
            </a:pPr>
            <a:endParaRPr lang="ru-RU" sz="800" i="1" dirty="0">
              <a:solidFill>
                <a:srgbClr val="C00000"/>
              </a:solidFill>
              <a:latin typeface="Arial Black" pitchFamily="34" charset="0"/>
            </a:endParaRPr>
          </a:p>
          <a:p>
            <a:pPr indent="542925" algn="just">
              <a:buFont typeface="Wingdings" pitchFamily="2" charset="2"/>
              <a:buChar char="Ø"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542925" algn="ctr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НОРМЫ </a:t>
            </a:r>
            <a:r>
              <a:rPr lang="en-US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УСВОЕНИЯ </a:t>
            </a:r>
            <a:r>
              <a:rPr lang="en-US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СЛОВАРЯ:</a:t>
            </a:r>
          </a:p>
          <a:p>
            <a:pPr indent="542925" algn="just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В  1 год</a:t>
            </a:r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10-12 слов;</a:t>
            </a:r>
          </a:p>
          <a:p>
            <a:pPr indent="542925" algn="just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К  концу второго года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– 300-400 слов;</a:t>
            </a:r>
            <a:endParaRPr lang="ru-RU" sz="20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  <a:p>
            <a:pPr indent="542925" algn="just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В 3 года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– 1500 слов;</a:t>
            </a:r>
            <a:endParaRPr lang="ru-RU" sz="20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  <a:p>
            <a:pPr indent="542925" algn="just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К 4 годам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– 1900 слов;</a:t>
            </a:r>
            <a:endParaRPr lang="ru-RU" sz="20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  <a:p>
            <a:pPr indent="542925" algn="just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В 5 лет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– до 2000-2500 слов;</a:t>
            </a:r>
            <a:endParaRPr lang="ru-RU" sz="20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  <a:p>
            <a:pPr indent="542925" algn="just"/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В 6-7 лет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до 3500-4000 слов.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542925" algn="just"/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542925" algn="just"/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534988" algn="just"/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* </a:t>
            </a:r>
            <a:r>
              <a:rPr lang="ru-RU" sz="1600" i="1" dirty="0">
                <a:solidFill>
                  <a:srgbClr val="C00000"/>
                </a:solidFill>
                <a:latin typeface="Arial Black" pitchFamily="34" charset="0"/>
              </a:rPr>
              <a:t>Особенно быстро увеличивается число существительных и глаголов, медленнее растет число используемых прилагательных.</a:t>
            </a:r>
          </a:p>
          <a:p>
            <a:pPr indent="542925" algn="just"/>
            <a:endParaRPr lang="ru-RU" sz="24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indent="542925" algn="ctr"/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258973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-315416"/>
            <a:ext cx="8640960" cy="122899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ИГРЫ НА КУХНЕ</a:t>
            </a:r>
            <a:br>
              <a:rPr lang="en-US" sz="3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для развития и обогащения словаря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5949280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Большую часть времени дома Вы проводите на кухне. Используйте это время для игр с ребёнком. </a:t>
            </a:r>
          </a:p>
        </p:txBody>
      </p:sp>
      <p:pic>
        <p:nvPicPr>
          <p:cNvPr id="1028" name="Picture 4" descr="C:\Users\Лена\Desktop\консультация словарь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980728"/>
            <a:ext cx="4824536" cy="482453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80720"/>
          </a:xfrm>
        </p:spPr>
        <p:txBody>
          <a:bodyPr>
            <a:noAutofit/>
          </a:bodyPr>
          <a:lstStyle/>
          <a:p>
            <a:pPr marL="0" indent="-283464" algn="ctr">
              <a:spcBef>
                <a:spcPts val="0"/>
              </a:spcBef>
              <a:buNone/>
              <a:defRPr/>
            </a:pPr>
            <a:r>
              <a:rPr lang="ru-RU" sz="24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«ИГРАЕМ С ПОСУДОЙ»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-283464" algn="ctr">
              <a:spcBef>
                <a:spcPts val="0"/>
              </a:spcBef>
              <a:buNone/>
              <a:defRPr/>
            </a:pPr>
            <a:endParaRPr lang="ru-RU" sz="1000" dirty="0">
              <a:solidFill>
                <a:srgbClr val="C00000"/>
              </a:solidFill>
              <a:latin typeface="Arial Black" pitchFamily="34" charset="0"/>
            </a:endParaRPr>
          </a:p>
          <a:p>
            <a:pPr marL="0" indent="542925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рассмотрите посуду в доме, классифицируйте её в соответствии с назначением: чайная, столовая, кухонная, столовые приборы; объясните назначение каждого предмета – для чего это нужно;</a:t>
            </a:r>
          </a:p>
          <a:p>
            <a:pPr marL="0" indent="0" algn="just" eaLnBrk="1" fontAlgn="auto" hangingPunct="1">
              <a:spcBef>
                <a:spcPts val="0"/>
              </a:spcBef>
              <a:buFont typeface="Wingdings 2"/>
              <a:buNone/>
              <a:defRPr/>
            </a:pPr>
            <a:endParaRPr lang="ru-RU" sz="1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назовите части посуды (стенки, дно, крышка, ручка, носик);</a:t>
            </a:r>
          </a:p>
          <a:p>
            <a:pPr marL="0" indent="0" algn="just" eaLnBrk="1" fontAlgn="auto" hangingPunct="1">
              <a:spcBef>
                <a:spcPts val="0"/>
              </a:spcBef>
              <a:buFont typeface="Wingdings 2"/>
              <a:buNone/>
              <a:defRPr/>
            </a:pPr>
            <a:endParaRPr lang="ru-RU" sz="1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из чего сделана посуда (стакан из стекла – стеклянный, сковородка из чугуна – чугунная);</a:t>
            </a:r>
          </a:p>
          <a:p>
            <a:pPr marL="0" indent="542925" algn="just" eaLnBrk="1" fontAlgn="auto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ru-RU" sz="10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какого цвета (тарелка – белая, стакан – синий).</a:t>
            </a:r>
          </a:p>
        </p:txBody>
      </p:sp>
      <p:pic>
        <p:nvPicPr>
          <p:cNvPr id="3074" name="Picture 2" descr="C:\Users\Лена\Desktop\консультация словарь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789040"/>
            <a:ext cx="4236809" cy="3208063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1" y="188640"/>
            <a:ext cx="8640959" cy="648072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800" dirty="0"/>
              <a:t>   </a:t>
            </a:r>
            <a:r>
              <a:rPr lang="ru-RU" sz="2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«ВСПОМИНАЕМ ВКУСНЫЕ СЛОВА»</a:t>
            </a:r>
            <a:endParaRPr lang="ru-RU" sz="2000" dirty="0"/>
          </a:p>
          <a:p>
            <a:pPr marL="0" indent="0" eaLnBrk="1" fontAlgn="auto" hangingPunct="1">
              <a:spcBef>
                <a:spcPts val="0"/>
              </a:spcBef>
              <a:buFont typeface="Wingdings 2"/>
              <a:buNone/>
              <a:defRPr/>
            </a:pPr>
            <a:endParaRPr lang="ru-RU" sz="500" dirty="0"/>
          </a:p>
          <a:p>
            <a:pPr marL="0" indent="542925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ребёнок называет «вкусное» слово, затем Вы ему;</a:t>
            </a:r>
          </a:p>
          <a:p>
            <a:pPr marL="0" indent="0" algn="ctr" eaLnBrk="1" fontAlgn="auto" hangingPunct="1">
              <a:spcBef>
                <a:spcPts val="0"/>
              </a:spcBef>
              <a:buNone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можно играть в «кислые», «солёные»,</a:t>
            </a:r>
          </a:p>
          <a:p>
            <a:pPr marL="0" indent="0" algn="ctr" eaLnBrk="1" fontAlgn="auto" hangingPunct="1">
              <a:spcBef>
                <a:spcPts val="0"/>
              </a:spcBef>
              <a:buNone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«горькие» слова</a:t>
            </a:r>
          </a:p>
          <a:p>
            <a:pPr marL="0" indent="0" algn="ctr" eaLnBrk="1" fontAlgn="auto" hangingPunct="1">
              <a:spcBef>
                <a:spcPts val="0"/>
              </a:spcBef>
              <a:buNone/>
              <a:defRPr/>
            </a:pPr>
            <a:endParaRPr lang="ru-RU" sz="5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 eaLnBrk="1" fontAlgn="auto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называете или показываете продукт: «Назови, какой вкус у продукта»</a:t>
            </a:r>
          </a:p>
          <a:p>
            <a:pPr marL="0" indent="0" algn="just" eaLnBrk="1" fontAlgn="auto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ru-RU" sz="500" dirty="0">
              <a:solidFill>
                <a:srgbClr val="C00000"/>
              </a:solidFill>
              <a:latin typeface="Arial Black" pitchFamily="34" charset="0"/>
            </a:endParaRPr>
          </a:p>
          <a:p>
            <a:pPr marL="0" indent="0" algn="ctr" eaLnBrk="1" fontAlgn="auto" hangingPunct="1">
              <a:spcBef>
                <a:spcPts val="0"/>
              </a:spcBef>
              <a:buFont typeface="Wingdings 2"/>
              <a:buNone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    обращайте внимание на правильные окончания прилагательных: конфета сладкая, яблоко кислое</a:t>
            </a:r>
          </a:p>
          <a:p>
            <a:pPr marL="0" indent="0" algn="ctr" eaLnBrk="1" fontAlgn="auto" hangingPunct="1">
              <a:spcBef>
                <a:spcPts val="0"/>
              </a:spcBef>
              <a:buFont typeface="Wingdings 2"/>
              <a:buNone/>
              <a:defRPr/>
            </a:pPr>
            <a:endParaRPr lang="ru-RU" sz="5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 eaLnBrk="1" fontAlgn="auto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для закрепления предлагаются вопросы: «А что бывает кислое?</a:t>
            </a:r>
          </a:p>
          <a:p>
            <a:pPr marL="0" indent="0" algn="ctr" eaLnBrk="1" fontAlgn="auto" hangingPunct="1">
              <a:spcBef>
                <a:spcPts val="0"/>
              </a:spcBef>
              <a:buNone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Горькое? Солёное? Сладкое?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endParaRPr lang="ru-RU" sz="2000" dirty="0"/>
          </a:p>
        </p:txBody>
      </p:sp>
      <p:pic>
        <p:nvPicPr>
          <p:cNvPr id="4099" name="Picture 3" descr="C:\Users\Лена\Desktop\консультация словарь\Аллергены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094709"/>
            <a:ext cx="4716016" cy="2763291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6632"/>
            <a:ext cx="8568952" cy="6552728"/>
          </a:xfrm>
        </p:spPr>
        <p:txBody>
          <a:bodyPr>
            <a:normAutofit/>
          </a:bodyPr>
          <a:lstStyle/>
          <a:p>
            <a:pPr marL="365760" indent="-283464" algn="ctr">
              <a:buNone/>
              <a:defRPr/>
            </a:pPr>
            <a:r>
              <a:rPr lang="ru-RU" sz="2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«ПОВОРЯТА»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542925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C00000"/>
                </a:solidFill>
                <a:latin typeface="Arial Black" pitchFamily="34" charset="0"/>
              </a:rPr>
              <a:t>«Приготовим сок»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из ананаса – ананасовый, из моркови – морковный и т.д.</a:t>
            </a:r>
          </a:p>
          <a:p>
            <a:pPr marL="0" indent="542925" algn="just">
              <a:buNone/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И наоборот: апельсиновый сок из чего? – из апельсина, грушевый сок из чего? – из груши т.д.</a:t>
            </a:r>
          </a:p>
          <a:p>
            <a:pPr marL="0" indent="542925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C00000"/>
                </a:solidFill>
                <a:latin typeface="Arial Black" pitchFamily="34" charset="0"/>
              </a:rPr>
              <a:t>«Сварим суп»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что нам нужно для борща, а что для ухи? Назови продукты.</a:t>
            </a:r>
          </a:p>
          <a:p>
            <a:pPr marL="0" indent="542925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C00000"/>
                </a:solidFill>
                <a:latin typeface="Arial Black" pitchFamily="34" charset="0"/>
              </a:rPr>
              <a:t>«Сварим кашу»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из гречи – гречневая, из овса – овсяная, из пшена – пшённая и т.д.</a:t>
            </a:r>
          </a:p>
          <a:p>
            <a:pPr marL="0" indent="542925" algn="just">
              <a:buFont typeface="Wingdings" pitchFamily="2" charset="2"/>
              <a:buChar char="Ø"/>
              <a:defRPr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marL="0" indent="542925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C00000"/>
                </a:solidFill>
                <a:latin typeface="Arial Black" pitchFamily="34" charset="0"/>
              </a:rPr>
              <a:t>«Сварим компот»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– если мы положим в                компот яблоки и апельсины, то какой будет компот? –  яблочно-апельсиновый и т.д. </a:t>
            </a:r>
          </a:p>
        </p:txBody>
      </p:sp>
      <p:pic>
        <p:nvPicPr>
          <p:cNvPr id="5122" name="Picture 2" descr="C:\Users\Лена\Desktop\консультация словарь\6919443_cats-clipart-cartoon-mom-and-girl-transparent-p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683740"/>
            <a:ext cx="2606300" cy="2064308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061187" y="5508781"/>
            <a:ext cx="241040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rgbClr val="D6EC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1188</TotalTime>
  <Words>1045</Words>
  <Application>Microsoft Office PowerPoint</Application>
  <PresentationFormat>Экран (4:3)</PresentationFormat>
  <Paragraphs>142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Comic Sans MS</vt:lpstr>
      <vt:lpstr>Times New Roman</vt:lpstr>
      <vt:lpstr>Wingdings</vt:lpstr>
      <vt:lpstr>Wingdings 2</vt:lpstr>
      <vt:lpstr>Тема Office</vt:lpstr>
      <vt:lpstr>РАЗВИТИЕ СЛОВАРЯ У ДОШКОЛЬНИКОВ</vt:lpstr>
      <vt:lpstr>Презентация PowerPoint</vt:lpstr>
      <vt:lpstr>Презентация PowerPoint</vt:lpstr>
      <vt:lpstr>Презентация PowerPoint</vt:lpstr>
      <vt:lpstr>Особенности развития детского словаря </vt:lpstr>
      <vt:lpstr>ИГРЫ НА КУХНЕ для развития и обогащения словаря</vt:lpstr>
      <vt:lpstr>Презентация PowerPoint</vt:lpstr>
      <vt:lpstr>Презентация PowerPoint</vt:lpstr>
      <vt:lpstr>Презентация PowerPoint</vt:lpstr>
      <vt:lpstr>ИГРЫ ПО ДОРОГЕ ДОМОЙ для развития и обогащения словаря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</dc:creator>
  <cp:lastModifiedBy>Компик</cp:lastModifiedBy>
  <cp:revision>154</cp:revision>
  <dcterms:created xsi:type="dcterms:W3CDTF">2017-11-26T10:57:23Z</dcterms:created>
  <dcterms:modified xsi:type="dcterms:W3CDTF">2022-10-27T16:29:19Z</dcterms:modified>
</cp:coreProperties>
</file>