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5" r:id="rId4"/>
    <p:sldId id="276" r:id="rId5"/>
    <p:sldId id="278" r:id="rId6"/>
    <p:sldId id="279" r:id="rId7"/>
    <p:sldId id="282" r:id="rId8"/>
    <p:sldId id="287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0E16F-118E-484A-8A1C-7C3BB0136DD7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4ED9-8776-4FEB-9AED-6408543AB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7-tub-ru.yandex.net/i?id=391614648-1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000">
            <a:off x="1533841" y="2799594"/>
            <a:ext cx="2143125" cy="1428750"/>
          </a:xfrm>
          <a:prstGeom prst="rect">
            <a:avLst/>
          </a:prstGeom>
          <a:noFill/>
        </p:spPr>
      </p:pic>
      <p:pic>
        <p:nvPicPr>
          <p:cNvPr id="27652" name="Picture 4" descr="http://im6-tub-ru.yandex.net/i?id=392861323-0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381146" y="724345"/>
            <a:ext cx="2441036" cy="1428750"/>
          </a:xfrm>
          <a:prstGeom prst="rect">
            <a:avLst/>
          </a:prstGeom>
          <a:noFill/>
        </p:spPr>
      </p:pic>
      <p:pic>
        <p:nvPicPr>
          <p:cNvPr id="27656" name="Picture 8" descr="http://im7-tub-ru.yandex.net/i?id=45577238-0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000">
            <a:off x="597465" y="4678029"/>
            <a:ext cx="2286000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71800" y="142852"/>
            <a:ext cx="5590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МАДОУ – детский сад №175 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143512"/>
            <a:ext cx="6715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Проект :</a:t>
            </a:r>
          </a:p>
          <a:p>
            <a:pPr algn="ctr"/>
            <a:r>
              <a:rPr lang="ru-RU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Детский  дизайн.</a:t>
            </a:r>
            <a:endParaRPr lang="ru-RU" sz="4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7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074" name="Picture 2" descr="C:\Users\AtlaNT\Desktop\deti_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060848"/>
            <a:ext cx="266429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Проектная  деятельность "Детский дизайн"</a:t>
            </a:r>
            <a:endParaRPr lang="ru-RU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794"/>
            <a:ext cx="52864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dirty="0"/>
              <a:t>На сегодняшний день активно обращается внимание на новое направление художественного воспитания детей дошкольного возраста – детский дизайн. Актуальность данной деятельности обусловлена необходимостью поиска новых творческих идей, решений, современных методов и технологий. </a:t>
            </a: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/>
              <a:t>Меня заинтересовали  такие техники, как : ДЕКУПАЖ, </a:t>
            </a:r>
            <a:r>
              <a:rPr lang="ru-RU" sz="2400" dirty="0" smtClean="0"/>
              <a:t>ИЗОНИТЬ, ВИТРАЖ,  </a:t>
            </a:r>
            <a:r>
              <a:rPr lang="ru-RU" sz="2400" dirty="0"/>
              <a:t>которые позволяют сотворить своими руками настоящий шедевр - это под силу не только взрослому, но и ребёнку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600" dirty="0"/>
          </a:p>
        </p:txBody>
      </p:sp>
      <p:pic>
        <p:nvPicPr>
          <p:cNvPr id="4" name="Picture 7" descr="P3160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3732" y="1134926"/>
            <a:ext cx="3680309" cy="2759790"/>
          </a:xfrm>
          <a:prstGeom prst="rect">
            <a:avLst/>
          </a:prstGeom>
          <a:noFill/>
        </p:spPr>
      </p:pic>
      <p:pic>
        <p:nvPicPr>
          <p:cNvPr id="2050" name="Picture 2" descr="E:\Детский сад\Фото занятия\DSC0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265" y="4077072"/>
            <a:ext cx="3224568" cy="24182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64" y="28572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Тема:</a:t>
            </a:r>
            <a:r>
              <a:rPr lang="ru-RU" b="1" dirty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Проектная </a:t>
            </a:r>
            <a:r>
              <a:rPr lang="ru-RU" sz="2800" b="1" dirty="0">
                <a:solidFill>
                  <a:srgbClr val="7030A0"/>
                </a:solidFill>
              </a:rPr>
              <a:t>деятельность «Детский дизайн».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/>
              <a:t>Развивать творческие способности детей через дизайн деятельность.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  Задачи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1) Познакомить детей с понятием — дизайн.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2) Организовать работу в творческих мастерских (по интересам детей).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3) Познакомить с техникой - </a:t>
            </a:r>
            <a:r>
              <a:rPr lang="ru-RU" dirty="0" err="1"/>
              <a:t>декупаж</a:t>
            </a:r>
            <a:r>
              <a:rPr lang="ru-RU" dirty="0"/>
              <a:t>, </a:t>
            </a:r>
            <a:r>
              <a:rPr lang="ru-RU" dirty="0" err="1"/>
              <a:t>изонить</a:t>
            </a:r>
            <a:r>
              <a:rPr lang="ru-RU" dirty="0"/>
              <a:t>, </a:t>
            </a:r>
            <a:r>
              <a:rPr lang="ru-RU" dirty="0" smtClean="0"/>
              <a:t>витраж.</a:t>
            </a:r>
            <a:endParaRPr lang="ru-RU" dirty="0"/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4) Развитие социально- личностных отношений, умения сотрудничать с другими детьми и взрослыми.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5)Развитие самостоятельности в выборе цели, подборе средств для ее осуществления, определять последовательность действий.</a:t>
            </a:r>
          </a:p>
        </p:txBody>
      </p:sp>
      <p:pic>
        <p:nvPicPr>
          <p:cNvPr id="4" name="Picture 3" descr="C:\Documents and Settings\User\Мои документы\декупаж\100KM753\100_4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71942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Мои документы\декупаж\100KM753\100_4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4038600"/>
            <a:ext cx="3263900" cy="244792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74344"/>
            <a:ext cx="56436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Предполагаемый результат:</a:t>
            </a:r>
            <a:endParaRPr lang="ru-RU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 Дети ознакомлены с  дизайн -  деятельностью, активно используют и называют источники знаний адекватно возрасту и познавательным потребностям</a:t>
            </a:r>
            <a:r>
              <a:rPr lang="ru-RU" dirty="0" smtClean="0"/>
              <a:t>.</a:t>
            </a:r>
          </a:p>
          <a:p>
            <a:pPr lvl="1">
              <a:defRPr/>
            </a:pPr>
            <a:endParaRPr lang="ru-RU" dirty="0"/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Проявляют активность в выбранных видах двигательной деятельности, соблюдают правила безопасного поведения в разных видах деятельности в разных ситуациях</a:t>
            </a:r>
            <a:r>
              <a:rPr lang="ru-RU" dirty="0" smtClean="0"/>
              <a:t>.</a:t>
            </a:r>
          </a:p>
          <a:p>
            <a:pPr lvl="1">
              <a:defRPr/>
            </a:pPr>
            <a:endParaRPr lang="ru-RU" dirty="0"/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Ребёнок самостоятельно ставит цель, отбирает необходимые средства для её осуществления, определяет последовательность действий</a:t>
            </a:r>
            <a:r>
              <a:rPr lang="ru-RU" dirty="0" smtClean="0"/>
              <a:t>.</a:t>
            </a:r>
          </a:p>
          <a:p>
            <a:pPr lvl="1">
              <a:buFont typeface="Wingdings" pitchFamily="2" charset="2"/>
              <a:buChar char="v"/>
              <a:defRPr/>
            </a:pPr>
            <a:endParaRPr lang="ru-RU" dirty="0"/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Способность детьми выражать словами свои мысли, планы, чувства, желания, результаты</a:t>
            </a:r>
            <a:r>
              <a:rPr lang="ru-RU" dirty="0" smtClean="0"/>
              <a:t>.</a:t>
            </a:r>
          </a:p>
          <a:p>
            <a:pPr lvl="1">
              <a:defRPr/>
            </a:pPr>
            <a:endParaRPr lang="ru-RU" dirty="0"/>
          </a:p>
          <a:p>
            <a:pPr lvl="1">
              <a:buFont typeface="Wingdings" pitchFamily="2" charset="2"/>
              <a:buChar char="v"/>
              <a:defRPr/>
            </a:pPr>
            <a:r>
              <a:rPr lang="ru-RU" dirty="0"/>
              <a:t>Дети способны управлять своим поведением, анализировать действия и поступки, прогнозировать результаты.</a:t>
            </a:r>
          </a:p>
        </p:txBody>
      </p:sp>
      <p:pic>
        <p:nvPicPr>
          <p:cNvPr id="3" name="Picture 7" descr="P2180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96434">
            <a:off x="5805488" y="234950"/>
            <a:ext cx="2914650" cy="2185988"/>
          </a:xfrm>
          <a:prstGeom prst="rect">
            <a:avLst/>
          </a:prstGeom>
          <a:noFill/>
        </p:spPr>
      </p:pic>
      <p:pic>
        <p:nvPicPr>
          <p:cNvPr id="4" name="Picture 8" descr="P305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95580">
            <a:off x="5881688" y="2487613"/>
            <a:ext cx="2916237" cy="2187575"/>
          </a:xfrm>
          <a:prstGeom prst="rect">
            <a:avLst/>
          </a:prstGeom>
          <a:noFill/>
        </p:spPr>
      </p:pic>
      <p:pic>
        <p:nvPicPr>
          <p:cNvPr id="5" name="Picture 6" descr="C:\Documents and Settings\User\Мои документы\декупаж\100KM753\100_4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9132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6"/>
            <a:ext cx="52149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В работе над проектом были организованы:  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Была организована библиотека «Прикладного творчества», собраны альбомы, книги, практические рекомендации, наглядные пособия и иллюстрации.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Эстетически грамотная среда: красивый интерьер, «изюминки», которые создают образ каждого интерьера и учреждения в целом;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Эстетический дизайн – деятельность  ребёнка, формируя  его  знания и опыт в последовательности: от фольклорно – сказочных образов к реальным, современным; от предметно – декоративной к пространственно – декоративной деятельности; от кукольно – игрового пространства  к детскому и взрослому интерьеру. Включённость  ребёнка  в дизайн – деятельность  предполагает и последовательность решения задач: от общего к частному и вновь к целостному, но уже обогащённому опытом его деятельности.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Совместные обсуждения итогов занятий детской дизайн – деятельностью;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Выставки работ детей.</a:t>
            </a:r>
          </a:p>
        </p:txBody>
      </p:sp>
      <p:pic>
        <p:nvPicPr>
          <p:cNvPr id="4" name="Picture 9" descr="P3200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720000">
            <a:off x="5775347" y="3852144"/>
            <a:ext cx="2914650" cy="2184400"/>
          </a:xfrm>
          <a:prstGeom prst="rect">
            <a:avLst/>
          </a:prstGeom>
          <a:noFill/>
        </p:spPr>
      </p:pic>
      <p:pic>
        <p:nvPicPr>
          <p:cNvPr id="1027" name="Picture 3" descr="E:\Детский сад\Занятие по изо 2013\DSC05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3350">
            <a:off x="5575060" y="707623"/>
            <a:ext cx="3158421" cy="22421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Первый тип работ </a:t>
            </a:r>
            <a:r>
              <a:rPr lang="ru-RU" sz="2800" b="1" i="1" dirty="0" smtClean="0">
                <a:solidFill>
                  <a:srgbClr val="FF0000"/>
                </a:solidFill>
              </a:rPr>
              <a:t>– 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плоскостной (аппликативно – графический) дизайн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 smtClean="0"/>
              <a:t>Включает  </a:t>
            </a:r>
            <a:r>
              <a:rPr lang="ru-RU" sz="2000" dirty="0"/>
              <a:t>рисунки, мозаики, силуэты (узорные, сюжетные, вырезные), гербарии, аппликации  из лоскутов , </a:t>
            </a:r>
            <a:r>
              <a:rPr lang="ru-RU" sz="2000" dirty="0" err="1">
                <a:solidFill>
                  <a:srgbClr val="FF0000"/>
                </a:solidFill>
              </a:rPr>
              <a:t>ниткография</a:t>
            </a:r>
            <a:r>
              <a:rPr lang="ru-RU" sz="2000" dirty="0">
                <a:solidFill>
                  <a:srgbClr val="FF0000"/>
                </a:solidFill>
              </a:rPr>
              <a:t> (</a:t>
            </a:r>
            <a:r>
              <a:rPr lang="ru-RU" sz="2000" dirty="0" err="1">
                <a:solidFill>
                  <a:srgbClr val="FF0000"/>
                </a:solidFill>
              </a:rPr>
              <a:t>изонить</a:t>
            </a:r>
            <a:r>
              <a:rPr lang="ru-RU" sz="2000" dirty="0">
                <a:solidFill>
                  <a:srgbClr val="FF0000"/>
                </a:solidFill>
              </a:rPr>
              <a:t>)</a:t>
            </a:r>
            <a:r>
              <a:rPr lang="ru-RU" sz="2000" dirty="0"/>
              <a:t> и  т.п. Такие работы мы использовали в играх, в украшениях кукольной одежды, мини пространств и групповых помещений.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/>
              <a:t>Используя  эту технику, дети могут  изготовить простые поделки: закладки для книг, поздравительные открытки, сувенирные обложки для книг, а также поработать над сложными изделиями (панно), которые можно помесить в рамочку и украсить им группу.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/>
              <a:t>В данной технике были сделаны работы на тему: «Мои любимые и полезные фрукты».</a:t>
            </a:r>
          </a:p>
        </p:txBody>
      </p:sp>
      <p:pic>
        <p:nvPicPr>
          <p:cNvPr id="4" name="Picture 14" descr="P3200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710591">
            <a:off x="485775" y="4759325"/>
            <a:ext cx="2286000" cy="1714500"/>
          </a:xfrm>
          <a:prstGeom prst="rect">
            <a:avLst/>
          </a:prstGeom>
          <a:noFill/>
        </p:spPr>
      </p:pic>
      <p:pic>
        <p:nvPicPr>
          <p:cNvPr id="5" name="Picture 16" descr="P32005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800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P32005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421">
            <a:off x="6389688" y="4670425"/>
            <a:ext cx="23907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Второй тип </a:t>
            </a:r>
            <a:r>
              <a:rPr lang="ru-RU" sz="2000" b="1" i="1" dirty="0" smtClean="0">
                <a:solidFill>
                  <a:srgbClr val="FF0000"/>
                </a:solidFill>
              </a:rPr>
              <a:t>–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объёмный (предметно – декоративный) дизайн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39143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dirty="0"/>
              <a:t> </a:t>
            </a:r>
            <a:r>
              <a:rPr lang="ru-RU" dirty="0" smtClean="0"/>
              <a:t>Включает </a:t>
            </a:r>
            <a:r>
              <a:rPr lang="ru-RU" dirty="0"/>
              <a:t>игрушки – сувениры и художественные изделия из природных и искусственных материалов, бумажную пластику, </a:t>
            </a:r>
            <a:r>
              <a:rPr lang="ru-RU" dirty="0">
                <a:solidFill>
                  <a:srgbClr val="FF0000"/>
                </a:solidFill>
              </a:rPr>
              <a:t>оригами</a:t>
            </a:r>
            <a:r>
              <a:rPr lang="ru-RU" dirty="0"/>
              <a:t>, произведения флористики, украшения для одежды, образцы сервировки стола и убранства помещений.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dirty="0"/>
              <a:t>     В технике оригами была сделана совместная работа «Мир, который я люблю» на городской конкурс, оформлены альбомы: «Правила дорожного движения», «Животный мир», подарены поздравительные открытки к 23 февраля и 8 Марта.  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     Мы активно используем оригами в театрализованной деятельности.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 </a:t>
            </a:r>
            <a:endParaRPr lang="ru-RU" dirty="0"/>
          </a:p>
        </p:txBody>
      </p:sp>
      <p:pic>
        <p:nvPicPr>
          <p:cNvPr id="4" name="Picture 8" descr="Изображение 11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774748">
            <a:off x="1003863" y="3744148"/>
            <a:ext cx="2914650" cy="2185988"/>
          </a:xfrm>
          <a:prstGeom prst="rect">
            <a:avLst/>
          </a:prstGeom>
          <a:noFill/>
        </p:spPr>
      </p:pic>
      <p:pic>
        <p:nvPicPr>
          <p:cNvPr id="5" name="Picture 9" descr="PB1102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845955">
            <a:off x="4865792" y="3751081"/>
            <a:ext cx="2914650" cy="21859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607223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Третий тип –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пространственный </a:t>
            </a:r>
            <a:r>
              <a:rPr lang="ru-RU" sz="2000" b="1" i="1" dirty="0">
                <a:solidFill>
                  <a:srgbClr val="FF0000"/>
                </a:solidFill>
              </a:rPr>
              <a:t>(декоративно  -  пространственный)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b="1" i="1" dirty="0"/>
              <a:t>    </a:t>
            </a:r>
            <a:r>
              <a:rPr lang="ru-RU" i="1" dirty="0"/>
              <a:t> </a:t>
            </a:r>
            <a:r>
              <a:rPr lang="ru-RU" dirty="0"/>
              <a:t>дизайн – аранжировки кукольного и игрового интерьера. Декорации и реквизит для кукольных и детских спектаклей, оформление зала к празднику, композиции из живых цветов и сухостоя, исполнение поделок в технике </a:t>
            </a:r>
            <a:r>
              <a:rPr lang="ru-RU" dirty="0" err="1">
                <a:solidFill>
                  <a:srgbClr val="FF0000"/>
                </a:solidFill>
              </a:rPr>
              <a:t>декупаж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dirty="0" smtClean="0"/>
              <a:t>   </a:t>
            </a:r>
            <a:r>
              <a:rPr lang="ru-RU" dirty="0"/>
              <a:t>В технике </a:t>
            </a:r>
            <a:r>
              <a:rPr lang="ru-RU" dirty="0" err="1"/>
              <a:t>декупаж</a:t>
            </a:r>
            <a:r>
              <a:rPr lang="ru-RU" dirty="0"/>
              <a:t> были оформлены групповые уголки на Новогоднюю тематику: «Весёлый Снеговик», «Лесная красавица</a:t>
            </a:r>
            <a:r>
              <a:rPr lang="ru-RU" dirty="0" smtClean="0"/>
              <a:t>»,на городской  выставке «Пасхальный перезвон» групповая работа «Пасхальная курочка» была отмечена дипломом.</a:t>
            </a:r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  <p:pic>
        <p:nvPicPr>
          <p:cNvPr id="3" name="Picture 12" descr="P3200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928670"/>
            <a:ext cx="2838450" cy="2128838"/>
          </a:xfrm>
          <a:prstGeom prst="rect">
            <a:avLst/>
          </a:prstGeom>
          <a:noFill/>
        </p:spPr>
      </p:pic>
      <p:pic>
        <p:nvPicPr>
          <p:cNvPr id="4" name="Picture 11" descr="P3200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352800"/>
            <a:ext cx="4079875" cy="3060700"/>
          </a:xfrm>
          <a:prstGeom prst="rect">
            <a:avLst/>
          </a:prstGeom>
          <a:noFill/>
        </p:spPr>
      </p:pic>
      <p:pic>
        <p:nvPicPr>
          <p:cNvPr id="5" name="Picture 6" descr="C:\Documents and Settings\User\Мои документы\декупаж\100KM753\100_4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786058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Работа над проектом «Детский дизайн» обогатила предметно – развивающую среду группы. Созданные детьми композиции из цветов и природных материалов используются в играх, для украшения одежды и интерьера.</a:t>
            </a:r>
          </a:p>
          <a:p>
            <a:pPr>
              <a:defRPr/>
            </a:pPr>
            <a:r>
              <a:rPr lang="ru-RU" dirty="0"/>
              <a:t>Результатом освоения различных моделей сотрудничества являются активное изменение отношения к занятиям, усиление интереса к сотрудничеству, устойчивое желание взаимодействовать, готовность к совместному решению задач. Меняется и характер отношения к сверстнику – он воспринимается как партнёр по совместной деятельности, т.е. как равный.</a:t>
            </a:r>
          </a:p>
          <a:p>
            <a:pPr>
              <a:defRPr/>
            </a:pPr>
            <a:r>
              <a:rPr lang="ru-RU" dirty="0"/>
              <a:t>Освоение опыта сотрудничества развивает способности детей к согласованию целей, осуществлению взаимного контроля и коррекции действий, а также умение понимать состояние и мотивы поступков других и соответственно на них реагировать. При этом у ребёнка формируется </a:t>
            </a:r>
            <a:r>
              <a:rPr lang="ru-RU" dirty="0" err="1"/>
              <a:t>эмпатия</a:t>
            </a:r>
            <a:r>
              <a:rPr lang="ru-RU" dirty="0"/>
              <a:t>, социальная чуткость. Всё это в дальнейшем поможет ему психологически грамотно строить своё взаимодействие с партнёрами (взрослыми и сверстниками).</a:t>
            </a:r>
          </a:p>
        </p:txBody>
      </p:sp>
      <p:pic>
        <p:nvPicPr>
          <p:cNvPr id="3" name="Picture 6" descr="C:\Documents and Settings\User\Мои документы\декупаж\100KM753\100_4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240000">
            <a:off x="1096963" y="527050"/>
            <a:ext cx="2914650" cy="2185988"/>
          </a:xfrm>
          <a:prstGeom prst="rect">
            <a:avLst/>
          </a:prstGeom>
          <a:noFill/>
        </p:spPr>
      </p:pic>
      <p:pic>
        <p:nvPicPr>
          <p:cNvPr id="4" name="Picture 7" descr="P3160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">
            <a:off x="5329238" y="587375"/>
            <a:ext cx="28035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810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AtlaNT</cp:lastModifiedBy>
  <cp:revision>63</cp:revision>
  <dcterms:created xsi:type="dcterms:W3CDTF">2012-10-27T03:08:57Z</dcterms:created>
  <dcterms:modified xsi:type="dcterms:W3CDTF">2014-09-14T07:01:27Z</dcterms:modified>
</cp:coreProperties>
</file>