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3" r:id="rId3"/>
    <p:sldId id="275" r:id="rId4"/>
    <p:sldId id="276" r:id="rId5"/>
    <p:sldId id="277" r:id="rId6"/>
    <p:sldId id="278" r:id="rId7"/>
    <p:sldId id="279" r:id="rId8"/>
    <p:sldId id="280" r:id="rId9"/>
    <p:sldId id="281" r:id="rId10"/>
    <p:sldId id="282" r:id="rId11"/>
    <p:sldId id="283" r:id="rId12"/>
    <p:sldId id="284" r:id="rId13"/>
    <p:sldId id="285" r:id="rId14"/>
    <p:sldId id="304"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2" r:id="rId31"/>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HMQkiIaz3Topna8RIAjBw==" hashData="mYlo9F93yjBNypIP/1RqSp4zV3RS3hpFtPm3Z6RB6qFfcdgVN4iWjmSFpcPvi+gDKTkauzhsolC2iX2s9uwZi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CC33"/>
    <a:srgbClr val="E46C0A"/>
    <a:srgbClr val="FF3300"/>
    <a:srgbClr val="800080"/>
    <a:srgbClr val="0066FF"/>
    <a:srgbClr val="FFFF00"/>
    <a:srgbClr val="336699"/>
    <a:srgbClr val="00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AEA2975B-FB88-42A3-B28B-26334C4D0FF7}" type="datetime">
              <a:rPr lang="ru-RU" sz="1200" b="0" strike="noStrike" spc="-1">
                <a:solidFill>
                  <a:srgbClr val="8B8B8B"/>
                </a:solidFill>
                <a:latin typeface="Calibri"/>
              </a:rPr>
              <a:pPr>
                <a:lnSpc>
                  <a:spcPct val="100000"/>
                </a:lnSpc>
              </a:pPr>
              <a:t>27.10.2022</a:t>
            </a:fld>
            <a:endParaRPr lang="ru-RU"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F9909763-A811-43C0-A5EF-9F9568F1E9F3}" type="slidenum">
              <a:rPr lang="ru-RU" sz="1200" b="0" strike="noStrike" spc="-1">
                <a:solidFill>
                  <a:srgbClr val="8B8B8B"/>
                </a:solidFill>
                <a:latin typeface="Calibri"/>
              </a:rPr>
              <a:pPr algn="r">
                <a:lnSpc>
                  <a:spcPct val="100000"/>
                </a:lnSpc>
              </a:pPr>
              <a:t>‹#›</a:t>
            </a:fld>
            <a:endParaRPr lang="ru-RU" sz="1200" b="0" strike="noStrike" spc="-1">
              <a:latin typeface="Times New Roman"/>
            </a:endParaRPr>
          </a:p>
        </p:txBody>
      </p:sp>
      <p:sp>
        <p:nvSpPr>
          <p:cNvPr id="3"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ru-RU" sz="1800" b="0" strike="noStrike" spc="-1">
                <a:solidFill>
                  <a:srgbClr val="000000"/>
                </a:solidFill>
                <a:latin typeface="Calibri"/>
              </a:rPr>
              <a:t>Для правки текста заглавия щёлкните мышью</a:t>
            </a: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mages.yandex.ru/yandsearch?text=%D0%BA%D0%BB%D0%B8%D0%BF%D0%B0%D1%80%D1%82%20%D0%B1%D1%83%D0%BA%D0%B2%D0%B0%20%D0%BA&amp;fp=0&amp;pos=1&amp;uinfo=ww-1349-wh-567-fw-1124-fh-448-pd-1&amp;rpt=simage&amp;img_url=http://img1.liveinternet.ru/images/attach/c/3/77/769/77769609_12.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1899465" y="2492896"/>
            <a:ext cx="5302990" cy="1538883"/>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ru-RU" altLang="ru-RU" sz="5400"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sz="5400" b="1" strike="noStrike" spc="-1" dirty="0">
              <a:solidFill>
                <a:srgbClr val="9FC0FF"/>
              </a:solidFill>
              <a:latin typeface="Calibri"/>
            </a:endParaRPr>
          </a:p>
          <a:p>
            <a:pPr algn="ctr">
              <a:lnSpc>
                <a:spcPct val="100000"/>
              </a:lnSpc>
            </a:pPr>
            <a:r>
              <a:rPr lang="ru-RU" altLang="ru-RU" sz="40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4000" b="0" strike="noStrike" spc="-1" dirty="0">
              <a:latin typeface="Arial"/>
            </a:endParaRPr>
          </a:p>
        </p:txBody>
      </p:sp>
      <p:sp>
        <p:nvSpPr>
          <p:cNvPr id="130" name="CustomShape 2"/>
          <p:cNvSpPr/>
          <p:nvPr/>
        </p:nvSpPr>
        <p:spPr>
          <a:xfrm>
            <a:off x="2483768" y="836712"/>
            <a:ext cx="5688632" cy="5833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3200" b="1" dirty="0">
                <a:solidFill>
                  <a:srgbClr val="FF99CC"/>
                </a:solidFill>
                <a:latin typeface="Calibri" panose="020F0502020204030204" pitchFamily="34" charset="0"/>
                <a:cs typeface="Calibri" panose="020F0502020204030204" pitchFamily="34" charset="0"/>
              </a:rPr>
              <a:t>МАДОУ-ДЕТСКИЙ САД № 175</a:t>
            </a:r>
            <a:endParaRPr lang="ru-RU" sz="2000" b="0" strike="noStrike" spc="-1" dirty="0">
              <a:latin typeface="Arial"/>
            </a:endParaRPr>
          </a:p>
        </p:txBody>
      </p:sp>
      <p:pic>
        <p:nvPicPr>
          <p:cNvPr id="5" name="Рисунок 4" descr="Картинки по запросу картинка семья"/>
          <p:cNvPicPr/>
          <p:nvPr/>
        </p:nvPicPr>
        <p:blipFill>
          <a:blip r:embed="rId2" cstate="print"/>
          <a:srcRect/>
          <a:stretch>
            <a:fillRect/>
          </a:stretch>
        </p:blipFill>
        <p:spPr bwMode="auto">
          <a:xfrm>
            <a:off x="3203848" y="4008356"/>
            <a:ext cx="2880320" cy="258834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92896"/>
            <a:ext cx="8784976" cy="244827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и</a:t>
            </a:r>
            <a:r>
              <a:rPr lang="ru-RU" altLang="ru-RU" sz="2400" b="1" dirty="0">
                <a:solidFill>
                  <a:schemeClr val="accent5">
                    <a:lumMod val="75000"/>
                  </a:schemeClr>
                </a:solidFill>
                <a:latin typeface="Calibri" panose="020F0502020204030204" pitchFamily="34" charset="0"/>
                <a:cs typeface="Calibri" panose="020F0502020204030204" pitchFamily="34" charset="0"/>
              </a:rPr>
              <a:t>ллюстрации в детских книгах, соответствующих возрасту ребенка – прекрасное пособие для развития речи. 	Рассматривайте иллюстрации, говорите о том, кто (что) изображен на них; пусть малыш отвечает на вопросы: какой? где? кто? что делает? какого цвета? какой формы? Ставьте вопросы с предлогами за, у, под, над и др.</a:t>
            </a:r>
          </a:p>
          <a:p>
            <a:endParaRPr lang="ru-RU" altLang="ru-RU" sz="1800" dirty="0"/>
          </a:p>
          <a:p>
            <a:endParaRPr lang="ru-RU" dirty="0"/>
          </a:p>
        </p:txBody>
      </p:sp>
      <p:pic>
        <p:nvPicPr>
          <p:cNvPr id="6146" name="Picture 2" descr="C:\Users\Лена\Desktop\alf_10.png"/>
          <p:cNvPicPr>
            <a:picLocks noChangeAspect="1" noChangeArrowheads="1"/>
          </p:cNvPicPr>
          <p:nvPr/>
        </p:nvPicPr>
        <p:blipFill>
          <a:blip r:embed="rId2" cstate="print"/>
          <a:srcRect/>
          <a:stretch>
            <a:fillRect/>
          </a:stretch>
        </p:blipFill>
        <p:spPr bwMode="auto">
          <a:xfrm>
            <a:off x="6804248" y="4293096"/>
            <a:ext cx="2459119" cy="2459119"/>
          </a:xfrm>
          <a:prstGeom prst="rect">
            <a:avLst/>
          </a:prstGeom>
          <a:noFill/>
        </p:spPr>
      </p:pic>
      <p:sp>
        <p:nvSpPr>
          <p:cNvPr id="4" name="Прямоугольник 3">
            <a:extLst>
              <a:ext uri="{FF2B5EF4-FFF2-40B4-BE49-F238E27FC236}">
                <a16:creationId xmlns:a16="http://schemas.microsoft.com/office/drawing/2014/main" id="{AABED26F-9438-4C2F-9D50-A903BA5B174D}"/>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4A9D0EB8-1502-4E74-B9F3-AD7445F0A65D}"/>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85517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1988840"/>
            <a:ext cx="8784976" cy="3672408"/>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К</a:t>
            </a:r>
            <a:r>
              <a:rPr lang="ru-RU" altLang="ru-RU" sz="2400" b="1" dirty="0">
                <a:solidFill>
                  <a:schemeClr val="accent5">
                    <a:lumMod val="75000"/>
                  </a:schemeClr>
                </a:solidFill>
                <a:latin typeface="Calibri" panose="020F0502020204030204" pitchFamily="34" charset="0"/>
                <a:cs typeface="Calibri" panose="020F0502020204030204" pitchFamily="34" charset="0"/>
              </a:rPr>
              <a:t>ритерии, по которым можно оценить речь ребенка:</a:t>
            </a:r>
          </a:p>
          <a:p>
            <a:pPr marL="342900" indent="-342900" algn="just">
              <a:buFont typeface="Arial" panose="020B0604020202020204" pitchFamily="34" charset="0"/>
              <a:buChar char="•"/>
            </a:pPr>
            <a:r>
              <a:rPr lang="ru-RU" altLang="ru-RU" sz="2400" b="1" dirty="0">
                <a:solidFill>
                  <a:schemeClr val="accent5">
                    <a:lumMod val="75000"/>
                  </a:schemeClr>
                </a:solidFill>
                <a:latin typeface="Calibri" panose="020F0502020204030204" pitchFamily="34" charset="0"/>
                <a:cs typeface="Calibri" panose="020F0502020204030204" pitchFamily="34" charset="0"/>
              </a:rPr>
              <a:t>3–4 года –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С</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З</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Ц</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уже должны правильно произноситься;</a:t>
            </a:r>
          </a:p>
          <a:p>
            <a:pPr marL="342900" indent="-342900" algn="just">
              <a:buFont typeface="Arial" panose="020B0604020202020204" pitchFamily="34" charset="0"/>
              <a:buChar char="•"/>
            </a:pPr>
            <a:r>
              <a:rPr lang="ru-RU" altLang="ru-RU" sz="2400" b="1" dirty="0">
                <a:solidFill>
                  <a:schemeClr val="accent5">
                    <a:lumMod val="75000"/>
                  </a:schemeClr>
                </a:solidFill>
                <a:latin typeface="Calibri" panose="020F0502020204030204" pitchFamily="34" charset="0"/>
                <a:cs typeface="Calibri" panose="020F0502020204030204" pitchFamily="34" charset="0"/>
              </a:rPr>
              <a:t>4–5 лет –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Ш</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Щ</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Ж</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Ч</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r>
              <a:rPr lang="ru-RU" altLang="ru-RU" sz="2400" b="1" dirty="0">
                <a:solidFill>
                  <a:schemeClr val="accent5">
                    <a:lumMod val="75000"/>
                  </a:schemeClr>
                </a:solidFill>
                <a:latin typeface="Calibri" panose="020F0502020204030204" pitchFamily="34" charset="0"/>
                <a:cs typeface="Calibri" panose="020F0502020204030204" pitchFamily="34" charset="0"/>
              </a:rPr>
              <a:t>5–6 лет –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Л</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Й</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r>
              <a:rPr lang="ru-RU" altLang="ru-RU" sz="2400" b="1" dirty="0">
                <a:solidFill>
                  <a:schemeClr val="accent5">
                    <a:lumMod val="75000"/>
                  </a:schemeClr>
                </a:solidFill>
                <a:latin typeface="Calibri" panose="020F0502020204030204" pitchFamily="34" charset="0"/>
                <a:cs typeface="Calibri" panose="020F0502020204030204" pitchFamily="34" charset="0"/>
              </a:rPr>
              <a:t>до 6-7 лет допускается замена самого сложного звука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Р</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на более легкий </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Л</a:t>
            </a:r>
            <a:r>
              <a:rPr lang="en-US" altLang="ru-RU" sz="2400" b="1" dirty="0">
                <a:solidFill>
                  <a:schemeClr val="accent5">
                    <a:lumMod val="75000"/>
                  </a:schemeClr>
                </a:solidFill>
                <a:latin typeface="Calibri" panose="020F0502020204030204" pitchFamily="34" charset="0"/>
                <a:cs typeface="Calibri" panose="020F0502020204030204" pitchFamily="34" charset="0"/>
              </a:rPr>
              <a:t>]</a:t>
            </a:r>
            <a:r>
              <a:rPr lang="ru-RU" altLang="ru-RU" sz="2400" b="1" dirty="0">
                <a:solidFill>
                  <a:schemeClr val="accent5">
                    <a:lumMod val="75000"/>
                  </a:schemeClr>
                </a:solidFill>
                <a:latin typeface="Calibri" panose="020F0502020204030204" pitchFamily="34" charset="0"/>
                <a:cs typeface="Calibri" panose="020F0502020204030204" pitchFamily="34" charset="0"/>
              </a:rPr>
              <a:t> или его отсутствие в речи.</a:t>
            </a:r>
          </a:p>
          <a:p>
            <a:endParaRPr lang="ru-RU" altLang="ru-RU" sz="1800" dirty="0"/>
          </a:p>
          <a:p>
            <a:endParaRPr lang="ru-RU" dirty="0"/>
          </a:p>
        </p:txBody>
      </p:sp>
      <p:pic>
        <p:nvPicPr>
          <p:cNvPr id="9" name="Picture 2" descr="http://img-fotki.yandex.ru/get/4810/ladyo2004.233/0_5dc4c_4eebde6d_L.jpg">
            <a:hlinkClick r:id="rId2"/>
            <a:extLst>
              <a:ext uri="{FF2B5EF4-FFF2-40B4-BE49-F238E27FC236}">
                <a16:creationId xmlns:a16="http://schemas.microsoft.com/office/drawing/2014/main" id="{2051A130-FAA1-4DF6-88BF-7578319774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1" y="4344406"/>
            <a:ext cx="2440374" cy="24403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98D43E95-8776-41FA-BE6C-A2258D4987C5}"/>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049FD05A-B401-41AB-8BCF-2E3060B4B92B}"/>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98962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276872"/>
            <a:ext cx="8784976" cy="208823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Л</a:t>
            </a:r>
            <a:r>
              <a:rPr lang="ru-RU" altLang="ru-RU" sz="2400" b="1" dirty="0">
                <a:solidFill>
                  <a:schemeClr val="accent5">
                    <a:lumMod val="75000"/>
                  </a:schemeClr>
                </a:solidFill>
                <a:latin typeface="Calibri" panose="020F0502020204030204" pitchFamily="34" charset="0"/>
                <a:cs typeface="Calibri" panose="020F0502020204030204" pitchFamily="34" charset="0"/>
              </a:rPr>
              <a:t>еворукость – не отклонение, а индивидуальная особенность человека, которая заложена во внутриутробном периоде и не приемлет переучивания, это может привести к возникновению неврозов и заикания.</a:t>
            </a:r>
            <a:endParaRPr lang="ru-RU" altLang="ru-RU" sz="1800" dirty="0"/>
          </a:p>
          <a:p>
            <a:endParaRPr lang="ru-RU" dirty="0"/>
          </a:p>
        </p:txBody>
      </p:sp>
      <p:pic>
        <p:nvPicPr>
          <p:cNvPr id="7170" name="Picture 2" descr="C:\Users\Лена\Desktop\02_l.png"/>
          <p:cNvPicPr>
            <a:picLocks noChangeAspect="1" noChangeArrowheads="1"/>
          </p:cNvPicPr>
          <p:nvPr/>
        </p:nvPicPr>
        <p:blipFill>
          <a:blip r:embed="rId2" cstate="print"/>
          <a:srcRect/>
          <a:stretch>
            <a:fillRect/>
          </a:stretch>
        </p:blipFill>
        <p:spPr bwMode="auto">
          <a:xfrm>
            <a:off x="6156176" y="3689648"/>
            <a:ext cx="3168352" cy="3168352"/>
          </a:xfrm>
          <a:prstGeom prst="rect">
            <a:avLst/>
          </a:prstGeom>
          <a:noFill/>
        </p:spPr>
      </p:pic>
      <p:sp>
        <p:nvSpPr>
          <p:cNvPr id="4" name="Прямоугольник 3">
            <a:extLst>
              <a:ext uri="{FF2B5EF4-FFF2-40B4-BE49-F238E27FC236}">
                <a16:creationId xmlns:a16="http://schemas.microsoft.com/office/drawing/2014/main" id="{515586A3-C9D6-4F6E-90A6-26CF269887B8}"/>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B6D3B0C5-1F5B-4CDA-B68B-AE5C61B17725}"/>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263340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276872"/>
            <a:ext cx="8784976" cy="2664296"/>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М</a:t>
            </a:r>
            <a:r>
              <a:rPr lang="ru-RU" altLang="ru-RU" sz="2400" b="1" dirty="0">
                <a:solidFill>
                  <a:schemeClr val="accent5">
                    <a:lumMod val="75000"/>
                  </a:schemeClr>
                </a:solidFill>
                <a:latin typeface="Calibri" panose="020F0502020204030204" pitchFamily="34" charset="0"/>
                <a:cs typeface="Calibri" panose="020F0502020204030204" pitchFamily="34" charset="0"/>
              </a:rPr>
              <a:t>елкая моторика – это движение кистей и пальцев рук. Чем лучше развиты пальчики, тем лучше развита речь. Поэтому стремитесь к развитию мышц руки малыша. Пусть сначала это будет массаж пальчиков, затем игры с мелкими предметами под Вашим контролем, шнуровки, застегивание пуговиц и др.</a:t>
            </a:r>
          </a:p>
          <a:p>
            <a:endParaRPr lang="ru-RU" altLang="ru-RU" sz="1800" dirty="0"/>
          </a:p>
          <a:p>
            <a:endParaRPr lang="ru-RU" dirty="0"/>
          </a:p>
        </p:txBody>
      </p:sp>
      <p:pic>
        <p:nvPicPr>
          <p:cNvPr id="4" name="Рисунок 3">
            <a:extLst>
              <a:ext uri="{FF2B5EF4-FFF2-40B4-BE49-F238E27FC236}">
                <a16:creationId xmlns:a16="http://schemas.microsoft.com/office/drawing/2014/main" id="{DECD665C-9BD8-4DF7-93CB-2BDE8BC864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7616" y="4293096"/>
            <a:ext cx="2564904" cy="2564904"/>
          </a:xfrm>
          <a:prstGeom prst="rect">
            <a:avLst/>
          </a:prstGeom>
        </p:spPr>
      </p:pic>
      <p:sp>
        <p:nvSpPr>
          <p:cNvPr id="5" name="Прямоугольник 4">
            <a:extLst>
              <a:ext uri="{FF2B5EF4-FFF2-40B4-BE49-F238E27FC236}">
                <a16:creationId xmlns:a16="http://schemas.microsoft.com/office/drawing/2014/main" id="{55D13814-BB8A-4255-B73A-79F03101E3F9}"/>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E3818110-9205-49EC-BC4F-49C48BF62586}"/>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53027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92896"/>
            <a:ext cx="8784976" cy="1944216"/>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Н</a:t>
            </a:r>
            <a:r>
              <a:rPr lang="ru-RU" altLang="ru-RU" sz="2400" b="1" dirty="0">
                <a:solidFill>
                  <a:schemeClr val="accent5">
                    <a:lumMod val="75000"/>
                  </a:schemeClr>
                </a:solidFill>
                <a:latin typeface="Calibri" panose="020F0502020204030204" pitchFamily="34" charset="0"/>
                <a:cs typeface="Calibri" panose="020F0502020204030204" pitchFamily="34" charset="0"/>
              </a:rPr>
              <a:t>ельзя заниматься с ребенком, если у Вас плохое настроение. Лучше отложить занятие и в том случае, если заниматься не хочет ребенок, если он болен. Только положительные эмоции обеспечивают эффективность и высокую результативность занятия.</a:t>
            </a:r>
          </a:p>
          <a:p>
            <a:endParaRPr lang="ru-RU" dirty="0"/>
          </a:p>
        </p:txBody>
      </p:sp>
      <p:pic>
        <p:nvPicPr>
          <p:cNvPr id="8194" name="Picture 2" descr="C:\Users\Лена\Desktop\02_n.png"/>
          <p:cNvPicPr>
            <a:picLocks noChangeAspect="1" noChangeArrowheads="1"/>
          </p:cNvPicPr>
          <p:nvPr/>
        </p:nvPicPr>
        <p:blipFill>
          <a:blip r:embed="rId2" cstate="print"/>
          <a:srcRect/>
          <a:stretch>
            <a:fillRect/>
          </a:stretch>
        </p:blipFill>
        <p:spPr bwMode="auto">
          <a:xfrm>
            <a:off x="5652120" y="3573016"/>
            <a:ext cx="3491880" cy="3491880"/>
          </a:xfrm>
          <a:prstGeom prst="rect">
            <a:avLst/>
          </a:prstGeom>
          <a:noFill/>
        </p:spPr>
      </p:pic>
      <p:sp>
        <p:nvSpPr>
          <p:cNvPr id="4" name="Прямоугольник 3">
            <a:extLst>
              <a:ext uri="{FF2B5EF4-FFF2-40B4-BE49-F238E27FC236}">
                <a16:creationId xmlns:a16="http://schemas.microsoft.com/office/drawing/2014/main" id="{3482DD07-22D0-45F3-96CB-8442BFB76D47}"/>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D6B45672-777C-402C-88FF-60A4415A8063}"/>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276141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132856"/>
            <a:ext cx="8784976" cy="3240360"/>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О</a:t>
            </a:r>
            <a:r>
              <a:rPr lang="ru-RU" altLang="ru-RU" sz="2400" b="1" dirty="0">
                <a:solidFill>
                  <a:schemeClr val="accent5">
                    <a:lumMod val="75000"/>
                  </a:schemeClr>
                </a:solidFill>
                <a:latin typeface="Calibri" panose="020F0502020204030204" pitchFamily="34" charset="0"/>
                <a:cs typeface="Calibri" panose="020F0502020204030204" pitchFamily="34" charset="0"/>
              </a:rPr>
              <a:t>бщее недоразвитие речи (ОНР) - недоразвитие всех компонентов речи: нарушено звукопроизношение, ограничен словарный запас, плохо развит фонематический слух, нарушен грамматический строй речи, ребенок не умеет рассказывать, составлять рассказы. </a:t>
            </a:r>
          </a:p>
          <a:p>
            <a:r>
              <a:rPr lang="ru-RU" altLang="ru-RU" sz="2400" b="1" dirty="0">
                <a:solidFill>
                  <a:srgbClr val="4BACC6">
                    <a:lumMod val="75000"/>
                  </a:srgbClr>
                </a:solidFill>
                <a:latin typeface="Calibri" panose="020F0502020204030204" pitchFamily="34" charset="0"/>
                <a:cs typeface="Calibri" panose="020F0502020204030204" pitchFamily="34" charset="0"/>
              </a:rPr>
              <a:t>	Часто встречается у тех детей, речь которых появилась поздно: слова после двух лет, фраза – после трех.</a:t>
            </a:r>
            <a:endParaRPr lang="ru-RU" dirty="0"/>
          </a:p>
        </p:txBody>
      </p:sp>
      <p:pic>
        <p:nvPicPr>
          <p:cNvPr id="2050" name="Picture 2" descr="C:\Users\Лена\Desktop\02_o.png"/>
          <p:cNvPicPr>
            <a:picLocks noChangeAspect="1" noChangeArrowheads="1"/>
          </p:cNvPicPr>
          <p:nvPr/>
        </p:nvPicPr>
        <p:blipFill>
          <a:blip r:embed="rId2" cstate="print"/>
          <a:srcRect/>
          <a:stretch>
            <a:fillRect/>
          </a:stretch>
        </p:blipFill>
        <p:spPr bwMode="auto">
          <a:xfrm>
            <a:off x="6804248" y="4581128"/>
            <a:ext cx="2276872" cy="2276872"/>
          </a:xfrm>
          <a:prstGeom prst="rect">
            <a:avLst/>
          </a:prstGeom>
          <a:noFill/>
        </p:spPr>
      </p:pic>
      <p:sp>
        <p:nvSpPr>
          <p:cNvPr id="4" name="Прямоугольник 3">
            <a:extLst>
              <a:ext uri="{FF2B5EF4-FFF2-40B4-BE49-F238E27FC236}">
                <a16:creationId xmlns:a16="http://schemas.microsoft.com/office/drawing/2014/main" id="{1F950652-C8B9-4809-AD8C-54BC9748E362}"/>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12882E9D-B4FE-4885-B4C3-DC7ABF6D26B3}"/>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93120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132856"/>
            <a:ext cx="8784976" cy="1944216"/>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П</a:t>
            </a:r>
            <a:r>
              <a:rPr lang="ru-RU" altLang="ru-RU" sz="2400" b="1" dirty="0">
                <a:solidFill>
                  <a:schemeClr val="accent5">
                    <a:lumMod val="75000"/>
                  </a:schemeClr>
                </a:solidFill>
                <a:latin typeface="Calibri" panose="020F0502020204030204" pitchFamily="34" charset="0"/>
                <a:cs typeface="Calibri" panose="020F0502020204030204" pitchFamily="34" charset="0"/>
              </a:rPr>
              <a:t>одражание свойственно всем малышам, поэтому старайтесь ограничивать, по возможности, общение ребенка с людьми, имеющими речевые нарушения (особенно заикание).</a:t>
            </a:r>
          </a:p>
          <a:p>
            <a:endParaRPr lang="ru-RU" dirty="0"/>
          </a:p>
        </p:txBody>
      </p:sp>
      <p:pic>
        <p:nvPicPr>
          <p:cNvPr id="3074" name="Picture 2" descr="C:\Users\Лена\Desktop\02_p.png"/>
          <p:cNvPicPr>
            <a:picLocks noChangeAspect="1" noChangeArrowheads="1"/>
          </p:cNvPicPr>
          <p:nvPr/>
        </p:nvPicPr>
        <p:blipFill>
          <a:blip r:embed="rId2" cstate="print"/>
          <a:srcRect/>
          <a:stretch>
            <a:fillRect/>
          </a:stretch>
        </p:blipFill>
        <p:spPr bwMode="auto">
          <a:xfrm>
            <a:off x="6012160" y="3501008"/>
            <a:ext cx="3356992" cy="3356992"/>
          </a:xfrm>
          <a:prstGeom prst="rect">
            <a:avLst/>
          </a:prstGeom>
          <a:noFill/>
        </p:spPr>
      </p:pic>
      <p:sp>
        <p:nvSpPr>
          <p:cNvPr id="4" name="Прямоугольник 3">
            <a:extLst>
              <a:ext uri="{FF2B5EF4-FFF2-40B4-BE49-F238E27FC236}">
                <a16:creationId xmlns:a16="http://schemas.microsoft.com/office/drawing/2014/main" id="{C2E600B2-8BAE-4EF4-8B30-29752637BDBA}"/>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0BBD9198-78B0-4C7A-81BB-6BCAE5EAB589}"/>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246688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564904"/>
            <a:ext cx="8784976" cy="2232248"/>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Р</a:t>
            </a:r>
            <a:r>
              <a:rPr lang="ru-RU" altLang="ru-RU" sz="2400" b="1" dirty="0">
                <a:solidFill>
                  <a:schemeClr val="accent5">
                    <a:lumMod val="75000"/>
                  </a:schemeClr>
                </a:solidFill>
                <a:latin typeface="Calibri" panose="020F0502020204030204" pitchFamily="34" charset="0"/>
                <a:cs typeface="Calibri" panose="020F0502020204030204" pitchFamily="34" charset="0"/>
              </a:rPr>
              <a:t>ежим дня очень важен для маленького ребенка, особенно гиперактивного. Постоянное перевозбуждение нервной системы, недостаточный сон может привести к возникновению заикания и других речевых расстройств.</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p>
          <a:p>
            <a:endParaRPr lang="ru-RU" altLang="ru-RU" sz="1800" dirty="0"/>
          </a:p>
          <a:p>
            <a:endParaRPr lang="ru-RU" dirty="0"/>
          </a:p>
        </p:txBody>
      </p:sp>
      <p:pic>
        <p:nvPicPr>
          <p:cNvPr id="4" name="Рисунок 3">
            <a:extLst>
              <a:ext uri="{FF2B5EF4-FFF2-40B4-BE49-F238E27FC236}">
                <a16:creationId xmlns:a16="http://schemas.microsoft.com/office/drawing/2014/main" id="{9BEBB3AF-D844-4D80-92A1-717B60FD1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005064"/>
            <a:ext cx="2766892" cy="2766892"/>
          </a:xfrm>
          <a:prstGeom prst="rect">
            <a:avLst/>
          </a:prstGeom>
        </p:spPr>
      </p:pic>
      <p:sp>
        <p:nvSpPr>
          <p:cNvPr id="5" name="Прямоугольник 4">
            <a:extLst>
              <a:ext uri="{FF2B5EF4-FFF2-40B4-BE49-F238E27FC236}">
                <a16:creationId xmlns:a16="http://schemas.microsoft.com/office/drawing/2014/main" id="{D3875F56-BF4F-4950-BC12-3F86FEBB1A3D}"/>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4E09573A-8AD8-4804-831D-F7401233BFD5}"/>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50324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132856"/>
            <a:ext cx="8784976" cy="2808312"/>
          </a:xfrm>
        </p:spPr>
        <p:txBody>
          <a:bodyPr/>
          <a:lstStyle/>
          <a:p>
            <a:pPr algn="just"/>
            <a:r>
              <a:rPr lang="ru-RU" altLang="ru-RU" sz="4400" b="1" dirty="0">
                <a:solidFill>
                  <a:srgbClr val="FF99CC"/>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С</a:t>
            </a:r>
            <a:r>
              <a:rPr lang="ru-RU" altLang="ru-RU" sz="2400" b="1" dirty="0">
                <a:solidFill>
                  <a:schemeClr val="accent5">
                    <a:lumMod val="75000"/>
                  </a:schemeClr>
                </a:solidFill>
                <a:latin typeface="Calibri" panose="020F0502020204030204" pitchFamily="34" charset="0"/>
                <a:cs typeface="Calibri" panose="020F0502020204030204" pitchFamily="34" charset="0"/>
              </a:rPr>
              <a:t>оска вредна, если малыш сосет ее долго и часто.</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Во-первых, у ребенка формируется высокое (готическое) узкое небо, которое влияет на формирование правильного звукопроизношение. Во-вторых, соска мешает речевому общению. Вместо произношения слов ребенок общается при помощи жестов и пантомимики.</a:t>
            </a:r>
          </a:p>
        </p:txBody>
      </p:sp>
      <p:pic>
        <p:nvPicPr>
          <p:cNvPr id="4" name="Рисунок 3">
            <a:extLst>
              <a:ext uri="{FF2B5EF4-FFF2-40B4-BE49-F238E27FC236}">
                <a16:creationId xmlns:a16="http://schemas.microsoft.com/office/drawing/2014/main" id="{FAA03D71-9F69-46AE-BF5C-14DFB0EC1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418633"/>
            <a:ext cx="2425811" cy="2425811"/>
          </a:xfrm>
          <a:prstGeom prst="rect">
            <a:avLst/>
          </a:prstGeom>
        </p:spPr>
      </p:pic>
      <p:sp>
        <p:nvSpPr>
          <p:cNvPr id="5" name="Прямоугольник 4">
            <a:extLst>
              <a:ext uri="{FF2B5EF4-FFF2-40B4-BE49-F238E27FC236}">
                <a16:creationId xmlns:a16="http://schemas.microsoft.com/office/drawing/2014/main" id="{ECBADB24-4883-4381-BC76-399450336ABB}"/>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489F76C1-4115-47B3-868B-88A9DCC4C5F7}"/>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08241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564904"/>
            <a:ext cx="8784976" cy="1944216"/>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Т</a:t>
            </a:r>
            <a:r>
              <a:rPr lang="ru-RU" altLang="ru-RU" sz="2400" b="1" dirty="0">
                <a:solidFill>
                  <a:schemeClr val="accent5">
                    <a:lumMod val="75000"/>
                  </a:schemeClr>
                </a:solidFill>
                <a:latin typeface="Calibri" panose="020F0502020204030204" pitchFamily="34" charset="0"/>
                <a:cs typeface="Calibri" panose="020F0502020204030204" pitchFamily="34" charset="0"/>
              </a:rPr>
              <a:t>олько комплексное воздействие различных специалистов (логопед, врач, воспитатели, родители) поможет качественно улучшить или исправить сложные речевые нарушения, такие как заикание, алалия, </a:t>
            </a:r>
            <a:r>
              <a:rPr lang="ru-RU" altLang="ru-RU" sz="2400" b="1" dirty="0" err="1">
                <a:solidFill>
                  <a:schemeClr val="accent5">
                    <a:lumMod val="75000"/>
                  </a:schemeClr>
                </a:solidFill>
                <a:latin typeface="Calibri" panose="020F0502020204030204" pitchFamily="34" charset="0"/>
                <a:cs typeface="Calibri" panose="020F0502020204030204" pitchFamily="34" charset="0"/>
              </a:rPr>
              <a:t>ринолалия</a:t>
            </a:r>
            <a:r>
              <a:rPr lang="ru-RU" altLang="ru-RU" sz="2400" b="1" dirty="0">
                <a:solidFill>
                  <a:schemeClr val="accent5">
                    <a:lumMod val="75000"/>
                  </a:schemeClr>
                </a:solidFill>
                <a:latin typeface="Calibri" panose="020F0502020204030204" pitchFamily="34" charset="0"/>
                <a:cs typeface="Calibri" panose="020F0502020204030204" pitchFamily="34" charset="0"/>
              </a:rPr>
              <a:t>, дизартрия, общее недоразвитие речи.</a:t>
            </a:r>
          </a:p>
          <a:p>
            <a:endParaRPr lang="ru-RU" dirty="0"/>
          </a:p>
        </p:txBody>
      </p:sp>
      <p:pic>
        <p:nvPicPr>
          <p:cNvPr id="9218" name="Picture 2" descr="C:\Users\Лена\Desktop\02_t.png"/>
          <p:cNvPicPr>
            <a:picLocks noChangeAspect="1" noChangeArrowheads="1"/>
          </p:cNvPicPr>
          <p:nvPr/>
        </p:nvPicPr>
        <p:blipFill>
          <a:blip r:embed="rId2" cstate="print"/>
          <a:srcRect/>
          <a:stretch>
            <a:fillRect/>
          </a:stretch>
        </p:blipFill>
        <p:spPr bwMode="auto">
          <a:xfrm>
            <a:off x="6619536" y="3933056"/>
            <a:ext cx="2893632" cy="2893632"/>
          </a:xfrm>
          <a:prstGeom prst="rect">
            <a:avLst/>
          </a:prstGeom>
          <a:noFill/>
        </p:spPr>
      </p:pic>
      <p:sp>
        <p:nvSpPr>
          <p:cNvPr id="4" name="Прямоугольник 3">
            <a:extLst>
              <a:ext uri="{FF2B5EF4-FFF2-40B4-BE49-F238E27FC236}">
                <a16:creationId xmlns:a16="http://schemas.microsoft.com/office/drawing/2014/main" id="{E86BB288-A11C-4A51-A58D-D2FAB21F10F9}"/>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6333B1E9-58F6-474B-8F80-890E7715713F}"/>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32244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20888"/>
            <a:ext cx="8784976" cy="2880320"/>
          </a:xfrm>
        </p:spPr>
        <p:txBody>
          <a:bodyPr tIns="0"/>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А</a:t>
            </a:r>
            <a:r>
              <a:rPr lang="ru-RU" altLang="ru-RU" sz="2400" b="1" dirty="0">
                <a:solidFill>
                  <a:schemeClr val="accent5">
                    <a:lumMod val="75000"/>
                  </a:schemeClr>
                </a:solidFill>
                <a:latin typeface="Calibri" panose="020F0502020204030204" pitchFamily="34" charset="0"/>
                <a:cs typeface="Calibri" panose="020F0502020204030204" pitchFamily="34" charset="0"/>
              </a:rPr>
              <a:t>ртикуляционная гимнастика – это гимнастика для губ, языка, нижней челюсти и щек, направленная на укрепление мышц артикуляционного аппарата.</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Научите малыша перед зеркалом открывать ротик и закрывать, поднимать вверх язычок, делать его широким и узким, удерживать его в неподвижном положении.</a:t>
            </a:r>
          </a:p>
          <a:p>
            <a:endParaRPr lang="ru-RU" altLang="ru-RU" sz="1800" dirty="0"/>
          </a:p>
          <a:p>
            <a:endParaRPr lang="ru-RU" dirty="0"/>
          </a:p>
        </p:txBody>
      </p:sp>
      <p:pic>
        <p:nvPicPr>
          <p:cNvPr id="16" name="Рисунок 15">
            <a:extLst>
              <a:ext uri="{FF2B5EF4-FFF2-40B4-BE49-F238E27FC236}">
                <a16:creationId xmlns:a16="http://schemas.microsoft.com/office/drawing/2014/main" id="{A651AF42-0E47-42CF-800D-B9BA89D2F5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158208"/>
            <a:ext cx="2699792" cy="2699792"/>
          </a:xfrm>
          <a:prstGeom prst="rect">
            <a:avLst/>
          </a:prstGeom>
        </p:spPr>
      </p:pic>
      <p:sp>
        <p:nvSpPr>
          <p:cNvPr id="2" name="Прямоугольник 1">
            <a:extLst>
              <a:ext uri="{FF2B5EF4-FFF2-40B4-BE49-F238E27FC236}">
                <a16:creationId xmlns:a16="http://schemas.microsoft.com/office/drawing/2014/main" id="{2E25BC3F-0C94-4F7C-8FAD-62FFFE77638C}"/>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86E5DC37-37E6-486B-A23C-9B87AE8CB081}"/>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52827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92896"/>
            <a:ext cx="8784976" cy="1872208"/>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У</a:t>
            </a:r>
            <a:r>
              <a:rPr lang="ru-RU" altLang="ru-RU" sz="2400" b="1" dirty="0">
                <a:solidFill>
                  <a:schemeClr val="accent5">
                    <a:lumMod val="75000"/>
                  </a:schemeClr>
                </a:solidFill>
                <a:latin typeface="Calibri" panose="020F0502020204030204" pitchFamily="34" charset="0"/>
                <a:cs typeface="Calibri" panose="020F0502020204030204" pitchFamily="34" charset="0"/>
              </a:rPr>
              <a:t>мственное развитие неотделимо от речевого, поэтому, занимаясь с ребенком, нужно развивать все психические процессы: мышление, память, внимание, речь, восприятие, воображение.</a:t>
            </a:r>
          </a:p>
          <a:p>
            <a:endParaRPr lang="ru-RU" altLang="ru-RU" sz="1800" dirty="0"/>
          </a:p>
          <a:p>
            <a:endParaRPr lang="ru-RU" dirty="0"/>
          </a:p>
        </p:txBody>
      </p:sp>
      <p:pic>
        <p:nvPicPr>
          <p:cNvPr id="10242" name="Picture 2" descr="C:\Users\Лена\Desktop\02_y.png"/>
          <p:cNvPicPr>
            <a:picLocks noChangeAspect="1" noChangeArrowheads="1"/>
          </p:cNvPicPr>
          <p:nvPr/>
        </p:nvPicPr>
        <p:blipFill>
          <a:blip r:embed="rId2" cstate="print"/>
          <a:srcRect/>
          <a:stretch>
            <a:fillRect/>
          </a:stretch>
        </p:blipFill>
        <p:spPr bwMode="auto">
          <a:xfrm>
            <a:off x="6444208" y="3645024"/>
            <a:ext cx="3068960" cy="3068960"/>
          </a:xfrm>
          <a:prstGeom prst="rect">
            <a:avLst/>
          </a:prstGeom>
          <a:noFill/>
        </p:spPr>
      </p:pic>
      <p:sp>
        <p:nvSpPr>
          <p:cNvPr id="4" name="Прямоугольник 3">
            <a:extLst>
              <a:ext uri="{FF2B5EF4-FFF2-40B4-BE49-F238E27FC236}">
                <a16:creationId xmlns:a16="http://schemas.microsoft.com/office/drawing/2014/main" id="{50B0AADA-C561-46E0-B589-C17334E52680}"/>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49B29443-9F1C-481C-9A5B-BEB51CF76C62}"/>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72158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348880"/>
            <a:ext cx="8784976" cy="3312368"/>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Ф</a:t>
            </a:r>
            <a:r>
              <a:rPr lang="ru-RU" altLang="ru-RU" sz="2400" b="1" dirty="0">
                <a:solidFill>
                  <a:schemeClr val="accent5">
                    <a:lumMod val="75000"/>
                  </a:schemeClr>
                </a:solidFill>
                <a:latin typeface="Calibri" panose="020F0502020204030204" pitchFamily="34" charset="0"/>
                <a:cs typeface="Calibri" panose="020F0502020204030204" pitchFamily="34" charset="0"/>
              </a:rPr>
              <a:t>ольклор – лучший речевой материал, накопленный народом веками. Потешки, поговорки, скороговорки, стихи, песенки развивают речь детей и с удовольствием воспринимаются детьми. Скороговорки развивают дикцию. Сначала их произносят в медленном темпе, перед зеркалом, тщательно четко проговаривая каждый звук, затем темп увеличивается.</a:t>
            </a:r>
          </a:p>
          <a:p>
            <a:endParaRPr lang="ru-RU" altLang="ru-RU" sz="1800" dirty="0"/>
          </a:p>
          <a:p>
            <a:endParaRPr lang="ru-RU" dirty="0"/>
          </a:p>
        </p:txBody>
      </p:sp>
      <p:pic>
        <p:nvPicPr>
          <p:cNvPr id="4" name="Рисунок 3">
            <a:extLst>
              <a:ext uri="{FF2B5EF4-FFF2-40B4-BE49-F238E27FC236}">
                <a16:creationId xmlns:a16="http://schemas.microsoft.com/office/drawing/2014/main" id="{E4D30427-E883-4B9A-9783-43D496C02F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581128"/>
            <a:ext cx="2160240" cy="2160240"/>
          </a:xfrm>
          <a:prstGeom prst="rect">
            <a:avLst/>
          </a:prstGeom>
        </p:spPr>
      </p:pic>
      <p:sp>
        <p:nvSpPr>
          <p:cNvPr id="5" name="Прямоугольник 4">
            <a:extLst>
              <a:ext uri="{FF2B5EF4-FFF2-40B4-BE49-F238E27FC236}">
                <a16:creationId xmlns:a16="http://schemas.microsoft.com/office/drawing/2014/main" id="{12CAC3E1-6A1F-4F93-9F6C-8F5B96B54D2C}"/>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758D2925-C554-49D3-8D20-239F7DAFA42E}"/>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48666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060848"/>
            <a:ext cx="8784976" cy="2880320"/>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Х</a:t>
            </a:r>
            <a:r>
              <a:rPr lang="ru-RU" altLang="ru-RU" sz="2400" b="1" dirty="0">
                <a:solidFill>
                  <a:schemeClr val="accent5">
                    <a:lumMod val="75000"/>
                  </a:schemeClr>
                </a:solidFill>
                <a:latin typeface="Calibri" panose="020F0502020204030204" pitchFamily="34" charset="0"/>
                <a:cs typeface="Calibri" panose="020F0502020204030204" pitchFamily="34" charset="0"/>
              </a:rPr>
              <a:t>валите каждый правильный ответ ребенка, и будьте терпимы к его ошибкам.</a:t>
            </a:r>
          </a:p>
          <a:p>
            <a:pPr algn="just"/>
            <a:r>
              <a:rPr lang="ru-RU" sz="2400" b="1" dirty="0">
                <a:solidFill>
                  <a:schemeClr val="accent5">
                    <a:lumMod val="75000"/>
                  </a:schemeClr>
                </a:solidFill>
                <a:latin typeface="Calibri" panose="020F0502020204030204" pitchFamily="34" charset="0"/>
                <a:cs typeface="Calibri" panose="020F0502020204030204" pitchFamily="34" charset="0"/>
              </a:rPr>
              <a:t>	У каждого малыша свой набор нарушений. Это не его вина, а его проблема.</a:t>
            </a:r>
          </a:p>
          <a:p>
            <a:pPr algn="just"/>
            <a:r>
              <a:rPr lang="ru-RU" sz="2400" b="1" dirty="0">
                <a:solidFill>
                  <a:schemeClr val="accent5">
                    <a:lumMod val="75000"/>
                  </a:schemeClr>
                </a:solidFill>
                <a:latin typeface="Calibri" panose="020F0502020204030204" pitchFamily="34" charset="0"/>
                <a:cs typeface="Calibri" panose="020F0502020204030204" pitchFamily="34" charset="0"/>
              </a:rPr>
              <a:t>	Ребенок должен быть уверен, что Вы любите его любым и что со всеми своими проблемами он может прийти к Вам. </a:t>
            </a:r>
            <a:endParaRPr lang="ru-RU" dirty="0"/>
          </a:p>
        </p:txBody>
      </p:sp>
      <p:pic>
        <p:nvPicPr>
          <p:cNvPr id="4" name="Рисунок 3">
            <a:extLst>
              <a:ext uri="{FF2B5EF4-FFF2-40B4-BE49-F238E27FC236}">
                <a16:creationId xmlns:a16="http://schemas.microsoft.com/office/drawing/2014/main" id="{ED57483C-96E5-4CC4-A296-303CA0968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149080"/>
            <a:ext cx="2636912" cy="2636912"/>
          </a:xfrm>
          <a:prstGeom prst="rect">
            <a:avLst/>
          </a:prstGeom>
        </p:spPr>
      </p:pic>
      <p:sp>
        <p:nvSpPr>
          <p:cNvPr id="5" name="Прямоугольник 4">
            <a:extLst>
              <a:ext uri="{FF2B5EF4-FFF2-40B4-BE49-F238E27FC236}">
                <a16:creationId xmlns:a16="http://schemas.microsoft.com/office/drawing/2014/main" id="{45520465-BA57-47F9-A7F1-E4D8A6436662}"/>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5F118CE9-E7CC-460F-BC12-781E9F8A6E8A}"/>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88511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3140968"/>
            <a:ext cx="8784976" cy="3555776"/>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Ц</a:t>
            </a:r>
            <a:r>
              <a:rPr lang="ru-RU" altLang="ru-RU" sz="2400" b="1" dirty="0">
                <a:solidFill>
                  <a:schemeClr val="accent5">
                    <a:lumMod val="75000"/>
                  </a:schemeClr>
                </a:solidFill>
                <a:latin typeface="Calibri" panose="020F0502020204030204" pitchFamily="34" charset="0"/>
                <a:cs typeface="Calibri" panose="020F0502020204030204" pitchFamily="34" charset="0"/>
              </a:rPr>
              <a:t>вет влияет на психику ребенка. Действие цвета способно успокоить или взбодрить, поднять настроение и снять напряжение. Кроме того, цвет может усиливать мозговую деятельность, влиять на интеллект и самооценку малыша.</a:t>
            </a:r>
          </a:p>
          <a:p>
            <a:pPr algn="just"/>
            <a:endParaRPr lang="ru-RU" altLang="ru-RU" sz="800" b="1" dirty="0">
              <a:solidFill>
                <a:srgbClr val="FF0000"/>
              </a:solidFill>
              <a:latin typeface="Calibri" panose="020F0502020204030204" pitchFamily="34" charset="0"/>
              <a:cs typeface="Calibri" panose="020F0502020204030204" pitchFamily="34" charset="0"/>
            </a:endParaRPr>
          </a:p>
          <a:p>
            <a:pPr algn="just"/>
            <a:r>
              <a:rPr lang="ru-RU" altLang="ru-RU" sz="2000" b="1" i="1" dirty="0">
                <a:solidFill>
                  <a:srgbClr val="FF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Красный</a:t>
            </a:r>
            <a:r>
              <a:rPr lang="ru-RU" altLang="ru-RU" sz="2000" b="1" dirty="0">
                <a:solidFill>
                  <a:srgbClr val="FF0000"/>
                </a:solidFill>
                <a:latin typeface="Calibri" panose="020F0502020204030204" pitchFamily="34" charset="0"/>
                <a:cs typeface="Calibri" panose="020F0502020204030204" pitchFamily="34" charset="0"/>
              </a:rPr>
              <a:t> </a:t>
            </a:r>
            <a:r>
              <a:rPr lang="ru-RU" altLang="ru-RU" sz="2000" b="1" dirty="0">
                <a:solidFill>
                  <a:schemeClr val="accent5">
                    <a:lumMod val="75000"/>
                  </a:schemeClr>
                </a:solidFill>
                <a:latin typeface="Calibri" panose="020F0502020204030204" pitchFamily="34" charset="0"/>
                <a:cs typeface="Calibri" panose="020F0502020204030204" pitchFamily="34" charset="0"/>
              </a:rPr>
              <a:t>-</a:t>
            </a:r>
            <a:r>
              <a:rPr lang="en-US" altLang="ru-RU" sz="2000" b="1" dirty="0">
                <a:solidFill>
                  <a:schemeClr val="accent5">
                    <a:lumMod val="75000"/>
                  </a:schemeClr>
                </a:solidFill>
                <a:latin typeface="Calibri" panose="020F0502020204030204" pitchFamily="34" charset="0"/>
                <a:cs typeface="Calibri" panose="020F0502020204030204" pitchFamily="34" charset="0"/>
              </a:rPr>
              <a:t>&gt;</a:t>
            </a:r>
            <a:r>
              <a:rPr lang="ru-RU" altLang="ru-RU" sz="2000" b="1" dirty="0">
                <a:solidFill>
                  <a:schemeClr val="accent5">
                    <a:lumMod val="75000"/>
                  </a:schemeClr>
                </a:solidFill>
                <a:latin typeface="Calibri" panose="020F0502020204030204" pitchFamily="34" charset="0"/>
                <a:cs typeface="Calibri" panose="020F0502020204030204" pitchFamily="34" charset="0"/>
              </a:rPr>
              <a:t> восторг</a:t>
            </a:r>
          </a:p>
          <a:p>
            <a:pPr algn="just"/>
            <a:r>
              <a:rPr lang="ru-RU" altLang="ru-RU" sz="2000" b="1" dirty="0">
                <a:solidFill>
                  <a:schemeClr val="accent6">
                    <a:lumMod val="75000"/>
                  </a:schemeClr>
                </a:solidFill>
                <a:latin typeface="Calibri" panose="020F0502020204030204" pitchFamily="34" charset="0"/>
                <a:cs typeface="Calibri" panose="020F0502020204030204" pitchFamily="34" charset="0"/>
              </a:rPr>
              <a:t>	</a:t>
            </a:r>
            <a:r>
              <a:rPr lang="ru-RU" altLang="ru-RU" sz="2000" b="1" i="1" dirty="0">
                <a:solidFill>
                  <a:schemeClr val="accent6">
                    <a:lumMod val="75000"/>
                  </a:schemeClr>
                </a:solidFill>
                <a:latin typeface="Calibri" panose="020F0502020204030204" pitchFamily="34" charset="0"/>
                <a:cs typeface="Calibri" panose="020F0502020204030204" pitchFamily="34" charset="0"/>
              </a:rPr>
              <a:t>Оранжевый</a:t>
            </a:r>
            <a:r>
              <a:rPr lang="ru-RU" altLang="ru-RU" sz="2000" b="1" dirty="0">
                <a:solidFill>
                  <a:schemeClr val="accent5">
                    <a:lumMod val="75000"/>
                  </a:schemeClr>
                </a:solidFill>
                <a:latin typeface="Calibri" panose="020F0502020204030204" pitchFamily="34" charset="0"/>
                <a:cs typeface="Calibri" panose="020F0502020204030204" pitchFamily="34" charset="0"/>
              </a:rPr>
              <a:t> -</a:t>
            </a:r>
            <a:r>
              <a:rPr lang="en-US" altLang="ru-RU" sz="2000" b="1" dirty="0">
                <a:solidFill>
                  <a:schemeClr val="accent5">
                    <a:lumMod val="75000"/>
                  </a:schemeClr>
                </a:solidFill>
                <a:latin typeface="Calibri" panose="020F0502020204030204" pitchFamily="34" charset="0"/>
                <a:cs typeface="Calibri" panose="020F0502020204030204" pitchFamily="34" charset="0"/>
              </a:rPr>
              <a:t>&gt;</a:t>
            </a:r>
            <a:r>
              <a:rPr lang="ru-RU" altLang="ru-RU" sz="2000" b="1" dirty="0">
                <a:solidFill>
                  <a:schemeClr val="accent5">
                    <a:lumMod val="75000"/>
                  </a:schemeClr>
                </a:solidFill>
                <a:latin typeface="Calibri" panose="020F0502020204030204" pitchFamily="34" charset="0"/>
                <a:cs typeface="Calibri" panose="020F0502020204030204" pitchFamily="34" charset="0"/>
              </a:rPr>
              <a:t> радость, веселье</a:t>
            </a:r>
          </a:p>
          <a:p>
            <a:pPr algn="just"/>
            <a:r>
              <a:rPr lang="ru-RU" altLang="ru-RU" sz="2000" b="1" i="1" dirty="0">
                <a:solidFill>
                  <a:srgbClr val="80008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Фиолетовый</a:t>
            </a:r>
            <a:r>
              <a:rPr lang="ru-RU" altLang="ru-RU" sz="2000" b="1" dirty="0">
                <a:solidFill>
                  <a:schemeClr val="accent5">
                    <a:lumMod val="75000"/>
                  </a:schemeClr>
                </a:solidFill>
                <a:latin typeface="Calibri" panose="020F0502020204030204" pitchFamily="34" charset="0"/>
                <a:cs typeface="Calibri" panose="020F0502020204030204" pitchFamily="34" charset="0"/>
              </a:rPr>
              <a:t> -</a:t>
            </a:r>
            <a:r>
              <a:rPr lang="en-US" altLang="ru-RU" sz="2000" b="1" dirty="0">
                <a:solidFill>
                  <a:schemeClr val="accent5">
                    <a:lumMod val="75000"/>
                  </a:schemeClr>
                </a:solidFill>
                <a:latin typeface="Calibri" panose="020F0502020204030204" pitchFamily="34" charset="0"/>
                <a:cs typeface="Calibri" panose="020F0502020204030204" pitchFamily="34" charset="0"/>
              </a:rPr>
              <a:t>&gt; </a:t>
            </a:r>
            <a:r>
              <a:rPr lang="ru-RU" altLang="ru-RU" sz="2000" b="1" dirty="0">
                <a:solidFill>
                  <a:schemeClr val="accent5">
                    <a:lumMod val="75000"/>
                  </a:schemeClr>
                </a:solidFill>
                <a:latin typeface="Calibri" panose="020F0502020204030204" pitchFamily="34" charset="0"/>
                <a:cs typeface="Calibri" panose="020F0502020204030204" pitchFamily="34" charset="0"/>
              </a:rPr>
              <a:t>тревожное, напряженное состояние</a:t>
            </a:r>
            <a:endParaRPr lang="ru-RU" altLang="ru-RU" sz="2000" b="1" dirty="0">
              <a:solidFill>
                <a:schemeClr val="accent3"/>
              </a:solidFill>
              <a:latin typeface="Calibri" panose="020F0502020204030204" pitchFamily="34" charset="0"/>
              <a:cs typeface="Calibri" panose="020F0502020204030204" pitchFamily="34" charset="0"/>
            </a:endParaRPr>
          </a:p>
          <a:p>
            <a:pPr algn="just"/>
            <a:r>
              <a:rPr lang="ru-RU" altLang="ru-RU" sz="2000" b="1" dirty="0">
                <a:solidFill>
                  <a:schemeClr val="accent3"/>
                </a:solidFill>
                <a:latin typeface="Calibri" panose="020F0502020204030204" pitchFamily="34" charset="0"/>
                <a:cs typeface="Calibri" panose="020F0502020204030204" pitchFamily="34" charset="0"/>
              </a:rPr>
              <a:t>	</a:t>
            </a:r>
            <a:r>
              <a:rPr lang="ru-RU" altLang="ru-RU" sz="2000" b="1" i="1" dirty="0">
                <a:solidFill>
                  <a:srgbClr val="33CC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Зеленый</a:t>
            </a:r>
            <a:r>
              <a:rPr lang="ru-RU" altLang="ru-RU" sz="2000" b="1" dirty="0">
                <a:solidFill>
                  <a:schemeClr val="accent5">
                    <a:lumMod val="75000"/>
                  </a:schemeClr>
                </a:solidFill>
                <a:latin typeface="Calibri" panose="020F0502020204030204" pitchFamily="34" charset="0"/>
                <a:cs typeface="Calibri" panose="020F0502020204030204" pitchFamily="34" charset="0"/>
              </a:rPr>
              <a:t> -</a:t>
            </a:r>
            <a:r>
              <a:rPr lang="en-US" altLang="ru-RU" sz="2000" b="1" dirty="0">
                <a:solidFill>
                  <a:schemeClr val="accent5">
                    <a:lumMod val="75000"/>
                  </a:schemeClr>
                </a:solidFill>
                <a:latin typeface="Calibri" panose="020F0502020204030204" pitchFamily="34" charset="0"/>
                <a:cs typeface="Calibri" panose="020F0502020204030204" pitchFamily="34" charset="0"/>
              </a:rPr>
              <a:t>&gt;</a:t>
            </a:r>
            <a:r>
              <a:rPr lang="ru-RU" altLang="ru-RU" sz="2000" b="1" dirty="0">
                <a:solidFill>
                  <a:schemeClr val="accent5">
                    <a:lumMod val="75000"/>
                  </a:schemeClr>
                </a:solidFill>
                <a:latin typeface="Calibri" panose="020F0502020204030204" pitchFamily="34" charset="0"/>
                <a:cs typeface="Calibri" panose="020F0502020204030204" pitchFamily="34" charset="0"/>
              </a:rPr>
              <a:t> спокойствие, уравновешенность</a:t>
            </a:r>
            <a:endParaRPr lang="ru-RU" altLang="ru-RU" sz="2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ru-RU" altLang="ru-RU" sz="2000" b="1" i="1" dirty="0">
                <a:solidFill>
                  <a:srgbClr val="FFCC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Желтый</a:t>
            </a:r>
            <a:r>
              <a:rPr lang="ru-RU" altLang="ru-RU" sz="2000" b="1" dirty="0">
                <a:solidFill>
                  <a:srgbClr val="FFC000"/>
                </a:solidFill>
                <a:latin typeface="Calibri" panose="020F0502020204030204" pitchFamily="34" charset="0"/>
                <a:cs typeface="Calibri" panose="020F0502020204030204" pitchFamily="34" charset="0"/>
              </a:rPr>
              <a:t> </a:t>
            </a:r>
            <a:r>
              <a:rPr lang="ru-RU" altLang="ru-RU" sz="2000" b="1" dirty="0">
                <a:solidFill>
                  <a:schemeClr val="accent5">
                    <a:lumMod val="75000"/>
                  </a:schemeClr>
                </a:solidFill>
                <a:latin typeface="Calibri" panose="020F0502020204030204" pitchFamily="34" charset="0"/>
                <a:cs typeface="Calibri" panose="020F0502020204030204" pitchFamily="34" charset="0"/>
              </a:rPr>
              <a:t>-</a:t>
            </a:r>
            <a:r>
              <a:rPr lang="en-US" altLang="ru-RU" sz="2000" b="1" dirty="0">
                <a:solidFill>
                  <a:schemeClr val="accent5">
                    <a:lumMod val="75000"/>
                  </a:schemeClr>
                </a:solidFill>
                <a:latin typeface="Calibri" panose="020F0502020204030204" pitchFamily="34" charset="0"/>
                <a:cs typeface="Calibri" panose="020F0502020204030204" pitchFamily="34" charset="0"/>
              </a:rPr>
              <a:t>&gt; </a:t>
            </a:r>
            <a:r>
              <a:rPr lang="ru-RU" altLang="ru-RU" sz="2000" b="1" dirty="0">
                <a:solidFill>
                  <a:schemeClr val="accent5">
                    <a:lumMod val="75000"/>
                  </a:schemeClr>
                </a:solidFill>
                <a:latin typeface="Calibri" panose="020F0502020204030204" pitchFamily="34" charset="0"/>
                <a:cs typeface="Calibri" panose="020F0502020204030204" pitchFamily="34" charset="0"/>
              </a:rPr>
              <a:t>приятное настроение</a:t>
            </a:r>
          </a:p>
          <a:p>
            <a:pPr algn="just"/>
            <a:r>
              <a:rPr lang="ru-RU" altLang="ru-RU" sz="2000" b="1" dirty="0">
                <a:solidFill>
                  <a:schemeClr val="accent1"/>
                </a:solidFill>
                <a:latin typeface="Calibri" panose="020F0502020204030204" pitchFamily="34" charset="0"/>
                <a:cs typeface="Calibri" panose="020F0502020204030204" pitchFamily="34" charset="0"/>
              </a:rPr>
              <a:t>	</a:t>
            </a:r>
            <a:r>
              <a:rPr lang="ru-RU" altLang="ru-RU" sz="2000" b="1" i="1" dirty="0">
                <a:solidFill>
                  <a:srgbClr val="0066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Синий</a:t>
            </a:r>
            <a:r>
              <a:rPr lang="ru-RU" altLang="ru-RU" sz="2000" b="1" dirty="0">
                <a:solidFill>
                  <a:schemeClr val="accent5">
                    <a:lumMod val="75000"/>
                  </a:schemeClr>
                </a:solidFill>
                <a:latin typeface="Calibri" panose="020F0502020204030204" pitchFamily="34" charset="0"/>
                <a:cs typeface="Calibri" panose="020F0502020204030204" pitchFamily="34" charset="0"/>
              </a:rPr>
              <a:t> -</a:t>
            </a:r>
            <a:r>
              <a:rPr lang="en-US" altLang="ru-RU" sz="2000" b="1" dirty="0">
                <a:solidFill>
                  <a:schemeClr val="accent5">
                    <a:lumMod val="75000"/>
                  </a:schemeClr>
                </a:solidFill>
                <a:latin typeface="Calibri" panose="020F0502020204030204" pitchFamily="34" charset="0"/>
                <a:cs typeface="Calibri" panose="020F0502020204030204" pitchFamily="34" charset="0"/>
              </a:rPr>
              <a:t>&gt; </a:t>
            </a:r>
            <a:r>
              <a:rPr lang="ru-RU" altLang="ru-RU" sz="2000" b="1" dirty="0">
                <a:solidFill>
                  <a:schemeClr val="accent5">
                    <a:lumMod val="75000"/>
                  </a:schemeClr>
                </a:solidFill>
                <a:latin typeface="Calibri" panose="020F0502020204030204" pitchFamily="34" charset="0"/>
                <a:cs typeface="Calibri" panose="020F0502020204030204" pitchFamily="34" charset="0"/>
              </a:rPr>
              <a:t>грустное настроение</a:t>
            </a:r>
            <a:endParaRPr lang="ru-RU" altLang="ru-RU"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ru-RU" altLang="ru-RU" sz="2000" b="1" i="1" dirty="0">
                <a:solidFill>
                  <a:schemeClr val="tx1"/>
                </a:solidFill>
                <a:latin typeface="Calibri" panose="020F0502020204030204" pitchFamily="34" charset="0"/>
                <a:cs typeface="Calibri" panose="020F0502020204030204" pitchFamily="34" charset="0"/>
              </a:rPr>
              <a:t>Черный</a:t>
            </a:r>
            <a:r>
              <a:rPr lang="ru-RU" altLang="ru-RU" sz="2000" b="1" dirty="0">
                <a:solidFill>
                  <a:schemeClr val="accent5">
                    <a:lumMod val="75000"/>
                  </a:schemeClr>
                </a:solidFill>
                <a:latin typeface="Calibri" panose="020F0502020204030204" pitchFamily="34" charset="0"/>
                <a:cs typeface="Calibri" panose="020F0502020204030204" pitchFamily="34" charset="0"/>
              </a:rPr>
              <a:t> -</a:t>
            </a:r>
            <a:r>
              <a:rPr lang="en-US" altLang="ru-RU" sz="2000" b="1" dirty="0">
                <a:solidFill>
                  <a:schemeClr val="accent5">
                    <a:lumMod val="75000"/>
                  </a:schemeClr>
                </a:solidFill>
                <a:latin typeface="Calibri" panose="020F0502020204030204" pitchFamily="34" charset="0"/>
                <a:cs typeface="Calibri" panose="020F0502020204030204" pitchFamily="34" charset="0"/>
              </a:rPr>
              <a:t>&gt; </a:t>
            </a:r>
            <a:r>
              <a:rPr lang="ru-RU" altLang="ru-RU" sz="2000" b="1" dirty="0">
                <a:solidFill>
                  <a:schemeClr val="accent5">
                    <a:lumMod val="75000"/>
                  </a:schemeClr>
                </a:solidFill>
                <a:latin typeface="Calibri" panose="020F0502020204030204" pitchFamily="34" charset="0"/>
                <a:cs typeface="Calibri" panose="020F0502020204030204" pitchFamily="34" charset="0"/>
              </a:rPr>
              <a:t>упадок сил, уныние</a:t>
            </a:r>
          </a:p>
          <a:p>
            <a:pPr algn="just"/>
            <a:r>
              <a:rPr lang="ru-RU" altLang="ru-RU"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altLang="ru-RU" sz="2000" b="1"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Белый</a:t>
            </a:r>
            <a:r>
              <a:rPr lang="ru-RU" altLang="ru-RU" sz="2000" b="1" i="1" dirty="0">
                <a:solidFill>
                  <a:schemeClr val="accent5">
                    <a:lumMod val="75000"/>
                  </a:schemeClr>
                </a:solidFill>
                <a:latin typeface="Calibri" panose="020F0502020204030204" pitchFamily="34" charset="0"/>
                <a:cs typeface="Calibri" panose="020F0502020204030204" pitchFamily="34" charset="0"/>
              </a:rPr>
              <a:t> </a:t>
            </a:r>
            <a:r>
              <a:rPr lang="ru-RU" altLang="ru-RU" sz="2000" b="1" dirty="0">
                <a:solidFill>
                  <a:schemeClr val="accent5">
                    <a:lumMod val="75000"/>
                  </a:schemeClr>
                </a:solidFill>
                <a:latin typeface="Calibri" panose="020F0502020204030204" pitchFamily="34" charset="0"/>
                <a:cs typeface="Calibri" panose="020F0502020204030204" pitchFamily="34" charset="0"/>
              </a:rPr>
              <a:t>-</a:t>
            </a:r>
            <a:r>
              <a:rPr lang="en-US" altLang="ru-RU" sz="2000" b="1" dirty="0">
                <a:solidFill>
                  <a:schemeClr val="accent5">
                    <a:lumMod val="75000"/>
                  </a:schemeClr>
                </a:solidFill>
                <a:latin typeface="Calibri" panose="020F0502020204030204" pitchFamily="34" charset="0"/>
                <a:cs typeface="Calibri" panose="020F0502020204030204" pitchFamily="34" charset="0"/>
              </a:rPr>
              <a:t>&gt; </a:t>
            </a:r>
            <a:r>
              <a:rPr lang="ru-RU" altLang="ru-RU" sz="2000" b="1" dirty="0">
                <a:solidFill>
                  <a:schemeClr val="accent5">
                    <a:lumMod val="75000"/>
                  </a:schemeClr>
                </a:solidFill>
                <a:latin typeface="Calibri" panose="020F0502020204030204" pitchFamily="34" charset="0"/>
                <a:cs typeface="Calibri" panose="020F0502020204030204" pitchFamily="34" charset="0"/>
              </a:rPr>
              <a:t>равнодушие</a:t>
            </a:r>
          </a:p>
          <a:p>
            <a:pPr algn="just"/>
            <a:endParaRPr lang="ru-RU" altLang="ru-RU" sz="2400" b="1" dirty="0">
              <a:solidFill>
                <a:schemeClr val="accent5">
                  <a:lumMod val="75000"/>
                </a:schemeClr>
              </a:solidFill>
              <a:latin typeface="Calibri" panose="020F0502020204030204" pitchFamily="34" charset="0"/>
              <a:cs typeface="Calibri" panose="020F0502020204030204" pitchFamily="34" charset="0"/>
            </a:endParaRPr>
          </a:p>
          <a:p>
            <a:pPr algn="just"/>
            <a:endParaRPr lang="ru-RU" altLang="ru-RU" sz="2400" b="1" dirty="0">
              <a:solidFill>
                <a:schemeClr val="accent5">
                  <a:lumMod val="75000"/>
                </a:schemeClr>
              </a:solidFill>
              <a:latin typeface="Calibri" panose="020F0502020204030204" pitchFamily="34" charset="0"/>
              <a:cs typeface="Calibri" panose="020F0502020204030204" pitchFamily="34" charset="0"/>
            </a:endParaRPr>
          </a:p>
          <a:p>
            <a:pPr algn="just"/>
            <a:endParaRPr lang="ru-RU" dirty="0"/>
          </a:p>
        </p:txBody>
      </p:sp>
      <p:pic>
        <p:nvPicPr>
          <p:cNvPr id="4" name="Рисунок 3">
            <a:extLst>
              <a:ext uri="{FF2B5EF4-FFF2-40B4-BE49-F238E27FC236}">
                <a16:creationId xmlns:a16="http://schemas.microsoft.com/office/drawing/2014/main" id="{B0EAB1C3-55E4-457E-82DF-A91EE13DF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535" y="3861048"/>
            <a:ext cx="3090418" cy="3090418"/>
          </a:xfrm>
          <a:prstGeom prst="rect">
            <a:avLst/>
          </a:prstGeom>
        </p:spPr>
      </p:pic>
      <p:sp>
        <p:nvSpPr>
          <p:cNvPr id="5" name="Прямоугольник 4">
            <a:extLst>
              <a:ext uri="{FF2B5EF4-FFF2-40B4-BE49-F238E27FC236}">
                <a16:creationId xmlns:a16="http://schemas.microsoft.com/office/drawing/2014/main" id="{410A9B6C-40C6-4F25-B49D-3FBBC9F44391}"/>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18F31BEF-C473-4ED7-8071-905EDADC2E20}"/>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83144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204864"/>
            <a:ext cx="8784976" cy="2592288"/>
          </a:xfrm>
        </p:spPr>
        <p:txBody>
          <a:bodyPr/>
          <a:lstStyle/>
          <a:p>
            <a:pPr algn="just"/>
            <a:r>
              <a:rPr lang="ru-RU" altLang="ru-RU" sz="4400" b="1" dirty="0">
                <a:solidFill>
                  <a:srgbClr val="FF99CC"/>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Ч</a:t>
            </a:r>
            <a:r>
              <a:rPr lang="ru-RU" altLang="ru-RU" sz="2400" b="1" dirty="0">
                <a:solidFill>
                  <a:schemeClr val="accent5">
                    <a:lumMod val="75000"/>
                  </a:schemeClr>
                </a:solidFill>
                <a:latin typeface="Calibri" panose="020F0502020204030204" pitchFamily="34" charset="0"/>
                <a:cs typeface="Calibri" panose="020F0502020204030204" pitchFamily="34" charset="0"/>
              </a:rPr>
              <a:t>асто родители считают, что плохая речь пройдет. К сожалению, это не всегда так, если не исправить произношение до школы, то потом это сделать очень трудно, так как оно войдет в привычку. Если ребенок смешивает звуки в произношении, то и писать он будет так же, потому что сначала он проговаривает то, что собирается написать.</a:t>
            </a:r>
          </a:p>
        </p:txBody>
      </p:sp>
      <p:pic>
        <p:nvPicPr>
          <p:cNvPr id="4" name="Рисунок 3">
            <a:extLst>
              <a:ext uri="{FF2B5EF4-FFF2-40B4-BE49-F238E27FC236}">
                <a16:creationId xmlns:a16="http://schemas.microsoft.com/office/drawing/2014/main" id="{0C5F5D2C-B8D1-4E84-A78A-F11EEC7C2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180" y="4365104"/>
            <a:ext cx="2376264" cy="2376264"/>
          </a:xfrm>
          <a:prstGeom prst="rect">
            <a:avLst/>
          </a:prstGeom>
        </p:spPr>
      </p:pic>
      <p:sp>
        <p:nvSpPr>
          <p:cNvPr id="5" name="Прямоугольник 4">
            <a:extLst>
              <a:ext uri="{FF2B5EF4-FFF2-40B4-BE49-F238E27FC236}">
                <a16:creationId xmlns:a16="http://schemas.microsoft.com/office/drawing/2014/main" id="{A6E461F0-C012-4CBC-8813-9B633581A501}"/>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76D13CB6-4B43-4429-ADAA-52D87755B85D}"/>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417282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636912"/>
            <a:ext cx="8784976" cy="172819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Ш</a:t>
            </a:r>
            <a:r>
              <a:rPr lang="ru-RU" altLang="ru-RU" sz="2400" b="1" dirty="0">
                <a:solidFill>
                  <a:schemeClr val="accent5">
                    <a:lumMod val="75000"/>
                  </a:schemeClr>
                </a:solidFill>
                <a:latin typeface="Calibri" panose="020F0502020204030204" pitchFamily="34" charset="0"/>
                <a:cs typeface="Calibri" panose="020F0502020204030204" pitchFamily="34" charset="0"/>
              </a:rPr>
              <a:t>епотной речи тоже нужно учить. Ребенку тяжело менять силу голоса. Следите за тем, чтобы малыш не надрывал голосовые связки. Крик противопоказан всем, а особенно детям до 10–12 лет, так как их голосовые складки находятся в стадии формирования.</a:t>
            </a:r>
          </a:p>
          <a:p>
            <a:pPr algn="just"/>
            <a:endParaRPr lang="ru-RU" dirty="0"/>
          </a:p>
        </p:txBody>
      </p:sp>
      <p:pic>
        <p:nvPicPr>
          <p:cNvPr id="4" name="Рисунок 3">
            <a:extLst>
              <a:ext uri="{FF2B5EF4-FFF2-40B4-BE49-F238E27FC236}">
                <a16:creationId xmlns:a16="http://schemas.microsoft.com/office/drawing/2014/main" id="{D0FEC1CC-C316-4345-A77F-21DCF926D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016" y="3717032"/>
            <a:ext cx="3284984" cy="3284984"/>
          </a:xfrm>
          <a:prstGeom prst="rect">
            <a:avLst/>
          </a:prstGeom>
        </p:spPr>
      </p:pic>
      <p:sp>
        <p:nvSpPr>
          <p:cNvPr id="5" name="Прямоугольник 4">
            <a:extLst>
              <a:ext uri="{FF2B5EF4-FFF2-40B4-BE49-F238E27FC236}">
                <a16:creationId xmlns:a16="http://schemas.microsoft.com/office/drawing/2014/main" id="{483F0EFA-B238-4B2D-92B9-0E588F807FDB}"/>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537DCE04-3870-41DB-BAE8-86B8D6A68218}"/>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2679287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92896"/>
            <a:ext cx="8784976" cy="1872208"/>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Щ</a:t>
            </a:r>
            <a:r>
              <a:rPr lang="ru-RU" altLang="ru-RU" sz="2400" b="1" dirty="0">
                <a:solidFill>
                  <a:schemeClr val="accent5">
                    <a:lumMod val="75000"/>
                  </a:schemeClr>
                </a:solidFill>
                <a:latin typeface="Calibri" panose="020F0502020204030204" pitchFamily="34" charset="0"/>
                <a:cs typeface="Calibri" panose="020F0502020204030204" pitchFamily="34" charset="0"/>
              </a:rPr>
              <a:t>етка (любая) может быть использована для массажа пальчиков, ладошек, стимулируя развитие мелкой моторики, повышая тонус мышц рук и пальцев. Зубная щетка поможет не только очистить язык, но и также повышает тонус мышц языка.</a:t>
            </a:r>
          </a:p>
          <a:p>
            <a:pPr algn="just"/>
            <a:endParaRPr lang="ru-RU" altLang="ru-RU" sz="1800" dirty="0"/>
          </a:p>
          <a:p>
            <a:endParaRPr lang="ru-RU" dirty="0"/>
          </a:p>
        </p:txBody>
      </p:sp>
      <p:pic>
        <p:nvPicPr>
          <p:cNvPr id="4" name="Рисунок 3">
            <a:extLst>
              <a:ext uri="{FF2B5EF4-FFF2-40B4-BE49-F238E27FC236}">
                <a16:creationId xmlns:a16="http://schemas.microsoft.com/office/drawing/2014/main" id="{9CE36178-7FA4-4BF8-915D-2285C63B8B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608412"/>
            <a:ext cx="3511617" cy="3511617"/>
          </a:xfrm>
          <a:prstGeom prst="rect">
            <a:avLst/>
          </a:prstGeom>
        </p:spPr>
      </p:pic>
      <p:sp>
        <p:nvSpPr>
          <p:cNvPr id="5" name="Прямоугольник 4">
            <a:extLst>
              <a:ext uri="{FF2B5EF4-FFF2-40B4-BE49-F238E27FC236}">
                <a16:creationId xmlns:a16="http://schemas.microsoft.com/office/drawing/2014/main" id="{0574F906-0788-4DA7-B169-BC231E7EA6C6}"/>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B0E8EFB7-E149-43C0-BC93-129ACDFE88AB}"/>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87657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708920"/>
            <a:ext cx="8784976" cy="2808312"/>
          </a:xfrm>
        </p:spPr>
        <p:txBody>
          <a:bodyPr/>
          <a:lstStyle/>
          <a:p>
            <a:pPr algn="just"/>
            <a:r>
              <a:rPr lang="ru-RU" altLang="ru-RU" sz="4400" b="1" dirty="0">
                <a:solidFill>
                  <a:srgbClr val="FF99CC"/>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Э</a:t>
            </a:r>
            <a:r>
              <a:rPr lang="ru-RU" altLang="ru-RU" sz="2400" b="1" dirty="0">
                <a:solidFill>
                  <a:schemeClr val="accent5">
                    <a:lumMod val="75000"/>
                  </a:schemeClr>
                </a:solidFill>
                <a:latin typeface="Calibri" panose="020F0502020204030204" pitchFamily="34" charset="0"/>
                <a:cs typeface="Calibri" panose="020F0502020204030204" pitchFamily="34" charset="0"/>
              </a:rPr>
              <a:t>нурез и заикание (у некоторых детей) могут быть спровоцированы просмотром боевиков, «ужастиков», даже мультипликационных, избегайте покупку игрушек, раскрасок, картинок, изображающих монстров.</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Всё это может привести к агрессии, приучить к мысли, что насилие – это форма поведения.  Дети могут переносить увиденное в свои игры. Вряд ли это сделает Вашего ребенка желанным партнером для других детей.</a:t>
            </a:r>
          </a:p>
          <a:p>
            <a:pPr algn="just"/>
            <a:endParaRPr lang="ru-RU" altLang="ru-RU" sz="2400" b="1" dirty="0">
              <a:solidFill>
                <a:schemeClr val="accent5">
                  <a:lumMod val="75000"/>
                </a:schemeClr>
              </a:solidFill>
              <a:latin typeface="Calibri" panose="020F0502020204030204" pitchFamily="34" charset="0"/>
              <a:cs typeface="Calibri" panose="020F0502020204030204" pitchFamily="34" charset="0"/>
            </a:endParaRPr>
          </a:p>
        </p:txBody>
      </p:sp>
      <p:pic>
        <p:nvPicPr>
          <p:cNvPr id="1026" name="Picture 2" descr="C:\Users\Лена\Desktop\02_ye.png"/>
          <p:cNvPicPr>
            <a:picLocks noChangeAspect="1" noChangeArrowheads="1"/>
          </p:cNvPicPr>
          <p:nvPr/>
        </p:nvPicPr>
        <p:blipFill>
          <a:blip r:embed="rId2" cstate="print"/>
          <a:srcRect/>
          <a:stretch>
            <a:fillRect/>
          </a:stretch>
        </p:blipFill>
        <p:spPr bwMode="auto">
          <a:xfrm>
            <a:off x="7294476" y="4941168"/>
            <a:ext cx="1903276" cy="1903276"/>
          </a:xfrm>
          <a:prstGeom prst="rect">
            <a:avLst/>
          </a:prstGeom>
          <a:noFill/>
        </p:spPr>
      </p:pic>
      <p:sp>
        <p:nvSpPr>
          <p:cNvPr id="4" name="Прямоугольник 3">
            <a:extLst>
              <a:ext uri="{FF2B5EF4-FFF2-40B4-BE49-F238E27FC236}">
                <a16:creationId xmlns:a16="http://schemas.microsoft.com/office/drawing/2014/main" id="{06C976BF-B116-463F-A3FC-4EC3DCC2BEA5}"/>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8EE064BA-8928-4530-A750-B5DBE2ED63A4}"/>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099890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636912"/>
            <a:ext cx="8784976" cy="208823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Ю</a:t>
            </a:r>
            <a:r>
              <a:rPr lang="ru-RU" altLang="ru-RU" sz="2400" b="1" dirty="0">
                <a:solidFill>
                  <a:schemeClr val="accent5">
                    <a:lumMod val="75000"/>
                  </a:schemeClr>
                </a:solidFill>
                <a:latin typeface="Calibri" panose="020F0502020204030204" pitchFamily="34" charset="0"/>
                <a:cs typeface="Calibri" panose="020F0502020204030204" pitchFamily="34" charset="0"/>
              </a:rPr>
              <a:t>ла, елка, еж, яблоко – эти слова начинаются с йотированных гласных, сложных для произношения. Обратите на них внимание, они двойные: 	Ю = Й + У</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Я = Й + А</a:t>
            </a:r>
          </a:p>
          <a:p>
            <a:pPr lvl="4" algn="just"/>
            <a:r>
              <a:rPr lang="ru-RU" altLang="ru-RU" sz="2400" b="1" dirty="0">
                <a:solidFill>
                  <a:schemeClr val="accent5">
                    <a:lumMod val="75000"/>
                  </a:schemeClr>
                </a:solidFill>
                <a:latin typeface="Calibri" panose="020F0502020204030204" pitchFamily="34" charset="0"/>
                <a:cs typeface="Calibri" panose="020F0502020204030204" pitchFamily="34" charset="0"/>
              </a:rPr>
              <a:t>					Ё = Й + О</a:t>
            </a:r>
          </a:p>
          <a:p>
            <a:pPr lvl="4" algn="just"/>
            <a:r>
              <a:rPr lang="ru-RU" altLang="ru-RU" sz="2400" b="1" dirty="0">
                <a:solidFill>
                  <a:schemeClr val="accent5">
                    <a:lumMod val="75000"/>
                  </a:schemeClr>
                </a:solidFill>
                <a:latin typeface="Calibri" panose="020F0502020204030204" pitchFamily="34" charset="0"/>
                <a:cs typeface="Calibri" panose="020F0502020204030204" pitchFamily="34" charset="0"/>
              </a:rPr>
              <a:t>					Е = Й + Э</a:t>
            </a:r>
          </a:p>
          <a:p>
            <a:pPr algn="just"/>
            <a:endParaRPr lang="ru-RU" dirty="0"/>
          </a:p>
        </p:txBody>
      </p:sp>
      <p:pic>
        <p:nvPicPr>
          <p:cNvPr id="4" name="Рисунок 3">
            <a:extLst>
              <a:ext uri="{FF2B5EF4-FFF2-40B4-BE49-F238E27FC236}">
                <a16:creationId xmlns:a16="http://schemas.microsoft.com/office/drawing/2014/main" id="{F8ECD8BA-0A51-4B42-AD88-B4B9F3B342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23" y="3582123"/>
            <a:ext cx="3275877" cy="3275877"/>
          </a:xfrm>
          <a:prstGeom prst="rect">
            <a:avLst/>
          </a:prstGeom>
        </p:spPr>
      </p:pic>
      <p:sp>
        <p:nvSpPr>
          <p:cNvPr id="5" name="Прямоугольник 4">
            <a:extLst>
              <a:ext uri="{FF2B5EF4-FFF2-40B4-BE49-F238E27FC236}">
                <a16:creationId xmlns:a16="http://schemas.microsoft.com/office/drawing/2014/main" id="{E37136B2-05B8-478E-BB27-0A6D45746074}"/>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8922973D-942E-4B32-9892-98CB1C1DFFA6}"/>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84412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07504" y="2276872"/>
            <a:ext cx="8784976" cy="136815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Я</a:t>
            </a:r>
            <a:r>
              <a:rPr lang="ru-RU" altLang="ru-RU" sz="2400" b="1" dirty="0">
                <a:solidFill>
                  <a:schemeClr val="accent5">
                    <a:lumMod val="75000"/>
                  </a:schemeClr>
                </a:solidFill>
                <a:latin typeface="Calibri" panose="020F0502020204030204" pitchFamily="34" charset="0"/>
                <a:cs typeface="Calibri" panose="020F0502020204030204" pitchFamily="34" charset="0"/>
              </a:rPr>
              <a:t>ркие впечатления в детстве формируют позитивное отношение к жизни, а также дают осознание, что жизнь должна быть наполнена интересными моментами.</a:t>
            </a:r>
          </a:p>
        </p:txBody>
      </p:sp>
      <p:pic>
        <p:nvPicPr>
          <p:cNvPr id="4" name="Рисунок 3">
            <a:extLst>
              <a:ext uri="{FF2B5EF4-FFF2-40B4-BE49-F238E27FC236}">
                <a16:creationId xmlns:a16="http://schemas.microsoft.com/office/drawing/2014/main" id="{615372AE-ECEA-4858-BA87-2ABA182D5A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3475851"/>
            <a:ext cx="3379442" cy="3379442"/>
          </a:xfrm>
          <a:prstGeom prst="rect">
            <a:avLst/>
          </a:prstGeom>
        </p:spPr>
      </p:pic>
      <p:sp>
        <p:nvSpPr>
          <p:cNvPr id="5" name="Прямоугольник 4">
            <a:extLst>
              <a:ext uri="{FF2B5EF4-FFF2-40B4-BE49-F238E27FC236}">
                <a16:creationId xmlns:a16="http://schemas.microsoft.com/office/drawing/2014/main" id="{03EF414C-E3DD-4ECB-96E4-FB62B8B1C651}"/>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24C602D1-2FFB-4605-9677-66CF710A5BCA}"/>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82529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20888"/>
            <a:ext cx="8784976" cy="2880320"/>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Б</a:t>
            </a:r>
            <a:r>
              <a:rPr lang="ru-RU" altLang="ru-RU" sz="2400" b="1" dirty="0">
                <a:solidFill>
                  <a:schemeClr val="accent5">
                    <a:lumMod val="75000"/>
                  </a:schemeClr>
                </a:solidFill>
                <a:latin typeface="Calibri" panose="020F0502020204030204" pitchFamily="34" charset="0"/>
                <a:cs typeface="Calibri" panose="020F0502020204030204" pitchFamily="34" charset="0"/>
              </a:rPr>
              <a:t>ыстрая речь не приемлема в разговоре с ребенком. Говорите ясно, четко, называя предметы правильно, используя как «детские» слова, так и «взрослые» (Это машина – би-би. А вот собака – ав-ав!) </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Не позволяйте малышу говорить быстро. Это приводит к возникновению заикания.</a:t>
            </a:r>
          </a:p>
          <a:p>
            <a:endParaRPr lang="ru-RU" altLang="ru-RU" sz="1800" dirty="0"/>
          </a:p>
          <a:p>
            <a:endParaRPr lang="ru-RU" dirty="0"/>
          </a:p>
        </p:txBody>
      </p:sp>
      <p:pic>
        <p:nvPicPr>
          <p:cNvPr id="11" name="Рисунок 10">
            <a:extLst>
              <a:ext uri="{FF2B5EF4-FFF2-40B4-BE49-F238E27FC236}">
                <a16:creationId xmlns:a16="http://schemas.microsoft.com/office/drawing/2014/main" id="{9AF84F15-4F83-4F54-88A7-9F4E95D16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4131568"/>
            <a:ext cx="2726432" cy="2726432"/>
          </a:xfrm>
          <a:prstGeom prst="rect">
            <a:avLst/>
          </a:prstGeom>
        </p:spPr>
      </p:pic>
      <p:sp>
        <p:nvSpPr>
          <p:cNvPr id="4" name="Прямоугольник 3">
            <a:extLst>
              <a:ext uri="{FF2B5EF4-FFF2-40B4-BE49-F238E27FC236}">
                <a16:creationId xmlns:a16="http://schemas.microsoft.com/office/drawing/2014/main" id="{97CC3996-8BE9-4B79-A47C-6D5D7CBC8F5A}"/>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72B3D7CA-5D4A-4857-AF4A-0B3BB0917339}"/>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292472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132856"/>
            <a:ext cx="8784976" cy="2808312"/>
          </a:xfrm>
        </p:spPr>
        <p:txBody>
          <a:bodyPr/>
          <a:lstStyle/>
          <a:p>
            <a:pPr algn="ctr"/>
            <a:r>
              <a:rPr lang="ru-RU" altLang="ru-RU" sz="4400" b="1" dirty="0">
                <a:solidFill>
                  <a:srgbClr val="FF99CC"/>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СПАСИБО ЗА ВНИМАНИЕ!</a:t>
            </a:r>
            <a:endParaRPr lang="ru-RU" altLang="ru-RU" sz="2400" b="1" dirty="0">
              <a:solidFill>
                <a:schemeClr val="accent5">
                  <a:lumMod val="75000"/>
                </a:schemeClr>
              </a:solidFill>
              <a:latin typeface="Calibri" panose="020F0502020204030204" pitchFamily="34" charset="0"/>
              <a:cs typeface="Calibri" panose="020F0502020204030204" pitchFamily="34" charset="0"/>
            </a:endParaRPr>
          </a:p>
        </p:txBody>
      </p:sp>
      <p:sp>
        <p:nvSpPr>
          <p:cNvPr id="4" name="CustomShape 2">
            <a:extLst>
              <a:ext uri="{FF2B5EF4-FFF2-40B4-BE49-F238E27FC236}">
                <a16:creationId xmlns:a16="http://schemas.microsoft.com/office/drawing/2014/main" id="{65FD61A8-DBD1-495F-9196-B62EFC6F5E9B}"/>
              </a:ext>
            </a:extLst>
          </p:cNvPr>
          <p:cNvSpPr/>
          <p:nvPr/>
        </p:nvSpPr>
        <p:spPr>
          <a:xfrm>
            <a:off x="2483768" y="836712"/>
            <a:ext cx="5688632" cy="5833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3200" b="1" dirty="0">
                <a:solidFill>
                  <a:srgbClr val="FF99CC"/>
                </a:solidFill>
                <a:latin typeface="Calibri" panose="020F0502020204030204" pitchFamily="34" charset="0"/>
                <a:cs typeface="Calibri" panose="020F0502020204030204" pitchFamily="34" charset="0"/>
              </a:rPr>
              <a:t>МАДОУ-ДЕТСКИЙ САД № 175</a:t>
            </a:r>
            <a:endParaRPr lang="ru-RU" sz="2000" b="0" strike="noStrike" spc="-1" dirty="0">
              <a:latin typeface="Arial"/>
            </a:endParaRPr>
          </a:p>
        </p:txBody>
      </p:sp>
      <p:pic>
        <p:nvPicPr>
          <p:cNvPr id="2" name="Рисунок 1">
            <a:extLst>
              <a:ext uri="{FF2B5EF4-FFF2-40B4-BE49-F238E27FC236}">
                <a16:creationId xmlns:a16="http://schemas.microsoft.com/office/drawing/2014/main" id="{0AEDEA81-7501-48F8-8118-E8E1731FB501}"/>
              </a:ext>
            </a:extLst>
          </p:cNvPr>
          <p:cNvPicPr>
            <a:picLocks noChangeAspect="1"/>
          </p:cNvPicPr>
          <p:nvPr/>
        </p:nvPicPr>
        <p:blipFill>
          <a:blip r:embed="rId2"/>
          <a:stretch>
            <a:fillRect/>
          </a:stretch>
        </p:blipFill>
        <p:spPr>
          <a:xfrm>
            <a:off x="3182155" y="3861048"/>
            <a:ext cx="3058239" cy="2664296"/>
          </a:xfrm>
          <a:prstGeom prst="rect">
            <a:avLst/>
          </a:prstGeom>
        </p:spPr>
      </p:pic>
    </p:spTree>
    <p:extLst>
      <p:ext uri="{BB962C8B-B14F-4D97-AF65-F5344CB8AC3E}">
        <p14:creationId xmlns:p14="http://schemas.microsoft.com/office/powerpoint/2010/main" val="12898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92896"/>
            <a:ext cx="8784976" cy="2664296"/>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В</a:t>
            </a:r>
            <a:r>
              <a:rPr lang="ru-RU" altLang="ru-RU" sz="2400" b="1" dirty="0">
                <a:solidFill>
                  <a:schemeClr val="accent5">
                    <a:lumMod val="75000"/>
                  </a:schemeClr>
                </a:solidFill>
                <a:latin typeface="Calibri" panose="020F0502020204030204" pitchFamily="34" charset="0"/>
                <a:cs typeface="Calibri" panose="020F0502020204030204" pitchFamily="34" charset="0"/>
              </a:rPr>
              <a:t>сегда рассказывайте ребенку о том, что вы видите. Помните, что, если для Вас все окружающее привычно и знакомо, то малыша со всем тем, что нас окружает нужно познакомить. Объясните ребенку, что дерево растет, цветок цветет, зачем на нем пчела… </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От Вас зависит, будет ли развитым Ваш малыш.</a:t>
            </a:r>
          </a:p>
          <a:p>
            <a:endParaRPr lang="ru-RU" altLang="ru-RU" sz="1800" dirty="0"/>
          </a:p>
          <a:p>
            <a:endParaRPr lang="ru-RU" dirty="0"/>
          </a:p>
        </p:txBody>
      </p:sp>
      <p:pic>
        <p:nvPicPr>
          <p:cNvPr id="4" name="Рисунок 3">
            <a:extLst>
              <a:ext uri="{FF2B5EF4-FFF2-40B4-BE49-F238E27FC236}">
                <a16:creationId xmlns:a16="http://schemas.microsoft.com/office/drawing/2014/main" id="{186DA649-ED0A-47DA-87DB-42C586DC9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4581128"/>
            <a:ext cx="2196477" cy="2196477"/>
          </a:xfrm>
          <a:prstGeom prst="rect">
            <a:avLst/>
          </a:prstGeom>
        </p:spPr>
      </p:pic>
      <p:sp>
        <p:nvSpPr>
          <p:cNvPr id="5" name="Прямоугольник 4">
            <a:extLst>
              <a:ext uri="{FF2B5EF4-FFF2-40B4-BE49-F238E27FC236}">
                <a16:creationId xmlns:a16="http://schemas.microsoft.com/office/drawing/2014/main" id="{4C83AD52-45C0-45D5-AC87-FF3911ECA4B6}"/>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3874FC66-582C-4F73-8F64-C5FD38555B71}"/>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166405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420888"/>
            <a:ext cx="8784976" cy="2160240"/>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Г</a:t>
            </a:r>
            <a:r>
              <a:rPr lang="ru-RU" altLang="ru-RU" sz="2400" b="1" dirty="0">
                <a:solidFill>
                  <a:schemeClr val="accent5">
                    <a:lumMod val="75000"/>
                  </a:schemeClr>
                </a:solidFill>
                <a:latin typeface="Calibri" panose="020F0502020204030204" pitchFamily="34" charset="0"/>
                <a:cs typeface="Calibri" panose="020F0502020204030204" pitchFamily="34" charset="0"/>
              </a:rPr>
              <a:t>лавные составляющие красивой речи: правильность, четкость, внятность, умеренные темп и громкость, богатство словарного запаса и интонационная выразительность.</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Такой должна быть Ваша речь.</a:t>
            </a:r>
          </a:p>
          <a:p>
            <a:endParaRPr lang="ru-RU" altLang="ru-RU" sz="1800" dirty="0"/>
          </a:p>
          <a:p>
            <a:endParaRPr lang="ru-RU" dirty="0"/>
          </a:p>
        </p:txBody>
      </p:sp>
      <p:pic>
        <p:nvPicPr>
          <p:cNvPr id="4" name="Рисунок 3">
            <a:extLst>
              <a:ext uri="{FF2B5EF4-FFF2-40B4-BE49-F238E27FC236}">
                <a16:creationId xmlns:a16="http://schemas.microsoft.com/office/drawing/2014/main" id="{673AD94A-CBA0-4FBC-9864-CBF0049E3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905672"/>
            <a:ext cx="2952328" cy="2952328"/>
          </a:xfrm>
          <a:prstGeom prst="rect">
            <a:avLst/>
          </a:prstGeom>
        </p:spPr>
      </p:pic>
      <p:sp>
        <p:nvSpPr>
          <p:cNvPr id="5" name="Прямоугольник 4">
            <a:extLst>
              <a:ext uri="{FF2B5EF4-FFF2-40B4-BE49-F238E27FC236}">
                <a16:creationId xmlns:a16="http://schemas.microsoft.com/office/drawing/2014/main" id="{394329E8-046B-40A0-AFAE-F8A447B40535}"/>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C5E17D3F-0D35-4E62-8831-1E94F417EBDD}"/>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297380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384884"/>
            <a:ext cx="8784976" cy="208823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chemeClr val="accent3">
                    <a:lumMod val="75000"/>
                  </a:schemeClr>
                </a:solidFill>
                <a:latin typeface="Calibri" panose="020F0502020204030204" pitchFamily="34" charset="0"/>
                <a:cs typeface="Calibri" panose="020F0502020204030204" pitchFamily="34" charset="0"/>
              </a:rPr>
              <a:t>Д</a:t>
            </a:r>
            <a:r>
              <a:rPr lang="ru-RU" altLang="ru-RU" sz="2400" b="1" dirty="0">
                <a:solidFill>
                  <a:schemeClr val="accent5">
                    <a:lumMod val="75000"/>
                  </a:schemeClr>
                </a:solidFill>
                <a:latin typeface="Calibri" panose="020F0502020204030204" pitchFamily="34" charset="0"/>
                <a:cs typeface="Calibri" panose="020F0502020204030204" pitchFamily="34" charset="0"/>
              </a:rPr>
              <a:t>ыхательная гимнастика важна в становлении речи. Чтобы выработать воздушную струю, научите ребенка дуть тонкой струйкой на легкие игрушки, шарики, кораблики на воде (щеки надувать нельзя!)</a:t>
            </a:r>
          </a:p>
          <a:p>
            <a:endParaRPr lang="ru-RU" altLang="ru-RU" sz="1800" dirty="0"/>
          </a:p>
          <a:p>
            <a:endParaRPr lang="ru-RU" dirty="0"/>
          </a:p>
        </p:txBody>
      </p:sp>
      <p:pic>
        <p:nvPicPr>
          <p:cNvPr id="4" name="Рисунок 3">
            <a:extLst>
              <a:ext uri="{FF2B5EF4-FFF2-40B4-BE49-F238E27FC236}">
                <a16:creationId xmlns:a16="http://schemas.microsoft.com/office/drawing/2014/main" id="{52A39490-B7A8-4741-8D35-F5ECD9843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3661792"/>
            <a:ext cx="3207311" cy="3207311"/>
          </a:xfrm>
          <a:prstGeom prst="rect">
            <a:avLst/>
          </a:prstGeom>
        </p:spPr>
      </p:pic>
      <p:sp>
        <p:nvSpPr>
          <p:cNvPr id="5" name="Прямоугольник 4">
            <a:extLst>
              <a:ext uri="{FF2B5EF4-FFF2-40B4-BE49-F238E27FC236}">
                <a16:creationId xmlns:a16="http://schemas.microsoft.com/office/drawing/2014/main" id="{0DFC3E7B-7147-468F-892C-9E7A2E9C063B}"/>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0BDB5747-989B-48D0-BD5E-5C91FD558172}"/>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41284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204864"/>
            <a:ext cx="8784976" cy="244827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C000"/>
                </a:solidFill>
                <a:latin typeface="Calibri" panose="020F0502020204030204" pitchFamily="34" charset="0"/>
                <a:cs typeface="Calibri" panose="020F0502020204030204" pitchFamily="34" charset="0"/>
              </a:rPr>
              <a:t>Е</a:t>
            </a:r>
            <a:r>
              <a:rPr lang="ru-RU" altLang="ru-RU" sz="2400" b="1" dirty="0">
                <a:solidFill>
                  <a:schemeClr val="accent5">
                    <a:lumMod val="75000"/>
                  </a:schemeClr>
                </a:solidFill>
                <a:latin typeface="Calibri" panose="020F0502020204030204" pitchFamily="34" charset="0"/>
                <a:cs typeface="Calibri" panose="020F0502020204030204" pitchFamily="34" charset="0"/>
              </a:rPr>
              <a:t>сли Вашему ребенку 3 года, у него обязательно должна быть фразовая речь. Отсутствие фразовой речи говорит о задержке речевого развития, а отсутствие слов в три года – о грубых нарушениях общего развития ребенка.</a:t>
            </a:r>
          </a:p>
          <a:p>
            <a:endParaRPr lang="ru-RU" altLang="ru-RU" sz="1800" dirty="0"/>
          </a:p>
          <a:p>
            <a:endParaRPr lang="ru-RU" dirty="0"/>
          </a:p>
        </p:txBody>
      </p:sp>
      <p:pic>
        <p:nvPicPr>
          <p:cNvPr id="4098" name="Picture 2" descr="C:\Users\Лена\Desktop\alf_6.png"/>
          <p:cNvPicPr>
            <a:picLocks noChangeAspect="1" noChangeArrowheads="1"/>
          </p:cNvPicPr>
          <p:nvPr/>
        </p:nvPicPr>
        <p:blipFill>
          <a:blip r:embed="rId2" cstate="print"/>
          <a:srcRect/>
          <a:stretch>
            <a:fillRect/>
          </a:stretch>
        </p:blipFill>
        <p:spPr bwMode="auto">
          <a:xfrm>
            <a:off x="5835088" y="3573016"/>
            <a:ext cx="3308912" cy="3308912"/>
          </a:xfrm>
          <a:prstGeom prst="rect">
            <a:avLst/>
          </a:prstGeom>
          <a:noFill/>
        </p:spPr>
      </p:pic>
      <p:sp>
        <p:nvSpPr>
          <p:cNvPr id="4" name="Прямоугольник 3">
            <a:extLst>
              <a:ext uri="{FF2B5EF4-FFF2-40B4-BE49-F238E27FC236}">
                <a16:creationId xmlns:a16="http://schemas.microsoft.com/office/drawing/2014/main" id="{A9F290D8-4C2D-485D-B7E2-58B99FAB0CEE}"/>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A309FC63-C4A6-49A7-B183-42C296E8651F}"/>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83684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348880"/>
            <a:ext cx="8784976" cy="2448272"/>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FF99CC"/>
                </a:solidFill>
                <a:latin typeface="Calibri" panose="020F0502020204030204" pitchFamily="34" charset="0"/>
                <a:cs typeface="Calibri" panose="020F0502020204030204" pitchFamily="34" charset="0"/>
              </a:rPr>
              <a:t>ж</a:t>
            </a:r>
            <a:r>
              <a:rPr lang="ru-RU" altLang="ru-RU" sz="2400" b="1" dirty="0">
                <a:solidFill>
                  <a:schemeClr val="accent5">
                    <a:lumMod val="75000"/>
                  </a:schemeClr>
                </a:solidFill>
                <a:latin typeface="Calibri" panose="020F0502020204030204" pitchFamily="34" charset="0"/>
                <a:cs typeface="Calibri" panose="020F0502020204030204" pitchFamily="34" charset="0"/>
              </a:rPr>
              <a:t>есты дополняют нашу речь. Но если Ваш малыш пользуется жестами вместо речи, не пытайтесь понимать его без слов. Сделайте вид, что не знаете, чего он хочет. Пусть попросит. Чем дольше Вы будете понимать его «жестовую» речь, тем дольше он будет молчать.</a:t>
            </a:r>
          </a:p>
          <a:p>
            <a:endParaRPr lang="ru-RU" altLang="ru-RU" sz="1800" dirty="0"/>
          </a:p>
          <a:p>
            <a:endParaRPr lang="ru-RU" dirty="0"/>
          </a:p>
        </p:txBody>
      </p:sp>
      <p:pic>
        <p:nvPicPr>
          <p:cNvPr id="5122" name="Picture 2" descr="C:\Users\Лена\Desktop\alf_8.png"/>
          <p:cNvPicPr>
            <a:picLocks noChangeAspect="1" noChangeArrowheads="1"/>
          </p:cNvPicPr>
          <p:nvPr/>
        </p:nvPicPr>
        <p:blipFill>
          <a:blip r:embed="rId2" cstate="print"/>
          <a:srcRect/>
          <a:stretch>
            <a:fillRect/>
          </a:stretch>
        </p:blipFill>
        <p:spPr bwMode="auto">
          <a:xfrm>
            <a:off x="5859016" y="3645024"/>
            <a:ext cx="3284984" cy="3284984"/>
          </a:xfrm>
          <a:prstGeom prst="rect">
            <a:avLst/>
          </a:prstGeom>
          <a:noFill/>
        </p:spPr>
      </p:pic>
      <p:sp>
        <p:nvSpPr>
          <p:cNvPr id="4" name="Прямоугольник 3">
            <a:extLst>
              <a:ext uri="{FF2B5EF4-FFF2-40B4-BE49-F238E27FC236}">
                <a16:creationId xmlns:a16="http://schemas.microsoft.com/office/drawing/2014/main" id="{164C45F6-08FB-4DC0-A1D3-E31BA64AA193}"/>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5" name="CustomShape 2">
            <a:extLst>
              <a:ext uri="{FF2B5EF4-FFF2-40B4-BE49-F238E27FC236}">
                <a16:creationId xmlns:a16="http://schemas.microsoft.com/office/drawing/2014/main" id="{A7E38899-38FB-4D59-9B40-FB576722148D}"/>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352705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28FAF30-8142-49F0-818A-646BC0C4562C}"/>
              </a:ext>
            </a:extLst>
          </p:cNvPr>
          <p:cNvSpPr>
            <a:spLocks noGrp="1"/>
          </p:cNvSpPr>
          <p:nvPr>
            <p:ph type="subTitle"/>
          </p:nvPr>
        </p:nvSpPr>
        <p:spPr>
          <a:xfrm>
            <a:off x="179512" y="2996952"/>
            <a:ext cx="8784976" cy="2736304"/>
          </a:xfrm>
        </p:spPr>
        <p:txBody>
          <a:bodyPr/>
          <a:lstStyle/>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r>
              <a:rPr lang="ru-RU" altLang="ru-RU" sz="4400" b="1" dirty="0">
                <a:solidFill>
                  <a:srgbClr val="9BBB59">
                    <a:lumMod val="75000"/>
                  </a:srgbClr>
                </a:solidFill>
                <a:latin typeface="Calibri" panose="020F0502020204030204" pitchFamily="34" charset="0"/>
                <a:cs typeface="Calibri" panose="020F0502020204030204" pitchFamily="34" charset="0"/>
              </a:rPr>
              <a:t>з</a:t>
            </a:r>
            <a:r>
              <a:rPr lang="ru-RU" altLang="ru-RU" sz="2400" b="1" dirty="0">
                <a:solidFill>
                  <a:schemeClr val="accent5">
                    <a:lumMod val="75000"/>
                  </a:schemeClr>
                </a:solidFill>
                <a:latin typeface="Calibri" panose="020F0502020204030204" pitchFamily="34" charset="0"/>
                <a:cs typeface="Calibri" panose="020F0502020204030204" pitchFamily="34" charset="0"/>
              </a:rPr>
              <a:t>олотая серединка» – вот к чему надо стремиться в развитии ребенка, то есть, к норме. Присмотритесь к своему малышу. Отличается ли он от сверстников? </a:t>
            </a: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Не перегружайте ребенка информацией, не ускоряйте его развитие. Пока ребенок не овладел родным языком, рано изучать иностранный (не зря в двуязычных семьях у детей наблюдается общее недоразвитие речи), пока недостаточно развита мелкая моторика, не следует учиться писать.</a:t>
            </a:r>
          </a:p>
          <a:p>
            <a:pPr algn="just"/>
            <a:endParaRPr lang="ru-RU" altLang="ru-RU" sz="2400" b="1" dirty="0">
              <a:solidFill>
                <a:schemeClr val="accent5">
                  <a:lumMod val="75000"/>
                </a:schemeClr>
              </a:solidFill>
              <a:latin typeface="Calibri" panose="020F0502020204030204" pitchFamily="34" charset="0"/>
              <a:cs typeface="Calibri" panose="020F0502020204030204" pitchFamily="34" charset="0"/>
            </a:endParaRPr>
          </a:p>
          <a:p>
            <a:pPr algn="just"/>
            <a:r>
              <a:rPr lang="ru-RU" altLang="ru-RU" sz="2400" b="1" dirty="0">
                <a:solidFill>
                  <a:schemeClr val="accent5">
                    <a:lumMod val="75000"/>
                  </a:schemeClr>
                </a:solidFill>
                <a:latin typeface="Calibri" panose="020F0502020204030204" pitchFamily="34" charset="0"/>
                <a:cs typeface="Calibri" panose="020F0502020204030204" pitchFamily="34" charset="0"/>
              </a:rPr>
              <a:t>	</a:t>
            </a:r>
            <a:endParaRPr lang="ru-RU" altLang="ru-RU" sz="1800" dirty="0"/>
          </a:p>
          <a:p>
            <a:endParaRPr lang="ru-RU" dirty="0"/>
          </a:p>
        </p:txBody>
      </p:sp>
      <p:pic>
        <p:nvPicPr>
          <p:cNvPr id="5" name="Picture 2" descr="http://4.bp.blogspot.com/-GxTR9Tshj9E/UxrSGXVau5I/AAAAAAAA2_8/jSZAzCc66AM/s1600/0_5dc47_bc5f49c3_XXL.png">
            <a:extLst>
              <a:ext uri="{FF2B5EF4-FFF2-40B4-BE49-F238E27FC236}">
                <a16:creationId xmlns:a16="http://schemas.microsoft.com/office/drawing/2014/main" id="{3668DC42-A19E-47DD-B348-5A8E71477FFE}"/>
              </a:ext>
            </a:extLst>
          </p:cNvPr>
          <p:cNvPicPr>
            <a:picLocks noChangeAspect="1" noChangeArrowheads="1"/>
          </p:cNvPicPr>
          <p:nvPr/>
        </p:nvPicPr>
        <p:blipFill>
          <a:blip r:embed="rId2" cstate="print"/>
          <a:srcRect/>
          <a:stretch>
            <a:fillRect/>
          </a:stretch>
        </p:blipFill>
        <p:spPr bwMode="auto">
          <a:xfrm>
            <a:off x="6876256" y="4815523"/>
            <a:ext cx="2042477" cy="2042477"/>
          </a:xfrm>
          <a:prstGeom prst="rect">
            <a:avLst/>
          </a:prstGeom>
          <a:noFill/>
        </p:spPr>
      </p:pic>
      <p:sp>
        <p:nvSpPr>
          <p:cNvPr id="4" name="Прямоугольник 3">
            <a:extLst>
              <a:ext uri="{FF2B5EF4-FFF2-40B4-BE49-F238E27FC236}">
                <a16:creationId xmlns:a16="http://schemas.microsoft.com/office/drawing/2014/main" id="{CD31BE69-3123-49EF-BD46-B99DB77E18C3}"/>
              </a:ext>
            </a:extLst>
          </p:cNvPr>
          <p:cNvSpPr/>
          <p:nvPr/>
        </p:nvSpPr>
        <p:spPr>
          <a:xfrm>
            <a:off x="2411760" y="898473"/>
            <a:ext cx="4572000" cy="553998"/>
          </a:xfrm>
          <a:prstGeom prst="rect">
            <a:avLst/>
          </a:prstGeom>
        </p:spPr>
        <p:txBody>
          <a:bodyPr>
            <a:spAutoFit/>
          </a:bodyPr>
          <a:lstStyle/>
          <a:p>
            <a:pPr algn="ctr">
              <a:lnSpc>
                <a:spcPct val="100000"/>
              </a:lnSpc>
            </a:pPr>
            <a:r>
              <a:rPr lang="ru-RU" altLang="ru-RU" b="1" dirty="0">
                <a:solidFill>
                  <a:schemeClr val="accent3">
                    <a:lumMod val="75000"/>
                  </a:schemeClr>
                </a:solidFill>
                <a:latin typeface="Calibri" panose="020F0502020204030204" pitchFamily="34" charset="0"/>
                <a:cs typeface="Calibri" panose="020F0502020204030204" pitchFamily="34" charset="0"/>
              </a:rPr>
              <a:t>РЕЧЕВАЯ АЗБУКА</a:t>
            </a:r>
            <a:endParaRPr lang="ru-RU" b="1" spc="-1" dirty="0">
              <a:solidFill>
                <a:srgbClr val="9FC0FF"/>
              </a:solidFill>
              <a:latin typeface="Calibri"/>
            </a:endParaRPr>
          </a:p>
          <a:p>
            <a:pPr algn="ctr">
              <a:lnSpc>
                <a:spcPct val="100000"/>
              </a:lnSpc>
            </a:pPr>
            <a:r>
              <a:rPr lang="ru-RU" altLang="ru-RU" sz="1200" b="1" dirty="0">
                <a:solidFill>
                  <a:schemeClr val="accent5">
                    <a:lumMod val="75000"/>
                  </a:schemeClr>
                </a:solidFill>
                <a:latin typeface="Calibri" panose="020F0502020204030204" pitchFamily="34" charset="0"/>
                <a:cs typeface="Calibri" panose="020F0502020204030204" pitchFamily="34" charset="0"/>
              </a:rPr>
              <a:t>ДЛЯ РОДИТЕЛЕЙ</a:t>
            </a:r>
            <a:endParaRPr lang="ru-RU" sz="1200" spc="-1" dirty="0"/>
          </a:p>
        </p:txBody>
      </p:sp>
      <p:sp>
        <p:nvSpPr>
          <p:cNvPr id="6" name="CustomShape 2">
            <a:extLst>
              <a:ext uri="{FF2B5EF4-FFF2-40B4-BE49-F238E27FC236}">
                <a16:creationId xmlns:a16="http://schemas.microsoft.com/office/drawing/2014/main" id="{F01D29E2-3C72-4F2C-8C7C-8F0D2AB58985}"/>
              </a:ext>
            </a:extLst>
          </p:cNvPr>
          <p:cNvSpPr/>
          <p:nvPr/>
        </p:nvSpPr>
        <p:spPr>
          <a:xfrm>
            <a:off x="4211960" y="1970711"/>
            <a:ext cx="2232248" cy="2601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altLang="ru-RU" sz="1100" b="1" dirty="0">
                <a:solidFill>
                  <a:srgbClr val="FF99CC"/>
                </a:solidFill>
                <a:latin typeface="Calibri" panose="020F0502020204030204" pitchFamily="34" charset="0"/>
                <a:cs typeface="Calibri" panose="020F0502020204030204" pitchFamily="34" charset="0"/>
              </a:rPr>
              <a:t>МАДОУ-ДЕТСКИЙ САД № 175</a:t>
            </a:r>
            <a:endParaRPr lang="ru-RU" sz="1100" b="0" strike="noStrike" spc="-1" dirty="0">
              <a:latin typeface="Arial"/>
            </a:endParaRPr>
          </a:p>
        </p:txBody>
      </p:sp>
    </p:spTree>
    <p:extLst>
      <p:ext uri="{BB962C8B-B14F-4D97-AF65-F5344CB8AC3E}">
        <p14:creationId xmlns:p14="http://schemas.microsoft.com/office/powerpoint/2010/main" val="2214000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TotalTime>
  <Words>236</Words>
  <Application>Microsoft Office PowerPoint</Application>
  <PresentationFormat>Экран (4:3)</PresentationFormat>
  <Paragraphs>147</Paragraphs>
  <Slides>30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DejaVu Sans</vt:lpstr>
      <vt:lpstr>Symbol</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Persona</dc:creator>
  <dc:description/>
  <cp:lastModifiedBy>Компик</cp:lastModifiedBy>
  <cp:revision>146</cp:revision>
  <dcterms:created xsi:type="dcterms:W3CDTF">2017-06-10T13:45:48Z</dcterms:created>
  <dcterms:modified xsi:type="dcterms:W3CDTF">2022-10-27T16:21:05Z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