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5" r:id="rId3"/>
    <p:sldId id="266" r:id="rId4"/>
    <p:sldId id="267" r:id="rId5"/>
    <p:sldId id="273" r:id="rId6"/>
    <p:sldId id="268" r:id="rId7"/>
    <p:sldId id="269" r:id="rId8"/>
    <p:sldId id="270" r:id="rId9"/>
    <p:sldId id="274" r:id="rId10"/>
    <p:sldId id="271" r:id="rId11"/>
    <p:sldId id="272" r:id="rId12"/>
    <p:sldId id="275" r:id="rId13"/>
    <p:sldId id="277" r:id="rId14"/>
    <p:sldId id="276" r:id="rId15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FF"/>
    <a:srgbClr val="0066FF"/>
    <a:srgbClr val="CCFFFF"/>
    <a:srgbClr val="CCFFCC"/>
    <a:srgbClr val="99FFCC"/>
    <a:srgbClr val="66FF99"/>
    <a:srgbClr val="6699FF"/>
    <a:srgbClr val="FF99FF"/>
    <a:srgbClr val="FF66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84583" autoAdjust="0"/>
  </p:normalViewPr>
  <p:slideViewPr>
    <p:cSldViewPr>
      <p:cViewPr varScale="1">
        <p:scale>
          <a:sx n="98" d="100"/>
          <a:sy n="98" d="100"/>
        </p:scale>
        <p:origin x="-19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1.png"/><Relationship Id="rId1" Type="http://schemas.openxmlformats.org/officeDocument/2006/relationships/image" Target="../media/image5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7C5CE6-0FDC-4E16-8B38-A2358AA023B8}" type="doc">
      <dgm:prSet loTypeId="urn:microsoft.com/office/officeart/2005/8/layout/target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F79692-289C-4399-B398-140684782884}">
      <dgm:prSet phldrT="[Текст]" custT="1"/>
      <dgm:spPr/>
      <dgm:t>
        <a:bodyPr/>
        <a:lstStyle/>
        <a:p>
          <a:pPr algn="l"/>
          <a:r>
            <a:rPr lang="ru-RU" sz="1800" b="1" dirty="0" smtClean="0"/>
            <a:t>ООПДО </a:t>
          </a:r>
          <a:r>
            <a:rPr lang="ru-RU" sz="1800" dirty="0" smtClean="0"/>
            <a:t>– основная общеобразовательная программа дошкольного образования</a:t>
          </a:r>
          <a:endParaRPr lang="ru-RU" sz="1800" dirty="0"/>
        </a:p>
      </dgm:t>
    </dgm:pt>
    <dgm:pt modelId="{01A78F68-6715-4376-86BB-4D30EBD4AEB4}" type="parTrans" cxnId="{E374191E-9100-4F23-83B0-C87C2CC090AA}">
      <dgm:prSet/>
      <dgm:spPr/>
      <dgm:t>
        <a:bodyPr/>
        <a:lstStyle/>
        <a:p>
          <a:endParaRPr lang="ru-RU"/>
        </a:p>
      </dgm:t>
    </dgm:pt>
    <dgm:pt modelId="{B06C56F2-DD66-4679-B0AC-23CCB9C61AE1}" type="sibTrans" cxnId="{E374191E-9100-4F23-83B0-C87C2CC090AA}">
      <dgm:prSet/>
      <dgm:spPr/>
      <dgm:t>
        <a:bodyPr/>
        <a:lstStyle/>
        <a:p>
          <a:endParaRPr lang="ru-RU"/>
        </a:p>
      </dgm:t>
    </dgm:pt>
    <dgm:pt modelId="{5D885C57-BD27-49DD-B082-C7421B546E5F}">
      <dgm:prSet phldrT="[Текст]" custT="1"/>
      <dgm:spPr/>
      <dgm:t>
        <a:bodyPr/>
        <a:lstStyle/>
        <a:p>
          <a:pPr algn="l"/>
          <a:endParaRPr lang="ru-RU" sz="1800" b="1" dirty="0" smtClean="0"/>
        </a:p>
        <a:p>
          <a:pPr algn="l"/>
          <a:endParaRPr lang="ru-RU" sz="1800" b="1" dirty="0" smtClean="0"/>
        </a:p>
        <a:p>
          <a:pPr algn="l"/>
          <a:r>
            <a:rPr lang="ru-RU" sz="1600" b="1" dirty="0" smtClean="0"/>
            <a:t>Детство: </a:t>
          </a:r>
          <a:r>
            <a:rPr lang="ru-RU" sz="1600" i="1" dirty="0" smtClean="0"/>
            <a:t>Примерная основная</a:t>
          </a:r>
          <a:r>
            <a:rPr lang="ru-RU" sz="1600" i="1" baseline="0" dirty="0" smtClean="0"/>
            <a:t> общеобразовательная программа дошкольного образования</a:t>
          </a:r>
          <a:r>
            <a:rPr lang="ru-RU" sz="1600" baseline="0" dirty="0" smtClean="0"/>
            <a:t>/</a:t>
          </a:r>
          <a:r>
            <a:rPr lang="ru-RU" sz="1400" baseline="0" dirty="0" smtClean="0"/>
            <a:t>Т.И.Бабаева, </a:t>
          </a:r>
          <a:r>
            <a:rPr lang="ru-RU" sz="1400" baseline="0" dirty="0" err="1" smtClean="0"/>
            <a:t>А.Г.Гообидзе</a:t>
          </a:r>
          <a:r>
            <a:rPr lang="ru-RU" sz="1400" baseline="0" dirty="0" smtClean="0"/>
            <a:t>, З.А.Михайлова.  </a:t>
          </a:r>
        </a:p>
        <a:p>
          <a:pPr algn="l"/>
          <a:r>
            <a:rPr lang="ru-RU" sz="1600" b="1" baseline="0" dirty="0" smtClean="0"/>
            <a:t>Первые шаги</a:t>
          </a:r>
          <a:r>
            <a:rPr lang="ru-RU" sz="1600" baseline="0" dirty="0" smtClean="0"/>
            <a:t>. </a:t>
          </a:r>
          <a:r>
            <a:rPr lang="ru-RU" sz="1600" i="1" baseline="0" dirty="0" smtClean="0"/>
            <a:t>Программа воспитания и развития  детей раннего возраста./</a:t>
          </a:r>
          <a:r>
            <a:rPr lang="ru-RU" sz="1400" dirty="0" smtClean="0"/>
            <a:t> Е.О.Смирнова, </a:t>
          </a:r>
          <a:r>
            <a:rPr lang="ru-RU" sz="1400" dirty="0" err="1" smtClean="0"/>
            <a:t>Л.Н.Галигузова</a:t>
          </a:r>
          <a:r>
            <a:rPr lang="ru-RU" sz="1400" dirty="0" smtClean="0"/>
            <a:t>, С.Ю.Мещерякова</a:t>
          </a:r>
        </a:p>
        <a:p>
          <a:pPr algn="l"/>
          <a:r>
            <a:rPr lang="ru-RU" sz="1600" b="1" baseline="0" dirty="0" smtClean="0"/>
            <a:t>Гармония. </a:t>
          </a:r>
          <a:r>
            <a:rPr lang="ru-RU" sz="1600" b="0" i="1" baseline="0" dirty="0" smtClean="0"/>
            <a:t>Программа музыкального воспитания.</a:t>
          </a:r>
          <a:r>
            <a:rPr lang="ru-RU" sz="1600" b="0" i="0" baseline="0" dirty="0" smtClean="0"/>
            <a:t>/</a:t>
          </a:r>
          <a:r>
            <a:rPr lang="ru-RU" sz="1400" b="0" i="0" baseline="0" dirty="0" smtClean="0"/>
            <a:t>К.В. Тарасова</a:t>
          </a:r>
          <a:endParaRPr lang="ru-RU" sz="1400" b="1" baseline="0" dirty="0" smtClean="0"/>
        </a:p>
        <a:p>
          <a:pPr algn="l"/>
          <a:endParaRPr lang="ru-RU" sz="1800" baseline="0" dirty="0" smtClean="0"/>
        </a:p>
        <a:p>
          <a:pPr algn="l"/>
          <a:r>
            <a:rPr lang="ru-RU" sz="1700" baseline="0" dirty="0" smtClean="0"/>
            <a:t>                                               </a:t>
          </a:r>
          <a:endParaRPr lang="ru-RU" sz="1700" dirty="0"/>
        </a:p>
      </dgm:t>
    </dgm:pt>
    <dgm:pt modelId="{0B58F017-7291-4E4E-B43D-51C594414550}" type="parTrans" cxnId="{86F8D76F-805C-4CE4-8CEB-56F4D809F8AC}">
      <dgm:prSet/>
      <dgm:spPr/>
      <dgm:t>
        <a:bodyPr/>
        <a:lstStyle/>
        <a:p>
          <a:endParaRPr lang="ru-RU"/>
        </a:p>
      </dgm:t>
    </dgm:pt>
    <dgm:pt modelId="{0D82FC57-7BFB-45D0-B2E5-4FC38A497457}" type="sibTrans" cxnId="{86F8D76F-805C-4CE4-8CEB-56F4D809F8AC}">
      <dgm:prSet/>
      <dgm:spPr/>
      <dgm:t>
        <a:bodyPr/>
        <a:lstStyle/>
        <a:p>
          <a:endParaRPr lang="ru-RU"/>
        </a:p>
      </dgm:t>
    </dgm:pt>
    <dgm:pt modelId="{75CCD96F-8D16-4D48-A9FA-C363C02EDFE8}">
      <dgm:prSet phldrT="[Текст]" custT="1"/>
      <dgm:spPr/>
      <dgm:t>
        <a:bodyPr/>
        <a:lstStyle/>
        <a:p>
          <a:pPr algn="l"/>
          <a:endParaRPr lang="ru-RU" sz="1400" dirty="0" smtClean="0"/>
        </a:p>
        <a:p>
          <a:pPr algn="l"/>
          <a:endParaRPr lang="ru-RU" sz="1400" b="1" dirty="0" smtClean="0"/>
        </a:p>
        <a:p>
          <a:pPr algn="l"/>
          <a:r>
            <a:rPr lang="ru-RU" sz="1400" b="1" dirty="0" smtClean="0"/>
            <a:t>Технологии: </a:t>
          </a:r>
          <a:r>
            <a:rPr lang="ru-RU" sz="1400" dirty="0" smtClean="0"/>
            <a:t>О.Л.Князева, Р.Б. </a:t>
          </a:r>
          <a:r>
            <a:rPr lang="ru-RU" sz="1400" dirty="0" err="1" smtClean="0"/>
            <a:t>Стеркина</a:t>
          </a:r>
          <a:r>
            <a:rPr lang="ru-RU" sz="1400" dirty="0" smtClean="0"/>
            <a:t> «Основы безопасности детей дошкольного возраста»</a:t>
          </a:r>
        </a:p>
        <a:p>
          <a:pPr algn="l"/>
          <a:r>
            <a:rPr lang="ru-RU" sz="1400" dirty="0" smtClean="0"/>
            <a:t>О.А. </a:t>
          </a:r>
          <a:r>
            <a:rPr lang="ru-RU" sz="1400" dirty="0" err="1" smtClean="0"/>
            <a:t>Вронкевич</a:t>
          </a:r>
          <a:r>
            <a:rPr lang="ru-RU" sz="1400" dirty="0" smtClean="0"/>
            <a:t> «Добро пожаловать в экологию»</a:t>
          </a:r>
        </a:p>
        <a:p>
          <a:pPr algn="l"/>
          <a:r>
            <a:rPr lang="ru-RU" sz="1400" dirty="0" smtClean="0"/>
            <a:t>О.Е.Астафьева «Как хорошо уметь читать»</a:t>
          </a:r>
        </a:p>
        <a:p>
          <a:pPr algn="l"/>
          <a:r>
            <a:rPr lang="ru-RU" sz="1400" dirty="0" smtClean="0"/>
            <a:t>Л.М. </a:t>
          </a:r>
          <a:r>
            <a:rPr lang="ru-RU" sz="1400" dirty="0" err="1" smtClean="0"/>
            <a:t>Шипицина</a:t>
          </a:r>
          <a:r>
            <a:rPr lang="ru-RU" sz="1400" dirty="0" smtClean="0"/>
            <a:t> «Азбука общения»</a:t>
          </a:r>
        </a:p>
        <a:p>
          <a:pPr algn="l"/>
          <a:r>
            <a:rPr lang="ru-RU" sz="1400" dirty="0" smtClean="0"/>
            <a:t>С.Н. Манакова «Природа. Музыка. Фантазия»</a:t>
          </a:r>
        </a:p>
        <a:p>
          <a:pPr algn="l"/>
          <a:r>
            <a:rPr lang="ru-RU" sz="1400" dirty="0" smtClean="0"/>
            <a:t>Л.Г. </a:t>
          </a:r>
          <a:r>
            <a:rPr lang="ru-RU" sz="1400" dirty="0" err="1" smtClean="0"/>
            <a:t>Петерсон</a:t>
          </a:r>
          <a:r>
            <a:rPr lang="ru-RU" sz="1400" dirty="0" smtClean="0"/>
            <a:t> «</a:t>
          </a:r>
          <a:r>
            <a:rPr lang="ru-RU" sz="1400" dirty="0" err="1" smtClean="0"/>
            <a:t>Игралочка</a:t>
          </a:r>
          <a:r>
            <a:rPr lang="ru-RU" sz="1400" dirty="0" smtClean="0"/>
            <a:t>», «Раз ступенька, два ступенька»</a:t>
          </a:r>
        </a:p>
        <a:p>
          <a:pPr algn="l"/>
          <a:endParaRPr lang="ru-RU" sz="1400" dirty="0" smtClean="0"/>
        </a:p>
        <a:p>
          <a:pPr algn="l"/>
          <a:endParaRPr lang="ru-RU" sz="1000" dirty="0" smtClean="0"/>
        </a:p>
        <a:p>
          <a:pPr algn="l"/>
          <a:endParaRPr lang="ru-RU" sz="1000" dirty="0"/>
        </a:p>
      </dgm:t>
    </dgm:pt>
    <dgm:pt modelId="{F836F4A7-85E6-4CA7-8D81-DB4253C03BBC}" type="parTrans" cxnId="{5F99E62D-B77D-4112-9374-B1D6BF5B5667}">
      <dgm:prSet/>
      <dgm:spPr/>
      <dgm:t>
        <a:bodyPr/>
        <a:lstStyle/>
        <a:p>
          <a:endParaRPr lang="ru-RU"/>
        </a:p>
      </dgm:t>
    </dgm:pt>
    <dgm:pt modelId="{32666363-F242-4FAA-BF8F-E546E6D48857}" type="sibTrans" cxnId="{5F99E62D-B77D-4112-9374-B1D6BF5B5667}">
      <dgm:prSet/>
      <dgm:spPr/>
      <dgm:t>
        <a:bodyPr/>
        <a:lstStyle/>
        <a:p>
          <a:endParaRPr lang="ru-RU"/>
        </a:p>
      </dgm:t>
    </dgm:pt>
    <dgm:pt modelId="{C7534587-7110-4E6B-8512-302B5CEC1EB0}" type="pres">
      <dgm:prSet presAssocID="{087C5CE6-0FDC-4E16-8B38-A2358AA023B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1C9716-FA9B-4271-B9BA-894BAF86183A}" type="pres">
      <dgm:prSet presAssocID="{C1F79692-289C-4399-B398-140684782884}" presName="circle1" presStyleLbl="node1" presStyleIdx="0" presStyleCnt="3"/>
      <dgm:spPr>
        <a:prstGeom prst="flowChartInputOutpu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ACA4E8E-3A4A-45F8-A364-5B61F35D391B}" type="pres">
      <dgm:prSet presAssocID="{C1F79692-289C-4399-B398-140684782884}" presName="space" presStyleCnt="0"/>
      <dgm:spPr/>
    </dgm:pt>
    <dgm:pt modelId="{CD9F92FF-38E4-4B72-95F0-5B5CE11B7D09}" type="pres">
      <dgm:prSet presAssocID="{C1F79692-289C-4399-B398-140684782884}" presName="rect1" presStyleLbl="alignAcc1" presStyleIdx="0" presStyleCnt="3" custLinFactNeighborX="326" custLinFactNeighborY="614"/>
      <dgm:spPr/>
      <dgm:t>
        <a:bodyPr/>
        <a:lstStyle/>
        <a:p>
          <a:endParaRPr lang="ru-RU"/>
        </a:p>
      </dgm:t>
    </dgm:pt>
    <dgm:pt modelId="{8A975F9F-EE89-43F1-8B67-44066653A88A}" type="pres">
      <dgm:prSet presAssocID="{5D885C57-BD27-49DD-B082-C7421B546E5F}" presName="vertSpace2" presStyleLbl="node1" presStyleIdx="0" presStyleCnt="3"/>
      <dgm:spPr/>
    </dgm:pt>
    <dgm:pt modelId="{5784893A-5EE5-4045-A205-24252055432C}" type="pres">
      <dgm:prSet presAssocID="{5D885C57-BD27-49DD-B082-C7421B546E5F}" presName="circle2" presStyleLbl="node1" presStyleIdx="1" presStyleCnt="3" custScaleX="108171" custScaleY="107434" custLinFactNeighborX="450" custLinFactNeighborY="-537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FFA7B29-DBD8-422A-83B1-0EB2E3EA49E3}" type="pres">
      <dgm:prSet presAssocID="{5D885C57-BD27-49DD-B082-C7421B546E5F}" presName="rect2" presStyleLbl="alignAcc1" presStyleIdx="1" presStyleCnt="3" custScaleX="100000" custScaleY="119165" custLinFactNeighborX="326" custLinFactNeighborY="-259"/>
      <dgm:spPr/>
      <dgm:t>
        <a:bodyPr/>
        <a:lstStyle/>
        <a:p>
          <a:endParaRPr lang="ru-RU"/>
        </a:p>
      </dgm:t>
    </dgm:pt>
    <dgm:pt modelId="{2AEF9897-A504-44EF-8811-42190EBD37C3}" type="pres">
      <dgm:prSet presAssocID="{75CCD96F-8D16-4D48-A9FA-C363C02EDFE8}" presName="vertSpace3" presStyleLbl="node1" presStyleIdx="1" presStyleCnt="3"/>
      <dgm:spPr/>
    </dgm:pt>
    <dgm:pt modelId="{9A1853E3-5DA6-4571-9188-0894F0CF1982}" type="pres">
      <dgm:prSet presAssocID="{75CCD96F-8D16-4D48-A9FA-C363C02EDFE8}" presName="circle3" presStyleLbl="node1" presStyleIdx="2" presStyleCnt="3" custScaleX="110758" custScaleY="141304" custLinFactNeighborX="2387" custLinFactNeighborY="1463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53DCB1D-90E6-4D79-9152-D15B2881F370}" type="pres">
      <dgm:prSet presAssocID="{75CCD96F-8D16-4D48-A9FA-C363C02EDFE8}" presName="rect3" presStyleLbl="alignAcc1" presStyleIdx="2" presStyleCnt="3" custScaleX="100000" custScaleY="128192" custLinFactNeighborX="326" custLinFactNeighborY="28666"/>
      <dgm:spPr/>
      <dgm:t>
        <a:bodyPr/>
        <a:lstStyle/>
        <a:p>
          <a:endParaRPr lang="ru-RU"/>
        </a:p>
      </dgm:t>
    </dgm:pt>
    <dgm:pt modelId="{6EF52F91-2CAE-4857-811C-E10BF6B2A1B0}" type="pres">
      <dgm:prSet presAssocID="{C1F79692-289C-4399-B398-140684782884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7BE96D-01A7-4813-8F1C-CA30D096DFB8}" type="pres">
      <dgm:prSet presAssocID="{5D885C57-BD27-49DD-B082-C7421B546E5F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30C006-46D2-48A6-BE65-F693639EB97E}" type="pres">
      <dgm:prSet presAssocID="{75CCD96F-8D16-4D48-A9FA-C363C02EDFE8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3713D7-633F-4B00-BCAA-6E009D8A0129}" type="presOf" srcId="{C1F79692-289C-4399-B398-140684782884}" destId="{CD9F92FF-38E4-4B72-95F0-5B5CE11B7D09}" srcOrd="0" destOrd="0" presId="urn:microsoft.com/office/officeart/2005/8/layout/target3"/>
    <dgm:cxn modelId="{50D41EAA-0D83-4933-8BBB-42BD9B7598BA}" type="presOf" srcId="{75CCD96F-8D16-4D48-A9FA-C363C02EDFE8}" destId="{A53DCB1D-90E6-4D79-9152-D15B2881F370}" srcOrd="0" destOrd="0" presId="urn:microsoft.com/office/officeart/2005/8/layout/target3"/>
    <dgm:cxn modelId="{86F8D76F-805C-4CE4-8CEB-56F4D809F8AC}" srcId="{087C5CE6-0FDC-4E16-8B38-A2358AA023B8}" destId="{5D885C57-BD27-49DD-B082-C7421B546E5F}" srcOrd="1" destOrd="0" parTransId="{0B58F017-7291-4E4E-B43D-51C594414550}" sibTransId="{0D82FC57-7BFB-45D0-B2E5-4FC38A497457}"/>
    <dgm:cxn modelId="{5F99E62D-B77D-4112-9374-B1D6BF5B5667}" srcId="{087C5CE6-0FDC-4E16-8B38-A2358AA023B8}" destId="{75CCD96F-8D16-4D48-A9FA-C363C02EDFE8}" srcOrd="2" destOrd="0" parTransId="{F836F4A7-85E6-4CA7-8D81-DB4253C03BBC}" sibTransId="{32666363-F242-4FAA-BF8F-E546E6D48857}"/>
    <dgm:cxn modelId="{F0451E83-2139-4561-B6E0-DCC7F6B34D97}" type="presOf" srcId="{087C5CE6-0FDC-4E16-8B38-A2358AA023B8}" destId="{C7534587-7110-4E6B-8512-302B5CEC1EB0}" srcOrd="0" destOrd="0" presId="urn:microsoft.com/office/officeart/2005/8/layout/target3"/>
    <dgm:cxn modelId="{E374191E-9100-4F23-83B0-C87C2CC090AA}" srcId="{087C5CE6-0FDC-4E16-8B38-A2358AA023B8}" destId="{C1F79692-289C-4399-B398-140684782884}" srcOrd="0" destOrd="0" parTransId="{01A78F68-6715-4376-86BB-4D30EBD4AEB4}" sibTransId="{B06C56F2-DD66-4679-B0AC-23CCB9C61AE1}"/>
    <dgm:cxn modelId="{5EEDA6B3-0F36-4B96-98A0-DFBBEAA8D7BB}" type="presOf" srcId="{5D885C57-BD27-49DD-B082-C7421B546E5F}" destId="{607BE96D-01A7-4813-8F1C-CA30D096DFB8}" srcOrd="1" destOrd="0" presId="urn:microsoft.com/office/officeart/2005/8/layout/target3"/>
    <dgm:cxn modelId="{CBCA1E52-8535-4901-A8D1-3AA59A2700A9}" type="presOf" srcId="{75CCD96F-8D16-4D48-A9FA-C363C02EDFE8}" destId="{3530C006-46D2-48A6-BE65-F693639EB97E}" srcOrd="1" destOrd="0" presId="urn:microsoft.com/office/officeart/2005/8/layout/target3"/>
    <dgm:cxn modelId="{B419CB7A-0309-44BE-87FF-A1D300CD75CF}" type="presOf" srcId="{5D885C57-BD27-49DD-B082-C7421B546E5F}" destId="{9FFA7B29-DBD8-422A-83B1-0EB2E3EA49E3}" srcOrd="0" destOrd="0" presId="urn:microsoft.com/office/officeart/2005/8/layout/target3"/>
    <dgm:cxn modelId="{361E38F0-4ACA-4DBD-BE3D-9DFF2D812425}" type="presOf" srcId="{C1F79692-289C-4399-B398-140684782884}" destId="{6EF52F91-2CAE-4857-811C-E10BF6B2A1B0}" srcOrd="1" destOrd="0" presId="urn:microsoft.com/office/officeart/2005/8/layout/target3"/>
    <dgm:cxn modelId="{9AE96A2A-7938-47BE-B89C-5DA77A70F310}" type="presParOf" srcId="{C7534587-7110-4E6B-8512-302B5CEC1EB0}" destId="{511C9716-FA9B-4271-B9BA-894BAF86183A}" srcOrd="0" destOrd="0" presId="urn:microsoft.com/office/officeart/2005/8/layout/target3"/>
    <dgm:cxn modelId="{C834255B-C40E-468F-9984-589000BF1FF2}" type="presParOf" srcId="{C7534587-7110-4E6B-8512-302B5CEC1EB0}" destId="{BACA4E8E-3A4A-45F8-A364-5B61F35D391B}" srcOrd="1" destOrd="0" presId="urn:microsoft.com/office/officeart/2005/8/layout/target3"/>
    <dgm:cxn modelId="{799041B5-E74C-46B1-8FE7-4043537652A8}" type="presParOf" srcId="{C7534587-7110-4E6B-8512-302B5CEC1EB0}" destId="{CD9F92FF-38E4-4B72-95F0-5B5CE11B7D09}" srcOrd="2" destOrd="0" presId="urn:microsoft.com/office/officeart/2005/8/layout/target3"/>
    <dgm:cxn modelId="{63B38D44-31FA-412E-BD4A-112925DCBB77}" type="presParOf" srcId="{C7534587-7110-4E6B-8512-302B5CEC1EB0}" destId="{8A975F9F-EE89-43F1-8B67-44066653A88A}" srcOrd="3" destOrd="0" presId="urn:microsoft.com/office/officeart/2005/8/layout/target3"/>
    <dgm:cxn modelId="{C461508B-DFB3-4945-B0A9-E4A05BBC21FF}" type="presParOf" srcId="{C7534587-7110-4E6B-8512-302B5CEC1EB0}" destId="{5784893A-5EE5-4045-A205-24252055432C}" srcOrd="4" destOrd="0" presId="urn:microsoft.com/office/officeart/2005/8/layout/target3"/>
    <dgm:cxn modelId="{C5CFA871-9AB0-4EDD-A121-B2142BFEF196}" type="presParOf" srcId="{C7534587-7110-4E6B-8512-302B5CEC1EB0}" destId="{9FFA7B29-DBD8-422A-83B1-0EB2E3EA49E3}" srcOrd="5" destOrd="0" presId="urn:microsoft.com/office/officeart/2005/8/layout/target3"/>
    <dgm:cxn modelId="{C9D43123-3735-4F85-B768-1026798F4CBD}" type="presParOf" srcId="{C7534587-7110-4E6B-8512-302B5CEC1EB0}" destId="{2AEF9897-A504-44EF-8811-42190EBD37C3}" srcOrd="6" destOrd="0" presId="urn:microsoft.com/office/officeart/2005/8/layout/target3"/>
    <dgm:cxn modelId="{7034F459-0B17-46E9-BACD-039CFDFEF5F4}" type="presParOf" srcId="{C7534587-7110-4E6B-8512-302B5CEC1EB0}" destId="{9A1853E3-5DA6-4571-9188-0894F0CF1982}" srcOrd="7" destOrd="0" presId="urn:microsoft.com/office/officeart/2005/8/layout/target3"/>
    <dgm:cxn modelId="{950201D6-06AC-45AA-B7D8-09AAF08288D0}" type="presParOf" srcId="{C7534587-7110-4E6B-8512-302B5CEC1EB0}" destId="{A53DCB1D-90E6-4D79-9152-D15B2881F370}" srcOrd="8" destOrd="0" presId="urn:microsoft.com/office/officeart/2005/8/layout/target3"/>
    <dgm:cxn modelId="{43CD34A0-A923-4ECD-B9AC-CBD3DE50B5ED}" type="presParOf" srcId="{C7534587-7110-4E6B-8512-302B5CEC1EB0}" destId="{6EF52F91-2CAE-4857-811C-E10BF6B2A1B0}" srcOrd="9" destOrd="0" presId="urn:microsoft.com/office/officeart/2005/8/layout/target3"/>
    <dgm:cxn modelId="{66907457-448C-4219-B056-1A48FE92C668}" type="presParOf" srcId="{C7534587-7110-4E6B-8512-302B5CEC1EB0}" destId="{607BE96D-01A7-4813-8F1C-CA30D096DFB8}" srcOrd="10" destOrd="0" presId="urn:microsoft.com/office/officeart/2005/8/layout/target3"/>
    <dgm:cxn modelId="{4A258E71-D55E-493A-9928-DD4D562D5F21}" type="presParOf" srcId="{C7534587-7110-4E6B-8512-302B5CEC1EB0}" destId="{3530C006-46D2-48A6-BE65-F693639EB97E}" srcOrd="11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1C9716-FA9B-4271-B9BA-894BAF86183A}">
      <dsp:nvSpPr>
        <dsp:cNvPr id="0" name=""/>
        <dsp:cNvSpPr/>
      </dsp:nvSpPr>
      <dsp:spPr>
        <a:xfrm>
          <a:off x="0" y="-29597"/>
          <a:ext cx="4818064" cy="4818064"/>
        </a:xfrm>
        <a:prstGeom prst="flowChartInputOutpu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9F92FF-38E4-4B72-95F0-5B5CE11B7D09}">
      <dsp:nvSpPr>
        <dsp:cNvPr id="0" name=""/>
        <dsp:cNvSpPr/>
      </dsp:nvSpPr>
      <dsp:spPr>
        <a:xfrm>
          <a:off x="2409032" y="-14"/>
          <a:ext cx="6092089" cy="48180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ООПДО </a:t>
          </a:r>
          <a:r>
            <a:rPr lang="ru-RU" sz="1800" kern="1200" dirty="0" smtClean="0"/>
            <a:t>– основная общеобразовательная программа дошкольного образования</a:t>
          </a:r>
          <a:endParaRPr lang="ru-RU" sz="1800" kern="1200" dirty="0"/>
        </a:p>
      </dsp:txBody>
      <dsp:txXfrm>
        <a:off x="2409032" y="-14"/>
        <a:ext cx="6092089" cy="1445422"/>
      </dsp:txXfrm>
    </dsp:sp>
    <dsp:sp modelId="{5784893A-5EE5-4045-A205-24252055432C}">
      <dsp:nvSpPr>
        <dsp:cNvPr id="0" name=""/>
        <dsp:cNvSpPr/>
      </dsp:nvSpPr>
      <dsp:spPr>
        <a:xfrm>
          <a:off x="729308" y="1131212"/>
          <a:ext cx="3387633" cy="3364552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FA7B29-DBD8-422A-83B1-0EB2E3EA49E3}">
      <dsp:nvSpPr>
        <dsp:cNvPr id="0" name=""/>
        <dsp:cNvSpPr/>
      </dsp:nvSpPr>
      <dsp:spPr>
        <a:xfrm>
          <a:off x="2409032" y="1107614"/>
          <a:ext cx="6092089" cy="37319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Детство: </a:t>
          </a:r>
          <a:r>
            <a:rPr lang="ru-RU" sz="1600" i="1" kern="1200" dirty="0" smtClean="0"/>
            <a:t>Примерная основная</a:t>
          </a:r>
          <a:r>
            <a:rPr lang="ru-RU" sz="1600" i="1" kern="1200" baseline="0" dirty="0" smtClean="0"/>
            <a:t> общеобразовательная программа дошкольного образования</a:t>
          </a:r>
          <a:r>
            <a:rPr lang="ru-RU" sz="1600" kern="1200" baseline="0" dirty="0" smtClean="0"/>
            <a:t>/</a:t>
          </a:r>
          <a:r>
            <a:rPr lang="ru-RU" sz="1400" kern="1200" baseline="0" dirty="0" smtClean="0"/>
            <a:t>Т.И.Бабаева, </a:t>
          </a:r>
          <a:r>
            <a:rPr lang="ru-RU" sz="1400" kern="1200" baseline="0" dirty="0" err="1" smtClean="0"/>
            <a:t>А.Г.Гообидзе</a:t>
          </a:r>
          <a:r>
            <a:rPr lang="ru-RU" sz="1400" kern="1200" baseline="0" dirty="0" smtClean="0"/>
            <a:t>, З.А.Михайлова. 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/>
            <a:t>Первые шаги</a:t>
          </a:r>
          <a:r>
            <a:rPr lang="ru-RU" sz="1600" kern="1200" baseline="0" dirty="0" smtClean="0"/>
            <a:t>. </a:t>
          </a:r>
          <a:r>
            <a:rPr lang="ru-RU" sz="1600" i="1" kern="1200" baseline="0" dirty="0" smtClean="0"/>
            <a:t>Программа воспитания и развития  детей раннего возраста./</a:t>
          </a:r>
          <a:r>
            <a:rPr lang="ru-RU" sz="1400" kern="1200" dirty="0" smtClean="0"/>
            <a:t> Е.О.Смирнова, </a:t>
          </a:r>
          <a:r>
            <a:rPr lang="ru-RU" sz="1400" kern="1200" dirty="0" err="1" smtClean="0"/>
            <a:t>Л.Н.Галигузова</a:t>
          </a:r>
          <a:r>
            <a:rPr lang="ru-RU" sz="1400" kern="1200" dirty="0" smtClean="0"/>
            <a:t>, С.Ю.Мещерякова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/>
            <a:t>Гармония. </a:t>
          </a:r>
          <a:r>
            <a:rPr lang="ru-RU" sz="1600" b="0" i="1" kern="1200" baseline="0" dirty="0" smtClean="0"/>
            <a:t>Программа музыкального воспитания.</a:t>
          </a:r>
          <a:r>
            <a:rPr lang="ru-RU" sz="1600" b="0" i="0" kern="1200" baseline="0" dirty="0" smtClean="0"/>
            <a:t>/</a:t>
          </a:r>
          <a:r>
            <a:rPr lang="ru-RU" sz="1400" b="0" i="0" kern="1200" baseline="0" dirty="0" smtClean="0"/>
            <a:t>К.В. Тарасова</a:t>
          </a:r>
          <a:endParaRPr lang="ru-RU" sz="1400" b="1" kern="1200" baseline="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baseline="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baseline="0" dirty="0" smtClean="0"/>
            <a:t>                                               </a:t>
          </a:r>
          <a:endParaRPr lang="ru-RU" sz="1700" kern="1200" dirty="0"/>
        </a:p>
      </dsp:txBody>
      <dsp:txXfrm>
        <a:off x="2409032" y="1107614"/>
        <a:ext cx="6092089" cy="1722432"/>
      </dsp:txXfrm>
    </dsp:sp>
    <dsp:sp modelId="{9A1853E3-5DA6-4571-9188-0894F0CF1982}">
      <dsp:nvSpPr>
        <dsp:cNvPr id="0" name=""/>
        <dsp:cNvSpPr/>
      </dsp:nvSpPr>
      <dsp:spPr>
        <a:xfrm>
          <a:off x="1643076" y="2774286"/>
          <a:ext cx="1600916" cy="2042433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53DCB1D-90E6-4D79-9152-D15B2881F370}">
      <dsp:nvSpPr>
        <dsp:cNvPr id="0" name=""/>
        <dsp:cNvSpPr/>
      </dsp:nvSpPr>
      <dsp:spPr>
        <a:xfrm>
          <a:off x="2409032" y="2965154"/>
          <a:ext cx="6092089" cy="18529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Технологии: </a:t>
          </a:r>
          <a:r>
            <a:rPr lang="ru-RU" sz="1400" kern="1200" dirty="0" smtClean="0"/>
            <a:t>О.Л.Князева, Р.Б. </a:t>
          </a:r>
          <a:r>
            <a:rPr lang="ru-RU" sz="1400" kern="1200" dirty="0" err="1" smtClean="0"/>
            <a:t>Стеркина</a:t>
          </a:r>
          <a:r>
            <a:rPr lang="ru-RU" sz="1400" kern="1200" dirty="0" smtClean="0"/>
            <a:t> «Основы безопасности детей дошкольного возраста»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О.А. </a:t>
          </a:r>
          <a:r>
            <a:rPr lang="ru-RU" sz="1400" kern="1200" dirty="0" err="1" smtClean="0"/>
            <a:t>Вронкевич</a:t>
          </a:r>
          <a:r>
            <a:rPr lang="ru-RU" sz="1400" kern="1200" dirty="0" smtClean="0"/>
            <a:t> «Добро пожаловать в экологию»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О.Е.Астафьева «Как хорошо уметь читать»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Л.М. </a:t>
          </a:r>
          <a:r>
            <a:rPr lang="ru-RU" sz="1400" kern="1200" dirty="0" err="1" smtClean="0"/>
            <a:t>Шипицина</a:t>
          </a:r>
          <a:r>
            <a:rPr lang="ru-RU" sz="1400" kern="1200" dirty="0" smtClean="0"/>
            <a:t> «Азбука общения»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С.Н. Манакова «Природа. Музыка. Фантазия»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Л.Г. </a:t>
          </a:r>
          <a:r>
            <a:rPr lang="ru-RU" sz="1400" kern="1200" dirty="0" err="1" smtClean="0"/>
            <a:t>Петерсон</a:t>
          </a:r>
          <a:r>
            <a:rPr lang="ru-RU" sz="1400" kern="1200" dirty="0" smtClean="0"/>
            <a:t> «</a:t>
          </a:r>
          <a:r>
            <a:rPr lang="ru-RU" sz="1400" kern="1200" dirty="0" err="1" smtClean="0"/>
            <a:t>Игралочка</a:t>
          </a:r>
          <a:r>
            <a:rPr lang="ru-RU" sz="1400" kern="1200" dirty="0" smtClean="0"/>
            <a:t>», «Раз ступенька, два ступенька»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2409032" y="2965154"/>
        <a:ext cx="6092089" cy="1852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276872"/>
            <a:ext cx="7344816" cy="1440160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07504" y="45855"/>
            <a:ext cx="8928992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5855"/>
            <a:ext cx="8928992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340768"/>
            <a:ext cx="8856984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764704"/>
            <a:ext cx="7344816" cy="5328592"/>
          </a:xfrm>
        </p:spPr>
        <p:txBody>
          <a:bodyPr>
            <a:normAutofit/>
          </a:bodyPr>
          <a:lstStyle/>
          <a:p>
            <a:pPr>
              <a:lnSpc>
                <a:spcPct val="124000"/>
              </a:lnSpc>
              <a:spcBef>
                <a:spcPts val="0"/>
              </a:spcBef>
              <a:defRPr/>
            </a:pPr>
            <a:r>
              <a:rPr lang="ru-RU" alt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ЕДИНЫЙ </a:t>
            </a:r>
            <a:br>
              <a:rPr lang="ru-RU" alt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«ДЕНЬ ОТКРЫТЫХ ДВЕРЕЙ»</a:t>
            </a:r>
            <a:br>
              <a:rPr lang="ru-RU" alt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омплектование </a:t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дошкольных образовательных организаций города Екатеринбурга </a:t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2020/2021 учебный год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Picture 2" descr="http://chkadm.ru/upload/image/links/small/123_small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23528" y="188640"/>
            <a:ext cx="1778009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3064" y="188640"/>
            <a:ext cx="7563352" cy="129614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АРИАТИВНЫЕ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ДОШКОЛЬНОГО ОБРАЗОВАНИЯ ДЛЯ ДЕТЕЙ ДО 3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</a:t>
            </a:r>
          </a:p>
          <a:p>
            <a:pPr algn="ctr"/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заявлению родителей (законных представителей), </a:t>
            </a:r>
          </a:p>
          <a:p>
            <a:pPr algn="ctr"/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зарегистрированному в управлении образования района)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77468988"/>
              </p:ext>
            </p:extLst>
          </p:nvPr>
        </p:nvGraphicFramePr>
        <p:xfrm>
          <a:off x="539552" y="1700808"/>
          <a:ext cx="8208912" cy="459557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72808"/>
              </a:tblGrid>
              <a:tr h="3645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аименование формы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42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0-1 год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29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Группа «</a:t>
                      </a:r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Baby</a:t>
                      </a: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-парк: обучение в коляске» 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для </a:t>
                      </a:r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детей первого года жизни на территории МДОО</a:t>
                      </a:r>
                      <a:endParaRPr lang="ru-RU" sz="16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8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Педагогический патронаж 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для </a:t>
                      </a:r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детей первого года жизни</a:t>
                      </a:r>
                      <a:endParaRPr lang="ru-RU" sz="16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8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Родительский игровой стенд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242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1-2 года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99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8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Группа «Вместе с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мамой» 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для </a:t>
                      </a:r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детей второго года жизни</a:t>
                      </a:r>
                      <a:endParaRPr lang="ru-RU" sz="16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83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Группа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Baby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-парк</a:t>
                      </a: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: городская прогулка» </a:t>
                      </a:r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для детей второго года жизни</a:t>
                      </a:r>
                      <a:endParaRPr lang="ru-RU" sz="16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8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Педагогический патронаж </a:t>
                      </a:r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для детей второго года жизни</a:t>
                      </a:r>
                      <a:endParaRPr lang="ru-RU" sz="16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500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2-3 года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129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Центр игровой поддержки «Первые шаги» </a:t>
                      </a:r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для детей третьего года жизни</a:t>
                      </a:r>
                      <a:endParaRPr lang="ru-RU" sz="16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44638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3064" y="1484784"/>
            <a:ext cx="7563352" cy="45382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476672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СОБЕННОСТИ ВАРИАТИВНЫХ ФОРМ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31382741"/>
              </p:ext>
            </p:extLst>
          </p:nvPr>
        </p:nvGraphicFramePr>
        <p:xfrm>
          <a:off x="323528" y="1412776"/>
          <a:ext cx="8424937" cy="4740328"/>
        </p:xfrm>
        <a:graphic>
          <a:graphicData uri="http://schemas.openxmlformats.org/drawingml/2006/table">
            <a:tbl>
              <a:tblPr/>
              <a:tblGrid>
                <a:gridCol w="4584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116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548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15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ru-RU" sz="1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вариативной формы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Особенности 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вариативных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76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en-US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Baby</a:t>
                      </a: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-парк: обучение в коляске» 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консультативная помощь специалистов МДОО</a:t>
                      </a:r>
                      <a:r>
                        <a:rPr lang="ru-RU" sz="1400" b="0" i="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родителей (законных представителей) на территории</a:t>
                      </a:r>
                      <a:r>
                        <a:rPr lang="en-US" sz="1400" b="0" i="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МБДОО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35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«Педагогический патронаж»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ru-RU" sz="1400" b="0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 для детей (как в условиях МДОО, так и в домашних условиях), педагогическое просвещение родителей (законных представителей) ребенка, групповые мастер-классы по обогащению домашней развивающей среды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72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«Родительский </a:t>
                      </a: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игровой </a:t>
                      </a: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стенд»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содержательное игровое взаимодействие родителей (законных представителей) и детей под руководством специалистов МДОО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72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Вместе с мамой» 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самостоятельные игровые занятия родителей (законных представителей) с детьми под руководством специалистов МДОО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15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Центр </a:t>
                      </a: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игровой поддержки «Первые шаги» </a:t>
                      </a: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игровая деятельность специалистов МДОО с детьми в отсутствие родителей (законных представителей)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272582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5"/>
            <a:ext cx="8928992" cy="108012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КОМПЛЕКТОВАНИЕ </a:t>
            </a:r>
            <a:b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2020-2021 учебном году</a:t>
            </a:r>
            <a:b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МАДОУ – детский сад № 175</a:t>
            </a:r>
            <a:endParaRPr lang="ru-RU" sz="2400" b="1" dirty="0"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88840"/>
            <a:ext cx="8856984" cy="43204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 групп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ы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детей с 2 до 3 лет —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раннего возраста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мест - 50</a:t>
            </a:r>
          </a:p>
          <a:p>
            <a:pPr algn="ctr">
              <a:buNone/>
            </a:pPr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группа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детей с 3 до 4 лет —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младшая группа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мест - 25</a:t>
            </a:r>
          </a:p>
          <a:p>
            <a:pPr algn="ctr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05447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3399"/>
                </a:solidFill>
                <a:latin typeface="+mn-lt"/>
              </a:rPr>
              <a:t>Содержание образовательной деятельности МАДОУ № 175</a:t>
            </a:r>
            <a:endParaRPr lang="ru-RU" sz="4000" dirty="0">
              <a:solidFill>
                <a:srgbClr val="FF3399"/>
              </a:solidFill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prstGeom prst="pie">
            <a:avLst>
              <a:gd name="adj1" fmla="val 5400000"/>
              <a:gd name="adj2" fmla="val 1620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285720" y="1428736"/>
          <a:ext cx="8501122" cy="4818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3399"/>
                </a:solidFill>
              </a:rPr>
              <a:t>МАДОУ – детский сад № 175</a:t>
            </a:r>
            <a:endParaRPr lang="ru-RU" dirty="0">
              <a:solidFill>
                <a:srgbClr val="FF3399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79512" y="1556792"/>
            <a:ext cx="4320480" cy="4597971"/>
          </a:xfrm>
        </p:spPr>
        <p:txBody>
          <a:bodyPr/>
          <a:lstStyle/>
          <a:p>
            <a:r>
              <a:rPr lang="ru-RU" dirty="0" smtClean="0">
                <a:solidFill>
                  <a:srgbClr val="FF3399"/>
                </a:solidFill>
              </a:rPr>
              <a:t>Фото садика</a:t>
            </a:r>
            <a:endParaRPr lang="ru-RU" dirty="0">
              <a:solidFill>
                <a:srgbClr val="FF3399"/>
              </a:solidFill>
            </a:endParaRPr>
          </a:p>
        </p:txBody>
      </p:sp>
      <p:pic>
        <p:nvPicPr>
          <p:cNvPr id="6" name="Picture 10" descr="PB1801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052736"/>
            <a:ext cx="207168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3" descr="DSC_022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797152"/>
            <a:ext cx="208823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C:\Users\Пользователь\Desktop\Зима 1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996952"/>
            <a:ext cx="2787204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C:\Users\Пользователь\Desktop\DSC038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2924944"/>
            <a:ext cx="280831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5" descr="Вос-ль года 04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1052736"/>
            <a:ext cx="280831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STEM\фото steam\20200324_151210 - копия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4869160"/>
            <a:ext cx="2808312" cy="1728192"/>
          </a:xfrm>
          <a:prstGeom prst="rect">
            <a:avLst/>
          </a:prstGeom>
          <a:noFill/>
        </p:spPr>
      </p:pic>
      <p:pic>
        <p:nvPicPr>
          <p:cNvPr id="13" name="Picture 4" descr="E:\Детский сад\Фото ПДД 2019\DSC0652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1124744"/>
            <a:ext cx="2664296" cy="1728192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 cstate="print"/>
          <a:srcRect t="26087" r="72304" b="10145"/>
          <a:stretch>
            <a:fillRect/>
          </a:stretch>
        </p:blipFill>
        <p:spPr bwMode="auto">
          <a:xfrm>
            <a:off x="6660232" y="4005064"/>
            <a:ext cx="207227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92888" cy="121386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НОРМАТИВНО-ПРАВОВЫЕ ДОКУМЕНТЫ РЕГЛАМЕНТИРУЮЩИЕ ОРГАНИЗАЦИЮ  УЧЕТА И ЗАЧИСЛЕНИЕ ДЕТЕЙ В МУНИЦИПАЛЬНЫЕ  ДОШКОЛЬНЫЕ ОБРАЗОВАТЕЛЬНЫЕ ОРГАНИЗАЦИИ </a:t>
            </a:r>
            <a:r>
              <a:rPr lang="ru-RU" sz="60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/>
              </a:rPr>
              <a:t/>
            </a:r>
            <a:br>
              <a:rPr lang="ru-RU" sz="60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/>
              </a:rPr>
            </a:br>
            <a:r>
              <a:rPr lang="ru-RU" sz="3600" kern="0" dirty="0" smtClean="0">
                <a:solidFill>
                  <a:sysClr val="windowText" lastClr="000000"/>
                </a:solidFill>
              </a:rPr>
              <a:t/>
            </a:r>
            <a:br>
              <a:rPr lang="ru-RU" sz="3600" kern="0" dirty="0" smtClean="0">
                <a:solidFill>
                  <a:sysClr val="windowText" lastClr="000000"/>
                </a:solidFill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411663"/>
          </a:xfrm>
        </p:spPr>
        <p:txBody>
          <a:bodyPr rtlCol="0">
            <a:normAutofit fontScale="47500" lnSpcReduction="20000"/>
          </a:bodyPr>
          <a:lstStyle/>
          <a:p>
            <a:pPr algn="just" defTabSz="457200" eaLnBrk="1" fontAlgn="auto" hangingPunct="1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года № 273-ФЗ  «Об образовании в Российской Федерации» (ст.25, ст.30 п.2, ст.55 п.2)</a:t>
            </a:r>
          </a:p>
          <a:p>
            <a:pPr algn="just" defTabSz="457200" eaLnBrk="1" fontAlgn="auto" hangingPunct="1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Российской Федерации от 08.04.2014 года № 293 «Об утверждении Порядка приема на обучение по образовательным программам дошкольного образования» (с изменениями)</a:t>
            </a:r>
          </a:p>
          <a:p>
            <a:pPr algn="just" defTabSz="457200" eaLnBrk="1" fontAlgn="auto" hangingPunct="1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Российской Федерации от 30 августа 2013 № 1014 «О порядке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 (с изменениями, внесенными на основании приказа Министерства просвещения от 21.01.2019 № 32)</a:t>
            </a:r>
          </a:p>
          <a:p>
            <a:pPr algn="just" defTabSz="457200" eaLnBrk="1" fontAlgn="auto" hangingPunct="1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Главного государственного санитарного врача Российской Федерации от 15.05.2013 года № 26 «Об утверждении </a:t>
            </a:r>
            <a:r>
              <a:rPr lang="ru-RU" sz="3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СанПиН</a:t>
            </a:r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2.4.1.3049-13 «Санитарно-эпидемиологические требования к устройству, содержанию и организации режима работы дошкольных образовательных организаций»</a:t>
            </a:r>
          </a:p>
          <a:p>
            <a:pPr algn="just" defTabSz="457200" eaLnBrk="1" fontAlgn="auto" hangingPunct="1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Российской Федерации от 28.12.2015 № 1527 «Об утверждении Порядка и условий осуществления перевода обучающихся из одной организации…»</a:t>
            </a:r>
          </a:p>
          <a:p>
            <a:pPr algn="just" defTabSz="457200" eaLnBrk="1" fontAlgn="auto" hangingPunct="1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Российской Федерации  от 13.01.2014 года № 8 «Об утверждении примерной формы договора об образовании по образовательным программам дошкольного образования»</a:t>
            </a:r>
          </a:p>
          <a:p>
            <a:pPr algn="just" defTabSz="457200" eaLnBrk="1" fontAlgn="auto" hangingPunct="1">
              <a:spcAft>
                <a:spcPts val="0"/>
              </a:spcAft>
              <a:buClr>
                <a:srgbClr val="0070C0"/>
              </a:buClr>
              <a:buNone/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42874"/>
            <a:ext cx="8462144" cy="148592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000" b="1" kern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НОРМАТИВНО-ПРАВОВЫЕ ДОКУМЕНТЫ МУНИЦИПАЛЬНОГО УРОВНЯ РЕГЛАМЕНТИРУЮЩИЕ ОРГАНИЗАЦИЮ  УЧЕТА И ЗАЧИСЛЕНИЕ ДЕТЕЙ В МУНИЦИПАЛЬНЫЕ  ДОШКОЛЬНЫЕ ОБРАЗОВАТЕЛЬНЫЕ ОРГАНИЗАЦИИ</a:t>
            </a:r>
            <a:endParaRPr lang="ru-RU" sz="200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340225"/>
          </a:xfrm>
        </p:spPr>
        <p:txBody>
          <a:bodyPr rtlCol="0">
            <a:normAutofit fontScale="32500" lnSpcReduction="20000"/>
          </a:bodyPr>
          <a:lstStyle/>
          <a:p>
            <a:pPr algn="just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ru-RU" sz="5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Администрации Города от 29.06.2012 года № 2807 «Об утверждении Административного регламента предоставления муниципальной услуги «Прием заявлений, постановка на учет и зачисление детей в образовательные учреждения,  реализующие основную общеобразовательную программу дошкольного образования (детские сады)» (с изменениями)</a:t>
            </a:r>
          </a:p>
          <a:p>
            <a:pPr algn="just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ru-RU" sz="5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Администрации города Екатеринбурга от 22.11.2016 № 2561/46/36 «Об утверждении Положения о порядке учета детей, подлежащих обучению по образовательным программам дошкольного образования в муниципальном образовании «город Екатеринбург» (с изменениями)</a:t>
            </a:r>
          </a:p>
          <a:p>
            <a:pPr algn="just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ru-RU" sz="5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Управления образования Администрации города Екатеринбурга от 05.09.2014 № 1833/46/36 « Об утверждении Положений о комиссиях по рассмотрению и утверждению списка учтённых детей, подлежащих обучению по образовательным программа дошкольного образования в муниципальном образовании «город Екатеринбург»» (с изменениями)</a:t>
            </a:r>
          </a:p>
          <a:p>
            <a:pPr algn="just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ru-RU" sz="5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Администрации Города от 18.03.2015 года № 689 «О закреплении территорий муниципального образования «город Екатеринбург» за муниципальными дошкольными образовательными организациями» (с изменениями)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404664"/>
            <a:ext cx="7467600" cy="144016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ЗАЧИСЛЕНИЯ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МДОО ВЕДЕТСЯ ПО ВОЗРАСТНЫМ ГРУППАМ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количеству полных лет </a:t>
            </a: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сентября текущего года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492896"/>
            <a:ext cx="777686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ru-RU" sz="2000" b="1" kern="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до 3-х лет — в группу раннего возраста;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ru-RU" sz="2000" b="1" kern="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b="1" kern="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4-го года жизни — в младшую группу;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ru-RU" sz="2000" b="1" kern="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b="1" kern="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5-го года жизни — в среднюю группу;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ru-RU" sz="2000" b="1" kern="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b="1" kern="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6-го года жизни — в старшую группу;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ru-RU" sz="2000" b="1" kern="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b="1" kern="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7-го года жизни — в подготовительную группу.</a:t>
            </a:r>
          </a:p>
        </p:txBody>
      </p:sp>
    </p:spTree>
    <p:extLst>
      <p:ext uri="{BB962C8B-B14F-4D97-AF65-F5344CB8AC3E}">
        <p14:creationId xmlns="" xmlns:p14="http://schemas.microsoft.com/office/powerpoint/2010/main" val="15923962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76456" cy="1504504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/>
            </a:r>
            <a:br>
              <a:rPr lang="ru-RU" sz="22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ru-RU" sz="22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/>
            </a:r>
            <a:br>
              <a:rPr lang="ru-RU" sz="22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ru-RU" sz="2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/>
            </a:r>
            <a:br>
              <a:rPr lang="ru-RU" sz="2200" b="1" dirty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2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ЕРИОДЫ КОМПЛЕКТОВАНИЯ  МУНИЦИПАЛЬНЫХ ДОШКОЛЬНЫХ ОБРАЗОВАТЕЛЬНЫХ ОРГАНИЗАЦИЙ :</a:t>
            </a:r>
            <a:r>
              <a:rPr lang="ru-RU" sz="22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/>
            </a:r>
            <a:br>
              <a:rPr lang="ru-RU" sz="22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sz="2700" dirty="0" smtClean="0"/>
              <a:t> </a:t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43608" y="2060848"/>
            <a:ext cx="6912768" cy="3744640"/>
          </a:xfrm>
        </p:spPr>
        <p:txBody>
          <a:bodyPr rtlCol="0">
            <a:noAutofit/>
          </a:bodyPr>
          <a:lstStyle/>
          <a:p>
            <a:pPr marL="285750" indent="-285750"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800" b="1" dirty="0" smtClean="0"/>
          </a:p>
          <a:p>
            <a:pPr marL="0" indent="0" algn="just" eaLnBrk="1" fontAlgn="t" hangingPunct="1">
              <a:buFont typeface="Wingdings" pitchFamily="2" charset="2"/>
              <a:buChar char="Ø"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комплектования на следующий учебный год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 апреля по 30 июня текущего года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just" eaLnBrk="1" fontAlgn="t" hangingPunct="1">
              <a:buNone/>
              <a:defRPr/>
            </a:pP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t"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доукомплектования организаций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июля текущего года по 31 марта следующего календарного года (ежемесячно).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1800" b="1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1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188640"/>
            <a:ext cx="8460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ОДЕЛЬ РАБОТЫ ПО ЗАЧИСЛЕНИЮ ДЕТЕЙ В </a:t>
            </a:r>
            <a:r>
              <a:rPr lang="ru-RU" sz="2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МДОО</a:t>
            </a:r>
            <a:endParaRPr lang="ru-RU" sz="2400" b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79512" y="1340768"/>
            <a:ext cx="2736304" cy="1647800"/>
          </a:xfrm>
          <a:prstGeom prst="down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3203848" y="1340768"/>
            <a:ext cx="2711238" cy="166058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МДОО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444208" y="1340768"/>
            <a:ext cx="2423206" cy="1668966"/>
          </a:xfrm>
          <a:prstGeom prst="downArrow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852936"/>
            <a:ext cx="25202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FF3399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</a:t>
            </a:r>
            <a:r>
              <a:rPr lang="ru-RU" sz="1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аправление </a:t>
            </a:r>
            <a:r>
              <a:rPr lang="ru-RU" sz="1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МДОО списков детей; </a:t>
            </a:r>
            <a:endParaRPr lang="ru-RU" sz="16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прием </a:t>
            </a:r>
            <a:r>
              <a:rPr lang="ru-RU" sz="1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регистрация заявлений на </a:t>
            </a:r>
            <a:r>
              <a:rPr lang="ru-RU" sz="1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смену МДОО; </a:t>
            </a:r>
            <a:endParaRPr lang="ru-RU" sz="16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1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о количестве зачисленных детей и количестве вакантных мест; </a:t>
            </a:r>
            <a:endParaRPr lang="ru-RU" sz="16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списков к заседанию </a:t>
            </a:r>
            <a:r>
              <a:rPr lang="ru-RU" sz="1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комиссии</a:t>
            </a:r>
            <a:r>
              <a:rPr lang="ru-RU" sz="1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2837397"/>
            <a:ext cx="301498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Arial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получение распоряжений</a:t>
            </a:r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списков детей</a:t>
            </a:r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пошаговое выполнение действий по информированию и зачислению в системе АИС «Образование»;</a:t>
            </a:r>
            <a:endParaRPr lang="ru-RU" sz="1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информирование </a:t>
            </a:r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</a:t>
            </a: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предоставлении места в МДОО в соответствии со сроками; </a:t>
            </a:r>
            <a:endParaRPr lang="ru-RU" sz="1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работа </a:t>
            </a:r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</a:t>
            </a: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зачисление детей. </a:t>
            </a:r>
            <a:endParaRPr lang="ru-RU" sz="1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00192" y="2996952"/>
            <a:ext cx="26945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отслеживание (получение) информации о направлении в МДОО через ЕПГУ или в управлении образования; </a:t>
            </a:r>
            <a:endParaRPr lang="ru-RU" sz="1600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принятие </a:t>
            </a:r>
            <a:r>
              <a:rPr lang="ru-RU" sz="1600" b="1" dirty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</a:t>
            </a:r>
            <a:r>
              <a:rPr lang="ru-RU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о </a:t>
            </a:r>
            <a:r>
              <a:rPr lang="ru-RU" sz="1600" b="1" dirty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зачислении ребенка </a:t>
            </a:r>
            <a:r>
              <a:rPr lang="ru-RU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на предоставленное место; </a:t>
            </a:r>
            <a:endParaRPr lang="ru-RU" sz="1600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предоставление </a:t>
            </a:r>
            <a:r>
              <a:rPr lang="ru-RU" sz="1600" b="1" dirty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для зачисления ребенка в МДОО; </a:t>
            </a:r>
            <a:endParaRPr lang="ru-RU" sz="1600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</a:t>
            </a:r>
            <a:r>
              <a:rPr lang="ru-RU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аключение </a:t>
            </a:r>
            <a:r>
              <a:rPr lang="ru-RU" sz="1600" b="1" dirty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 об образовании. </a:t>
            </a:r>
            <a:endParaRPr lang="ru-RU" sz="1600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16513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3568" y="260648"/>
            <a:ext cx="7923392" cy="158417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от 08.04.2014 № 293 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приёма на обучение 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образовательным программам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916832"/>
            <a:ext cx="8424936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      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Прием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в образовательную организацию осуществляется по личному заявлению родителя (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законного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представителя) ребенка при предъявлении оригинала документа, удостоверяющего личность родителя (законного представителя),</a:t>
            </a:r>
          </a:p>
          <a:p>
            <a:pPr algn="just"/>
            <a:endParaRPr lang="ru-RU" b="1" dirty="0" smtClean="0">
              <a:solidFill>
                <a:schemeClr val="bg2">
                  <a:lumMod val="25000"/>
                </a:schemeClr>
              </a:solidFill>
              <a:latin typeface="Times New Roman"/>
            </a:endParaRPr>
          </a:p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       Прием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детей, впервые поступающих в образовательную организацию, осуществляется на основании медицинского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заключения.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/>
            </a:endParaRPr>
          </a:p>
          <a:p>
            <a:pPr algn="just"/>
            <a:endParaRPr lang="ru-RU" b="1" dirty="0">
              <a:solidFill>
                <a:schemeClr val="bg2">
                  <a:lumMod val="25000"/>
                </a:schemeClr>
              </a:solidFill>
              <a:latin typeface="Times New Roman"/>
            </a:endParaRPr>
          </a:p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         Родители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(законные представители) детей,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предъявляют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оригинал свидетельства о рождении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ребенка,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свидетельство о регистрации ребенка по месту жительства или по месту пребывания на закрепленной территории или документ, содержащий сведения о регистрации ребенка по месту жительства или по месту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пребывания.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24400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3064" y="116632"/>
            <a:ext cx="7563352" cy="182197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Плата, взимаемая с родителей </a:t>
            </a:r>
            <a:endParaRPr lang="ru-RU" sz="20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законных представителей) за присмотр и уход за детьми, осваивающими образовательные программы </a:t>
            </a:r>
            <a:endParaRPr lang="ru-RU" sz="20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772816"/>
            <a:ext cx="8352928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ru-RU" sz="2000" dirty="0" smtClean="0">
                <a:solidFill>
                  <a:srgbClr val="1F0DA3"/>
                </a:solidFill>
                <a:latin typeface="Times New Roman"/>
              </a:rPr>
              <a:t>	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На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основании Распоряжения Департамента образования Администрации города Екатеринбурга плата, взимаемая с родителей (законных представителей) за присмотр и уход за детьми, осваивающими образовательные программы дошкольного образования в муниципальных образовательных организациях муниципального образования «город Екатеринбург», на 2020 год установлена:</a:t>
            </a:r>
          </a:p>
          <a:p>
            <a:pPr algn="just"/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Times New Roman"/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           в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группе раннего возраста (от 2 до 3 лет) в течение 10,5 часов – 2600,0 руб. в месяц за одного ребенка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;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           в группе раннего возраста (от 2 до 3 лет) в течение 4-х часов – 800,0 руб. в месяц за одного ребенка;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/>
            </a:endParaRPr>
          </a:p>
          <a:p>
            <a:pPr algn="ctr"/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Times New Roman"/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           в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группах полного дня пребывания (в течение 10,5 часов) – 3070,0 руб. в месяц за одного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ребенка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61469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60647"/>
            <a:ext cx="8928992" cy="83387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ОРМЫ ДОШКОЛЬНОГО ОБРАЗОВАНИЯ В МДОО</a:t>
            </a:r>
            <a:endParaRPr lang="ru-RU" sz="2000" b="1" dirty="0"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2574429" y="2390419"/>
            <a:ext cx="4800600" cy="0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2290266" y="1814157"/>
            <a:ext cx="479425" cy="520700"/>
          </a:xfrm>
          <a:prstGeom prst="rect">
            <a:avLst/>
          </a:prstGeom>
          <a:solidFill>
            <a:srgbClr val="0066FF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3203848" y="1901469"/>
            <a:ext cx="432048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ПОЛНОГО ДНЯ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2345829" y="185701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2345829" y="269521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2576017" y="4065232"/>
            <a:ext cx="4799012" cy="1587"/>
          </a:xfrm>
          <a:prstGeom prst="line">
            <a:avLst/>
          </a:prstGeom>
          <a:noFill/>
          <a:ln w="25400">
            <a:solidFill>
              <a:srgbClr val="FF00FF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2290266" y="3490557"/>
            <a:ext cx="479425" cy="520700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2344742" y="3533419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  <a:latin typeface="Arial" charset="0"/>
              </a:rPr>
              <a:t>2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>
            <a:off x="2574429" y="5765444"/>
            <a:ext cx="4800600" cy="0"/>
          </a:xfrm>
          <a:prstGeom prst="line">
            <a:avLst/>
          </a:prstGeom>
          <a:noFill/>
          <a:ln w="25400">
            <a:solidFill>
              <a:srgbClr val="00B05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2290266" y="5189182"/>
            <a:ext cx="479425" cy="520700"/>
          </a:xfrm>
          <a:prstGeom prst="rect">
            <a:avLst/>
          </a:prstGeom>
          <a:solidFill>
            <a:srgbClr val="66FF99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2344742" y="5232044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  <a:latin typeface="Arial" charset="0"/>
              </a:rPr>
              <a:t>3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3203848" y="3356993"/>
            <a:ext cx="453650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КРАТКОВРЕМЕННОГО ПРЕБЫВАНИЯ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3275857" y="5295544"/>
            <a:ext cx="33894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ВАРИАТИВНЫЕ ФОРМЫ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fd51dbc90a3f8217e2711ee16dbfc146b089d7"/>
</p:tagLst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2161</TotalTime>
  <Words>1137</Words>
  <Application>Microsoft Office PowerPoint</Application>
  <PresentationFormat>Экран (4:3)</PresentationFormat>
  <Paragraphs>236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ЕДИНЫЙ  «ДЕНЬ ОТКРЫТЫХ ДВЕРЕЙ» комплектование  дошкольных образовательных организаций города Екатеринбурга  на 2020/2021 учебный год</vt:lpstr>
      <vt:lpstr>   НОРМАТИВНО-ПРАВОВЫЕ ДОКУМЕНТЫ РЕГЛАМЕНТИРУЮЩИЕ ОРГАНИЗАЦИЮ  УЧЕТА И ЗАЧИСЛЕНИЕ ДЕТЕЙ В МУНИЦИПАЛЬНЫЕ  ДОШКОЛЬНЫЕ ОБРАЗОВАТЕЛЬНЫЕ ОРГАНИЗАЦИИ   </vt:lpstr>
      <vt:lpstr>НОРМАТИВНО-ПРАВОВЫЕ ДОКУМЕНТЫ МУНИЦИПАЛЬНОГО УРОВНЯ РЕГЛАМЕНТИРУЮЩИЕ ОРГАНИЗАЦИЮ  УЧЕТА И ЗАЧИСЛЕНИЕ ДЕТЕЙ В МУНИЦИПАЛЬНЫЕ  ДОШКОЛЬНЫЕ ОБРАЗОВАТЕЛЬНЫЕ ОРГАНИЗАЦИИ</vt:lpstr>
      <vt:lpstr>Слайд 4</vt:lpstr>
      <vt:lpstr>   ПЕРИОДЫ КОМПЛЕКТОВАНИЯ  МУНИЦИПАЛЬНЫХ ДОШКОЛЬНЫХ ОБРАЗОВАТЕЛЬНЫХ ОРГАНИЗАЦИЙ :   </vt:lpstr>
      <vt:lpstr>Слайд 6</vt:lpstr>
      <vt:lpstr>Слайд 7</vt:lpstr>
      <vt:lpstr>Слайд 8</vt:lpstr>
      <vt:lpstr>ФОРМЫ ДОШКОЛЬНОГО ОБРАЗОВАНИЯ В МДОО</vt:lpstr>
      <vt:lpstr>Слайд 10</vt:lpstr>
      <vt:lpstr>Слайд 11</vt:lpstr>
      <vt:lpstr>КОМПЛЕКТОВАНИЕ  в 2020-2021 учебном году в МАДОУ – детский сад № 175</vt:lpstr>
      <vt:lpstr>Содержание образовательной деятельности МАДОУ № 175</vt:lpstr>
      <vt:lpstr>МАДОУ – детский сад № 175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Абстрактные синие волнистые фигуры</dc:title>
  <dc:creator>obstinate</dc:creator>
  <dc:description>Шаблон презентации с сайта https://presentation-creation.ru/</dc:description>
  <cp:lastModifiedBy>Админ</cp:lastModifiedBy>
  <cp:revision>780</cp:revision>
  <dcterms:created xsi:type="dcterms:W3CDTF">2018-02-25T09:09:03Z</dcterms:created>
  <dcterms:modified xsi:type="dcterms:W3CDTF">2020-04-10T08:06:20Z</dcterms:modified>
</cp:coreProperties>
</file>