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12AA-F2DD-4B3B-A0B9-D2F3B3692A59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D058A36-2ABE-46E3-8149-3125251C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0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12AA-F2DD-4B3B-A0B9-D2F3B3692A59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058A36-2ABE-46E3-8149-3125251C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12AA-F2DD-4B3B-A0B9-D2F3B3692A59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058A36-2ABE-46E3-8149-3125251C4FF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6102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12AA-F2DD-4B3B-A0B9-D2F3B3692A59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058A36-2ABE-46E3-8149-3125251C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4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12AA-F2DD-4B3B-A0B9-D2F3B3692A59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058A36-2ABE-46E3-8149-3125251C4FF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6929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12AA-F2DD-4B3B-A0B9-D2F3B3692A59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058A36-2ABE-46E3-8149-3125251C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3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12AA-F2DD-4B3B-A0B9-D2F3B3692A59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8A36-2ABE-46E3-8149-3125251C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12AA-F2DD-4B3B-A0B9-D2F3B3692A59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8A36-2ABE-46E3-8149-3125251C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9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12AA-F2DD-4B3B-A0B9-D2F3B3692A59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8A36-2ABE-46E3-8149-3125251C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1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12AA-F2DD-4B3B-A0B9-D2F3B3692A59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058A36-2ABE-46E3-8149-3125251C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12AA-F2DD-4B3B-A0B9-D2F3B3692A59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D058A36-2ABE-46E3-8149-3125251C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0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12AA-F2DD-4B3B-A0B9-D2F3B3692A59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D058A36-2ABE-46E3-8149-3125251C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3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12AA-F2DD-4B3B-A0B9-D2F3B3692A59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8A36-2ABE-46E3-8149-3125251C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9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12AA-F2DD-4B3B-A0B9-D2F3B3692A59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8A36-2ABE-46E3-8149-3125251C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7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12AA-F2DD-4B3B-A0B9-D2F3B3692A59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8A36-2ABE-46E3-8149-3125251C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8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12AA-F2DD-4B3B-A0B9-D2F3B3692A59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058A36-2ABE-46E3-8149-3125251C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7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112AA-F2DD-4B3B-A0B9-D2F3B3692A59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D058A36-2ABE-46E3-8149-3125251C4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4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/>
              <a:t>Советский тыл в годы Великой Отечественной Войны</a:t>
            </a:r>
            <a:endParaRPr lang="ru-RU" sz="4800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29" y="2543033"/>
            <a:ext cx="6045200" cy="3778250"/>
          </a:xfrm>
        </p:spPr>
      </p:pic>
    </p:spTree>
    <p:extLst>
      <p:ext uri="{BB962C8B-B14F-4D97-AF65-F5344CB8AC3E}">
        <p14:creationId xmlns:p14="http://schemas.microsoft.com/office/powerpoint/2010/main" val="108297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83" y="1754874"/>
            <a:ext cx="5337984" cy="4250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48767" y="1991133"/>
            <a:ext cx="4313864" cy="377762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войска НКВД, охраняющие тыл действующей Красной Армии, возлагается : </a:t>
            </a:r>
            <a:endParaRPr lang="ru-RU" sz="26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борьба </a:t>
            </a:r>
            <a:r>
              <a:rPr lang="ru-RU" sz="2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диверсантами, шпионами и бандитскими элементами в тылу фронта ; </a:t>
            </a:r>
            <a:endParaRPr lang="ru-RU" sz="26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ликвидация </a:t>
            </a:r>
            <a:r>
              <a:rPr lang="ru-RU" sz="2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мелких отрядов и групп противника, приникающих или забрасываемых в тыл фронта (автоматчики, парашютисты, сигнальщики и т.п.), в особых случаях (по решению Военного совета фронта) охрана коммуникаций на определенных участках. “ </a:t>
            </a:r>
            <a:endParaRPr lang="ru-RU" sz="26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3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78701"/>
            <a:ext cx="8911687" cy="128089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362">
            <a:off x="1306323" y="2098926"/>
            <a:ext cx="5039886" cy="4138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48767" y="1863811"/>
            <a:ext cx="4313864" cy="3777622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постановлением от 20 апреля 1933 года СНК СССР № 775/146 «Об организации трудовых поселений ОГПУ» ГУЛАГ ОГПУ был реорганизован в Главное управление лагерей и трудовых поселений ОГПУ. </a:t>
            </a:r>
            <a:endParaRPr lang="ru-RU" sz="16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ea typeface="Times New Roman" panose="02020603050405020304" pitchFamily="18" charset="0"/>
              </a:rPr>
              <a:t> Начальником ГУЛАГ и ТП Объединенного государственного политического управления был назначен М. Берман</a:t>
            </a:r>
            <a:r>
              <a:rPr lang="ru-RU" sz="1600" b="1" i="1" dirty="0" smtClean="0"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i="1" dirty="0">
                <a:ea typeface="Times New Roman" panose="02020603050405020304" pitchFamily="18" charset="0"/>
              </a:rPr>
              <a:t>Статистика показывает, что на 1 июня 1944 года только в системе исправительно-трудовых лагерей и колоний ГУЛАГа имелось 56 центральных и 69 республиканских, краевых и областных управлений и отделов лагерей и </a:t>
            </a:r>
            <a:r>
              <a:rPr lang="ru-RU" sz="1600" b="1" i="1" dirty="0" smtClean="0">
                <a:ea typeface="Times New Roman" panose="02020603050405020304" pitchFamily="18" charset="0"/>
              </a:rPr>
              <a:t>колоний.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8840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058">
            <a:off x="1405720" y="1905000"/>
            <a:ext cx="4705160" cy="4250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3000" y="1790424"/>
            <a:ext cx="4313864" cy="4479294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За 1941-1944 годы из числа правовых граждан ГУЛАГа было мобилизовано и передано в Красную Армию 117000 солдат и офицеров, в том числе 93500 человек из военизированной охраны. </a:t>
            </a:r>
            <a:endParaRPr lang="ru-RU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ea typeface="Times New Roman" panose="02020603050405020304" pitchFamily="18" charset="0"/>
              </a:rPr>
              <a:t> В период с 1941 </a:t>
            </a:r>
            <a:r>
              <a:rPr lang="ru-RU" b="1" i="1" dirty="0" smtClean="0">
                <a:ea typeface="Times New Roman" panose="02020603050405020304" pitchFamily="18" charset="0"/>
              </a:rPr>
              <a:t>по 1944 </a:t>
            </a:r>
            <a:r>
              <a:rPr lang="ru-RU" b="1" i="1" dirty="0">
                <a:ea typeface="Times New Roman" panose="02020603050405020304" pitchFamily="18" charset="0"/>
              </a:rPr>
              <a:t>годы из ГУЛАГа было освобождено 43000 польских и 10000 чехословацких граждан. </a:t>
            </a:r>
            <a:endParaRPr lang="ru-RU" b="1" i="1" dirty="0" smtClean="0"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За 1941-1944 годы в народное хозяйство поступило более 2000000 бывших осужденных.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86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96" y="2171386"/>
            <a:ext cx="5238539" cy="3732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Секретным Постановлением Совета народных комиссаров СССР от 19 апреля 1943 г. были созданы Управление контрразведки «СМЕРШ» НКВМФ СССР и отдел контрразведки «СМЕРШ» НКВД СССР. 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709">
            <a:off x="1815002" y="1765777"/>
            <a:ext cx="3903410" cy="4553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1656522"/>
            <a:ext cx="4313864" cy="47317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ГУКР СМЕРШ </a:t>
            </a:r>
            <a:r>
              <a:rPr lang="ru-RU" sz="19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включала </a:t>
            </a: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фильтрацию солдат, вернувшихся из плена, а также предварительную зачистку прифронтовой полосы от немецкой агентуры и антисоветских элементов (совместно с </a:t>
            </a:r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войсками НКВД по охране тыла действующей </a:t>
            </a:r>
            <a:r>
              <a:rPr lang="ru-RU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армии </a:t>
            </a:r>
            <a:r>
              <a:rPr lang="ru-RU" sz="19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территориальными органами НКВД). СМЕРШ принимал активное участие в розыске, задержании и ведении следствия по делам советских граждан, действовавших в антисоветских вооруженных группах, воевавших на стороне Германии, таких как </a:t>
            </a:r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Русская освободительная </a:t>
            </a:r>
            <a:r>
              <a:rPr lang="ru-RU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армия.</a:t>
            </a:r>
            <a:endParaRPr lang="ru-RU" sz="19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29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8" y="2126222"/>
            <a:ext cx="4790364" cy="389529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ГУКР СМЕРШ характеризуется очевидными успехами в борьбе против иностранных разведок, по результативности СМЕРШ являлся самой эффективной спецслужбой во время Второй мировой войны . 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44440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271" y="446690"/>
            <a:ext cx="8911687" cy="1280890"/>
          </a:xfrm>
        </p:spPr>
        <p:txBody>
          <a:bodyPr>
            <a:normAutofit fontScale="90000"/>
          </a:bodyPr>
          <a:lstStyle/>
          <a:p>
            <a:pPr marL="342900" lvl="0" indent="-342900" algn="just">
              <a:spcBef>
                <a:spcPts val="1000"/>
              </a:spcBef>
            </a:pPr>
            <a:r>
              <a:rPr lang="ru-RU" sz="2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Страна не выдержала бы такого страшного и сурового испытания, если бы не жила единой мыслью: “Все для фронта, все для победы!” </a:t>
            </a:r>
            <a:br>
              <a:rPr lang="ru-RU" sz="2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Страна “ковала победу” общими усилиями всего народа. Вместо ушедших на фронт к станкам встали их отцы и матери, жены и дети.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7" y="2336763"/>
            <a:ext cx="3766933" cy="4323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69" y="1948801"/>
            <a:ext cx="3569191" cy="446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59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2" y="2126222"/>
            <a:ext cx="5401196" cy="3679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Инициатором создания народного ополчения явилась партийная организация Ленинграда. 30 июня 1941 г. в Ленинграде началось создание добровольческих дивизий, которые стали называться ополченческими. </a:t>
            </a:r>
            <a:endParaRPr lang="ru-RU" sz="2000" b="1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2 июля приступили к организации народного ополчения парторганизации Москвы и Московской области.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9037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17" y="1580310"/>
            <a:ext cx="3958001" cy="482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1580310"/>
            <a:ext cx="4313864" cy="457482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Народное ополчение создавалось не только в прифронтовых областях и республиках, но и в глубоком тылу: во многих областях РСФСР, на Украине, в Белоруссии, Карелии, коммунистические и рабочие полки — в Эстонии, Литве, Молдавии, в Латвии — отряды партийно-советского актива. Ополченческие подразделения формировались в республиках Закавказья. </a:t>
            </a:r>
            <a:endParaRPr lang="ru-RU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 наступавших войск врага героически сражались также многие части народного ополчения из Киева, Одессы, Севастополя, Курска, Харькова, Мурманска и других городов.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37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30" y="2315847"/>
            <a:ext cx="4641101" cy="34266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b="1" i="1" dirty="0" smtClean="0">
                <a:cs typeface="Aharoni" panose="02010803020104030203" pitchFamily="2" charset="-79"/>
              </a:rPr>
              <a:t>Директива от 29 июня 1941 предусматривала:</a:t>
            </a:r>
          </a:p>
          <a:p>
            <a:pPr algn="just"/>
            <a:r>
              <a:rPr lang="ru-RU" sz="2000" b="1" i="1" dirty="0">
                <a:cs typeface="Aharoni" panose="02010803020104030203" pitchFamily="2" charset="-79"/>
              </a:rPr>
              <a:t>-введение трудовой </a:t>
            </a:r>
            <a:r>
              <a:rPr lang="ru-RU" sz="2000" b="1" i="1" dirty="0" smtClean="0">
                <a:cs typeface="Aharoni" panose="02010803020104030203" pitchFamily="2" charset="-79"/>
              </a:rPr>
              <a:t>повинности </a:t>
            </a:r>
          </a:p>
          <a:p>
            <a:pPr algn="just"/>
            <a:r>
              <a:rPr lang="ru-RU" sz="2000" b="1" i="1" dirty="0">
                <a:cs typeface="Aharoni" panose="02010803020104030203" pitchFamily="2" charset="-79"/>
              </a:rPr>
              <a:t>-</a:t>
            </a:r>
            <a:r>
              <a:rPr lang="ru-RU" sz="2000" b="1" i="1" dirty="0" smtClean="0">
                <a:cs typeface="Aharoni" panose="02010803020104030203" pitchFamily="2" charset="-79"/>
              </a:rPr>
              <a:t>оперативное </a:t>
            </a:r>
            <a:r>
              <a:rPr lang="ru-RU" sz="2000" b="1" i="1" dirty="0">
                <a:cs typeface="Aharoni" panose="02010803020104030203" pitchFamily="2" charset="-79"/>
              </a:rPr>
              <a:t>регулирование работы предприятий и </a:t>
            </a:r>
            <a:r>
              <a:rPr lang="ru-RU" sz="2000" b="1" i="1" dirty="0" smtClean="0">
                <a:cs typeface="Aharoni" panose="02010803020104030203" pitchFamily="2" charset="-79"/>
              </a:rPr>
              <a:t>учреждений </a:t>
            </a:r>
          </a:p>
          <a:p>
            <a:pPr algn="just"/>
            <a:r>
              <a:rPr lang="ru-RU" sz="2000" b="1" i="1" dirty="0" smtClean="0">
                <a:cs typeface="Aharoni" panose="02010803020104030203" pitchFamily="2" charset="-79"/>
              </a:rPr>
              <a:t>-переход </a:t>
            </a:r>
            <a:r>
              <a:rPr lang="ru-RU" sz="2000" b="1" i="1" dirty="0">
                <a:cs typeface="Aharoni" panose="02010803020104030203" pitchFamily="2" charset="-79"/>
              </a:rPr>
              <a:t>железных дорог на военный график, обеспечивавший первоочередное и -быстрое передвижение военных эшелонов. </a:t>
            </a:r>
            <a:endParaRPr lang="ru-RU" sz="2000" b="1" i="1" dirty="0" smtClean="0">
              <a:cs typeface="Aharoni" panose="02010803020104030203" pitchFamily="2" charset="-79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56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697" y="654263"/>
            <a:ext cx="5118060" cy="128089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</a:rPr>
              <a:t>Эвакуированный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Завод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"767" - прессовый цех. Осень </a:t>
            </a:r>
            <a:r>
              <a:rPr lang="ru-RU" sz="2800" b="1" dirty="0" smtClean="0">
                <a:solidFill>
                  <a:srgbClr val="C00000"/>
                </a:solidFill>
              </a:rPr>
              <a:t>1941г.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5" y="2274944"/>
            <a:ext cx="4679604" cy="3480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ea typeface="Calibri" panose="020F0502020204030204" pitchFamily="34" charset="0"/>
                <a:cs typeface="Aharoni" panose="02010803020104030203" pitchFamily="2" charset="-79"/>
              </a:rPr>
              <a:t>эвакуация </a:t>
            </a:r>
            <a:r>
              <a:rPr lang="ru-RU" sz="2400" b="1" i="1" dirty="0">
                <a:ea typeface="Calibri" panose="020F0502020204030204" pitchFamily="34" charset="0"/>
                <a:cs typeface="Aharoni" panose="02010803020104030203" pitchFamily="2" charset="-79"/>
              </a:rPr>
              <a:t>из прифронтовых районов промышленных </a:t>
            </a:r>
            <a:r>
              <a:rPr lang="ru-RU" sz="2400" b="1" i="1" dirty="0" smtClean="0">
                <a:ea typeface="Calibri" panose="020F0502020204030204" pitchFamily="34" charset="0"/>
                <a:cs typeface="Aharoni" panose="02010803020104030203" pitchFamily="2" charset="-79"/>
              </a:rPr>
              <a:t>предприятий </a:t>
            </a:r>
            <a:r>
              <a:rPr lang="ru-RU" sz="2400" b="1" i="1" dirty="0">
                <a:ea typeface="Calibri" panose="020F0502020204030204" pitchFamily="34" charset="0"/>
                <a:cs typeface="Aharoni" panose="02010803020104030203" pitchFamily="2" charset="-79"/>
              </a:rPr>
              <a:t>осуществлялась в два </a:t>
            </a:r>
            <a:r>
              <a:rPr lang="ru-RU" sz="2400" b="1" i="1" dirty="0" smtClean="0">
                <a:ea typeface="Calibri" panose="020F0502020204030204" pitchFamily="34" charset="0"/>
                <a:cs typeface="Aharoni" panose="02010803020104030203" pitchFamily="2" charset="-79"/>
              </a:rPr>
              <a:t>этапа: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a typeface="Calibri" panose="020F0502020204030204" pitchFamily="34" charset="0"/>
                <a:cs typeface="Aharoni" panose="02010803020104030203" pitchFamily="2" charset="-79"/>
              </a:rPr>
              <a:t>-</a:t>
            </a:r>
            <a:r>
              <a:rPr lang="ru-RU" sz="2400" b="1" i="1" dirty="0" smtClean="0">
                <a:ea typeface="Calibri" panose="020F0502020204030204" pitchFamily="34" charset="0"/>
                <a:cs typeface="Aharoni" panose="02010803020104030203" pitchFamily="2" charset="-79"/>
              </a:rPr>
              <a:t>лето-осень </a:t>
            </a:r>
            <a:r>
              <a:rPr lang="ru-RU" sz="2400" b="1" i="1" dirty="0">
                <a:ea typeface="Calibri" panose="020F0502020204030204" pitchFamily="34" charset="0"/>
                <a:cs typeface="Aharoni" panose="02010803020104030203" pitchFamily="2" charset="-79"/>
              </a:rPr>
              <a:t>1941 </a:t>
            </a:r>
            <a:endParaRPr lang="ru-RU" sz="2400" b="1" i="1" dirty="0" smtClean="0"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a typeface="Calibri" panose="020F0502020204030204" pitchFamily="34" charset="0"/>
                <a:cs typeface="Aharoni" panose="02010803020104030203" pitchFamily="2" charset="-79"/>
              </a:rPr>
              <a:t>-</a:t>
            </a:r>
            <a:r>
              <a:rPr lang="ru-RU" sz="2400" b="1" i="1" dirty="0" smtClean="0"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ru-RU" sz="2400" b="1" i="1" dirty="0">
                <a:ea typeface="Calibri" panose="020F0502020204030204" pitchFamily="34" charset="0"/>
                <a:cs typeface="Aharoni" panose="02010803020104030203" pitchFamily="2" charset="-79"/>
              </a:rPr>
              <a:t>лето-осень 1942 г. </a:t>
            </a:r>
            <a:endParaRPr lang="ru-RU" sz="2400" b="1" i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01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План эвакуации: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5" y="1905000"/>
            <a:ext cx="4705161" cy="39988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1744085"/>
            <a:ext cx="4313864" cy="3777622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В первую очередь вывозилась готовая продукция, неустановленное оборудование, сырье и основные материалы. </a:t>
            </a:r>
            <a:endParaRPr lang="ru-RU" sz="2000" b="1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Во </a:t>
            </a: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вторую очередь - подлежащее установке технологическое оборудование на действующих предприятиях, </a:t>
            </a:r>
            <a:r>
              <a:rPr lang="ru-RU" sz="20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энергооборудование</a:t>
            </a: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и станки. </a:t>
            </a:r>
            <a:endParaRPr lang="ru-RU" sz="2000" b="1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третью очередь эвакуировались транспортные средства, имущество и вспомогательные материалы. 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78387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277">
            <a:off x="1569493" y="2195875"/>
            <a:ext cx="5117910" cy="3638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колоссальных усилий народа Советский Союз в кратчайшие сроки сумел осуществить коренную перестройку экономики на военный лад, в исключительно сложных условиях эвакуировать и пустить в ход огромные производственные мощности. 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8158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5377" y="542223"/>
            <a:ext cx="8911687" cy="128089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sz="2200" b="1" i="1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 осени 1941 г. враг захватил огромную территорию, которая давала 38% производства зерна и 84% сахара. </a:t>
            </a:r>
            <a:br>
              <a:rPr lang="ru-RU" sz="2200" b="1" i="1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осени 1941 г. была введена карточная система распределения основных продуктов питания, позволившая в течение всей войны избежать случаев массового голода.</a:t>
            </a:r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3043103"/>
            <a:ext cx="4077363" cy="3411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70" y="2230765"/>
            <a:ext cx="6075529" cy="4333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96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8" y="2224585"/>
            <a:ext cx="5240741" cy="3345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Победа русского народа в войне породила надежды у фермеров на роспуск колхозов, у интеллигенции - на ослабление политического диктата, у населения союзных республик (в особенности в Прибалтике, Западной Украине и Белоруссии) - на изменение государственной политики. 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63773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392" y="542224"/>
            <a:ext cx="8911687" cy="128089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стремление </a:t>
            </a:r>
            <a:r>
              <a:rPr lang="ru-RU" sz="24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подавить возникшее социальное напряжение режим пошел по двум фронтам: с одной стороны, по пути декоративной, видимой демократизации, а с другой - усиления борьбы с "вольнодумством" и укрепления тоталитарного режима.</a:t>
            </a:r>
            <a:br>
              <a:rPr lang="ru-RU" sz="24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i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2" y="2215486"/>
            <a:ext cx="7014949" cy="439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6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357" y="0"/>
            <a:ext cx="8911687" cy="1280890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ts val="1000"/>
              </a:spcBef>
            </a:pPr>
            <a:r>
              <a:rPr lang="ru-RU" sz="1800" b="1" i="1" dirty="0">
                <a:solidFill>
                  <a:prstClr val="black">
                    <a:lumMod val="75000"/>
                    <a:lumOff val="25000"/>
                  </a:prstClr>
                </a:solidFill>
                <a:ea typeface="Times New Roman" panose="02020603050405020304" pitchFamily="18" charset="0"/>
              </a:rPr>
              <a:t>Учитывая сложившееся положение , СНК СССР своим постановлением от 25 июня 1941 г возложил на войска НКВД задачу охраны тыла действующей Красной Армии. Для охраны тыла каждого фронта создавались управления войск НКВД. 26 июня 1941 г приказом НКВД СССР были назначены начальники войск охраны тыла фронтов.</a:t>
            </a:r>
            <a:br>
              <a:rPr lang="ru-RU" sz="1800" b="1" i="1" dirty="0">
                <a:solidFill>
                  <a:prstClr val="black">
                    <a:lumMod val="75000"/>
                    <a:lumOff val="25000"/>
                  </a:prstClr>
                </a:solidFill>
                <a:ea typeface="Times New Roman" panose="02020603050405020304" pitchFamily="18" charset="0"/>
              </a:rPr>
            </a:br>
            <a:r>
              <a:rPr lang="ru-RU" sz="1800" b="1" i="1" dirty="0">
                <a:solidFill>
                  <a:prstClr val="black">
                    <a:lumMod val="75000"/>
                    <a:lumOff val="25000"/>
                  </a:prstClr>
                </a:solidFill>
                <a:ea typeface="Times New Roman" panose="02020603050405020304" pitchFamily="18" charset="0"/>
              </a:rPr>
              <a:t>В число задач войск охраны тыла входило: наведение в войсковом тылу порядка, регулирование движения беженцев по дорогам, задержание дезертиров, выявление диверсантов и шпионов и борьба с ними, регулирование подвоза и эвакуации имущества и др.</a:t>
            </a:r>
            <a:br>
              <a:rPr lang="ru-RU" sz="1800" b="1" i="1" dirty="0">
                <a:solidFill>
                  <a:prstClr val="black">
                    <a:lumMod val="75000"/>
                    <a:lumOff val="25000"/>
                  </a:prstClr>
                </a:solidFill>
                <a:ea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5" y="2589746"/>
            <a:ext cx="6036172" cy="4268254"/>
          </a:xfrm>
        </p:spPr>
      </p:pic>
    </p:spTree>
    <p:extLst>
      <p:ext uri="{BB962C8B-B14F-4D97-AF65-F5344CB8AC3E}">
        <p14:creationId xmlns:p14="http://schemas.microsoft.com/office/powerpoint/2010/main" val="296260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452</TotalTime>
  <Words>650</Words>
  <Application>Microsoft Office PowerPoint</Application>
  <PresentationFormat>Широкоэкранный</PresentationFormat>
  <Paragraphs>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Aharoni</vt:lpstr>
      <vt:lpstr>Arial</vt:lpstr>
      <vt:lpstr>Calibri</vt:lpstr>
      <vt:lpstr>Corbel</vt:lpstr>
      <vt:lpstr>Times New Roman</vt:lpstr>
      <vt:lpstr>Wingdings 3</vt:lpstr>
      <vt:lpstr>Легкий дым</vt:lpstr>
      <vt:lpstr>Советский тыл в годы Великой Отечественной Войны</vt:lpstr>
      <vt:lpstr>Презентация PowerPoint</vt:lpstr>
      <vt:lpstr>Эвакуированный Завод "767" - прессовый цех. Осень 1941г.</vt:lpstr>
      <vt:lpstr>План эвакуации: </vt:lpstr>
      <vt:lpstr>Презентация PowerPoint</vt:lpstr>
      <vt:lpstr>К осени 1941 г. враг захватил огромную территорию, которая давала 38% производства зерна и 84% сахара.  с осени 1941 г. была введена карточная система распределения основных продуктов питания, позволившая в течение всей войны избежать случаев массового голода. </vt:lpstr>
      <vt:lpstr>Презентация PowerPoint</vt:lpstr>
      <vt:lpstr>стремление подавить возникшее социальное напряжение режим пошел по двум фронтам: с одной стороны, по пути декоративной, видимой демократизации, а с другой - усиления борьбы с "вольнодумством" и укрепления тоталитарного режима. </vt:lpstr>
      <vt:lpstr>Учитывая сложившееся положение , СНК СССР своим постановлением от 25 июня 1941 г возложил на войска НКВД задачу охраны тыла действующей Красной Армии. Для охраны тыла каждого фронта создавались управления войск НКВД. 26 июня 1941 г приказом НКВД СССР были назначены начальники войск охраны тыла фронтов. В число задач войск охраны тыла входило: наведение в войсковом тылу порядка, регулирование движения беженцев по дорогам, задержание дезертиров, выявление диверсантов и шпионов и борьба с ними, регулирование подвоза и эвакуации имущества и др.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Страна не выдержала бы такого страшного и сурового испытания, если бы не жила единой мыслью: “Все для фронта, все для победы!”  Страна “ковала победу” общими усилиями всего народа. Вместо ушедших на фронт к станкам встали их отцы и матери, жены и дети.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Советский тыл в годы Великой Отечественной Войны</dc:title>
  <dc:creator>User</dc:creator>
  <cp:lastModifiedBy>User</cp:lastModifiedBy>
  <cp:revision>30</cp:revision>
  <dcterms:created xsi:type="dcterms:W3CDTF">2013-12-29T12:38:41Z</dcterms:created>
  <dcterms:modified xsi:type="dcterms:W3CDTF">2014-01-03T10:32:59Z</dcterms:modified>
</cp:coreProperties>
</file>