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66" r:id="rId15"/>
    <p:sldId id="267" r:id="rId16"/>
    <p:sldId id="268" r:id="rId17"/>
    <p:sldId id="269" r:id="rId18"/>
    <p:sldId id="280" r:id="rId19"/>
    <p:sldId id="270" r:id="rId20"/>
    <p:sldId id="271" r:id="rId21"/>
    <p:sldId id="272" r:id="rId22"/>
    <p:sldId id="281" r:id="rId23"/>
    <p:sldId id="274" r:id="rId24"/>
    <p:sldId id="275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609980"/>
          </a:xfrm>
        </p:spPr>
        <p:txBody>
          <a:bodyPr/>
          <a:lstStyle/>
          <a:p>
            <a:pPr algn="ctr"/>
            <a:r>
              <a:rPr lang="ru-RU" sz="3600" dirty="0" smtClean="0"/>
              <a:t>Игры с детьми, направленные на адаптацию к </a:t>
            </a:r>
            <a:r>
              <a:rPr lang="ru-RU" sz="3600" smtClean="0"/>
              <a:t>детскому саду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286256"/>
            <a:ext cx="5114778" cy="11430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Подготовила педагог-психолог </a:t>
            </a:r>
          </a:p>
          <a:p>
            <a:r>
              <a:rPr lang="ru-RU" dirty="0" smtClean="0"/>
              <a:t>МАДОУ детский сад №175</a:t>
            </a:r>
          </a:p>
          <a:p>
            <a:r>
              <a:rPr lang="ru-RU" dirty="0" err="1" smtClean="0"/>
              <a:t>Распопова</a:t>
            </a:r>
            <a:r>
              <a:rPr lang="ru-RU" smtClean="0"/>
              <a:t> </a:t>
            </a:r>
            <a:r>
              <a:rPr lang="ru-RU" smtClean="0"/>
              <a:t>Юлия С</a:t>
            </a:r>
            <a:r>
              <a:rPr lang="ru-RU" smtClean="0"/>
              <a:t>ергеевна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2144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5. Причины тяжелой адаптации к условиям ДОУ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b="1" dirty="0" smtClean="0"/>
              <a:t>Среди причин тяжелой адаптации к условиям ДОУ выделяют следующие:</a:t>
            </a:r>
            <a:endParaRPr lang="ru-RU" sz="1800" dirty="0" smtClean="0"/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1. Отсутствие в семье режима, совпадающего с режимом детского сада.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2. Наличие у ребенка своеобразных привычек.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3. Неумение занять себя игрушкой.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4. </a:t>
            </a:r>
            <a:r>
              <a:rPr lang="ru-RU" sz="1800" dirty="0" err="1" smtClean="0"/>
              <a:t>Несформированность</a:t>
            </a:r>
            <a:r>
              <a:rPr lang="ru-RU" sz="1800" dirty="0" smtClean="0"/>
              <a:t> элементарных культурно-гигиенических навыков.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5. Отсутствие опыта общения с незнакомыми людьми.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     Взрослым необходимо помочь детям преодолеть стресс поступления и успешно адаптироваться в дошкольном учреждении. Дети раннего возраста эмоциональны, впечатлительны. Им свойственно быстро заражаться сильными как положительными, так и отрицательными эмоциями взрослых и сверстников, подражать их действиям. Эти особенности и должны использоваться родителями  при подготовке ребенка в детский сад. Очень важно, чтобы первый опыт своего пребывания в детском саду ребенок приобрел при поддержке близкого человека.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6. Игры ,направленные на адаптацию детей к детскому саду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/>
              <a:t>В нашем детском саду две группы яслей (обычно в них записаны от 16 до 25 детей). Посещает обычно меньше -  10-15 деток. Возраст деток от 2 до 3 лет.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С детьми, которые впервые приходят в детский сад и соответственно проходят адаптацию педагог-психолог проводит определенные мероприятия. Эти мероприятия направлены на наиболее скорейшее привыкание ребенка к новой среде, чтобы ребенок с удовольствием приходил в детское учреждение.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 В работе с детьми я использую подвижные игры и игры с персонажами. Они мне наиболее симпатичны и дети любят в них играть.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/>
              <a:t>Давайте рассмотрим игры, которые я использую в своей практике. Буду рада, если они вам пригодятся также, как и мне.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arenR"/>
            </a:pPr>
            <a:r>
              <a:rPr lang="ru-RU" sz="2400" dirty="0" smtClean="0"/>
              <a:t>Игра «Доброе утро»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196166" cy="51698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помочь детям адаптироваться к условиям детского сада.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Ход игры:</a:t>
            </a:r>
            <a:r>
              <a:rPr lang="ru-RU" dirty="0" smtClean="0"/>
              <a:t>  взрослый вместе с детьми напевно произносит текст: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Доброе утро, глазки! (касаемся глаз кончиками пальцев)</a:t>
            </a:r>
          </a:p>
          <a:p>
            <a:pPr>
              <a:buNone/>
            </a:pPr>
            <a:r>
              <a:rPr lang="ru-RU" dirty="0" smtClean="0"/>
              <a:t>Вы проснулись? (хлопки в ладоши)</a:t>
            </a:r>
          </a:p>
          <a:p>
            <a:pPr>
              <a:buNone/>
            </a:pPr>
            <a:r>
              <a:rPr lang="ru-RU" dirty="0" smtClean="0"/>
              <a:t>- Доброе утро, носик! (дотрагиваемся до кончика носика)</a:t>
            </a:r>
          </a:p>
          <a:p>
            <a:pPr>
              <a:buNone/>
            </a:pPr>
            <a:r>
              <a:rPr lang="ru-RU" dirty="0" smtClean="0"/>
              <a:t>Ты проснулся? (хлопки в ладоши)</a:t>
            </a:r>
          </a:p>
          <a:p>
            <a:pPr>
              <a:buNone/>
            </a:pPr>
            <a:r>
              <a:rPr lang="ru-RU" dirty="0" smtClean="0"/>
              <a:t>- Доброе утро, ушки! (касаемся кончиками пальцев обоих ушек)</a:t>
            </a:r>
          </a:p>
          <a:p>
            <a:pPr>
              <a:buNone/>
            </a:pPr>
            <a:r>
              <a:rPr lang="ru-RU" dirty="0" smtClean="0"/>
              <a:t>Вы проснулись? (хлопки в ладоши)</a:t>
            </a:r>
          </a:p>
          <a:p>
            <a:pPr>
              <a:buNone/>
            </a:pPr>
            <a:r>
              <a:rPr lang="ru-RU" dirty="0" smtClean="0"/>
              <a:t>- Доброе утро, ротик! (касаемся указательным пальцем губ)</a:t>
            </a:r>
          </a:p>
          <a:p>
            <a:pPr>
              <a:buNone/>
            </a:pPr>
            <a:r>
              <a:rPr lang="ru-RU" dirty="0" smtClean="0"/>
              <a:t>Ты проснулся?</a:t>
            </a:r>
          </a:p>
          <a:p>
            <a:pPr>
              <a:buNone/>
            </a:pPr>
            <a:r>
              <a:rPr lang="ru-RU" dirty="0" smtClean="0"/>
              <a:t>- Доброе утро, ручки! (кистями обеих рук делаем "фонарики")</a:t>
            </a:r>
          </a:p>
          <a:p>
            <a:pPr>
              <a:buNone/>
            </a:pPr>
            <a:r>
              <a:rPr lang="ru-RU" dirty="0" smtClean="0"/>
              <a:t>Вы проснулись?</a:t>
            </a:r>
          </a:p>
          <a:p>
            <a:pPr>
              <a:buNone/>
            </a:pPr>
            <a:r>
              <a:rPr lang="ru-RU" dirty="0" smtClean="0"/>
              <a:t>- Доброе утро, животик! (круговое поглаживание ладонью по животику)</a:t>
            </a:r>
          </a:p>
          <a:p>
            <a:pPr>
              <a:buNone/>
            </a:pPr>
            <a:r>
              <a:rPr lang="ru-RU" dirty="0" smtClean="0"/>
              <a:t>Ты проснулся? (хлопки в ладоши)</a:t>
            </a:r>
          </a:p>
          <a:p>
            <a:pPr>
              <a:buNone/>
            </a:pPr>
            <a:r>
              <a:rPr lang="ru-RU" dirty="0" smtClean="0"/>
              <a:t>- Доброе утро, детки! Вы проснулись? К солнышку потянулись! (руки наверх, потягиваемся)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Desktop\Мастер-класс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714776" cy="2500330"/>
          </a:xfrm>
          <a:prstGeom prst="rect">
            <a:avLst/>
          </a:prstGeom>
          <a:noFill/>
        </p:spPr>
      </p:pic>
      <p:pic>
        <p:nvPicPr>
          <p:cNvPr id="1027" name="Picture 3" descr="C:\Users\Юрий\Desktop\Мастер-класс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3714776" cy="2571768"/>
          </a:xfrm>
          <a:prstGeom prst="rect">
            <a:avLst/>
          </a:prstGeom>
          <a:noFill/>
        </p:spPr>
      </p:pic>
      <p:pic>
        <p:nvPicPr>
          <p:cNvPr id="1028" name="Picture 4" descr="C:\Users\Юрий\Desktop\Мастер-класс 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71480"/>
            <a:ext cx="3571900" cy="2500330"/>
          </a:xfrm>
          <a:prstGeom prst="rect">
            <a:avLst/>
          </a:prstGeom>
          <a:noFill/>
        </p:spPr>
      </p:pic>
      <p:pic>
        <p:nvPicPr>
          <p:cNvPr id="1029" name="Picture 5" descr="C:\Users\Юрий\Desktop\Мастер-класс 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429000"/>
            <a:ext cx="3643338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en-US" sz="2400" dirty="0" smtClean="0"/>
              <a:t>2.) </a:t>
            </a:r>
            <a:r>
              <a:rPr lang="ru-RU" sz="2400" dirty="0" smtClean="0"/>
              <a:t>Игра "Позови"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 помочь детям установить контакт друг с другом, познакомиться поближе.</a:t>
            </a:r>
            <a:endParaRPr lang="en-US" sz="2000" dirty="0" smtClean="0"/>
          </a:p>
          <a:p>
            <a:pPr>
              <a:buNone/>
            </a:pPr>
            <a:r>
              <a:rPr lang="ru-RU" sz="2000" b="1" dirty="0" smtClean="0"/>
              <a:t>Ход игры:</a:t>
            </a:r>
            <a:r>
              <a:rPr lang="ru-RU" sz="2000" dirty="0" smtClean="0"/>
              <a:t> дети сидят на стульях педагог-психолог (воспитатель) рассматривает вместе с ними новый яркий мяч. Вызывает одного ребенка и предлагает поиграть - покатать мяч друг другу .Затем говорит: "Я играла с Колей. Коля, с кем ты хочешь поиграть?"Позови. Мальчик зовет: "Вова, иди играть".После игры Коля садится на место, а Вова зовет следующего ребенка.	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14300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3.)</a:t>
            </a:r>
            <a:r>
              <a:rPr lang="ru-RU" sz="2400" dirty="0" smtClean="0"/>
              <a:t>Игра "Передай колокольчик"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 помочь детям установить контакт друг с другом, познакомиться поближе.</a:t>
            </a:r>
          </a:p>
          <a:p>
            <a:pPr>
              <a:buNone/>
            </a:pPr>
            <a:r>
              <a:rPr lang="ru-RU" sz="2000" b="1" dirty="0" smtClean="0"/>
              <a:t>Материал: </a:t>
            </a:r>
            <a:r>
              <a:rPr lang="ru-RU" sz="2000" dirty="0" smtClean="0"/>
              <a:t>колокольчик.</a:t>
            </a:r>
          </a:p>
          <a:p>
            <a:pPr>
              <a:buNone/>
            </a:pPr>
            <a:r>
              <a:rPr lang="ru-RU" sz="2000" b="1" dirty="0" smtClean="0"/>
              <a:t>Ход игры: </a:t>
            </a:r>
            <a:r>
              <a:rPr lang="ru-RU" sz="2000" dirty="0" smtClean="0"/>
              <a:t>дети сидят на стульях полукругом. В центре стоит педагог с колокольчиком в руках. Он звонит в колокольчик и говорит: "тот, кого я позову, будет звонить в колокольчик. Таня , иди, возьми колокольчик. Девочка становится на место взрослого, звонит в колокольчик и приглашает другого ребенка, называя его по имени.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39000" cy="10001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4.) </a:t>
            </a:r>
            <a:r>
              <a:rPr lang="ru-RU" sz="2400" dirty="0" smtClean="0"/>
              <a:t>Игра "Поезд"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Цель:</a:t>
            </a:r>
            <a:r>
              <a:rPr lang="ru-RU" sz="2000" dirty="0" smtClean="0"/>
              <a:t> помочь детям установить контакт друг с другом, познакомиться поближе.</a:t>
            </a:r>
          </a:p>
          <a:p>
            <a:pPr>
              <a:buNone/>
            </a:pPr>
            <a:r>
              <a:rPr lang="ru-RU" sz="2000" b="1" dirty="0" smtClean="0"/>
              <a:t>Ход игры: </a:t>
            </a:r>
            <a:r>
              <a:rPr lang="ru-RU" sz="2000" dirty="0" smtClean="0"/>
              <a:t>педагог (воспитатель) предлагает поиграть в "поезд": "Я - паровоз, а вы - вагончики" дети встают в колонну друг за другом, держась за одежду впереди стоящего."Поехали" - говорит взрослый и все начинают двигаться, затем замедляет ход и говорит: "Остановка".</a:t>
            </a:r>
          </a:p>
          <a:p>
            <a:pPr>
              <a:buNone/>
            </a:pPr>
            <a:r>
              <a:rPr lang="ru-RU" sz="2000" dirty="0" smtClean="0"/>
              <a:t>Через некоторое время поезд опять отправляется в путь.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194" name="AutoShape 2" descr="Поезд дети рисунок картинки, стоковые фото Поезд дети рисунок |  Depositphotos"/>
          <p:cNvSpPr>
            <a:spLocks noChangeAspect="1" noChangeArrowheads="1"/>
          </p:cNvSpPr>
          <p:nvPr/>
        </p:nvSpPr>
        <p:spPr bwMode="auto">
          <a:xfrm>
            <a:off x="155575" y="-822325"/>
            <a:ext cx="25812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Поезд дети рисунок картинки, стоковые фото Поезд дети рисунок |  Depositphotos"/>
          <p:cNvSpPr>
            <a:spLocks noChangeAspect="1" noChangeArrowheads="1"/>
          </p:cNvSpPr>
          <p:nvPr/>
        </p:nvSpPr>
        <p:spPr bwMode="auto">
          <a:xfrm>
            <a:off x="155575" y="-822325"/>
            <a:ext cx="25812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Поезд дети рисунок картинки, стоковые фото Поезд дети рисунок |  Depositphotos"/>
          <p:cNvSpPr>
            <a:spLocks noChangeAspect="1" noChangeArrowheads="1"/>
          </p:cNvSpPr>
          <p:nvPr/>
        </p:nvSpPr>
        <p:spPr bwMode="auto">
          <a:xfrm>
            <a:off x="155575" y="-822325"/>
            <a:ext cx="2581275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5.) </a:t>
            </a:r>
            <a:r>
              <a:rPr lang="ru-RU" sz="2400" dirty="0" smtClean="0"/>
              <a:t>Игра «Хоровод»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Цель:</a:t>
            </a:r>
            <a:r>
              <a:rPr lang="ru-RU" sz="1400" dirty="0" smtClean="0"/>
              <a:t> помочь детям адаптироваться к условиям детского сада.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b="1" dirty="0" smtClean="0"/>
              <a:t>Ход игры: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1. Вариант игры:</a:t>
            </a:r>
            <a:r>
              <a:rPr lang="ru-RU" sz="1400" dirty="0" smtClean="0"/>
              <a:t> </a:t>
            </a:r>
          </a:p>
          <a:p>
            <a:pPr>
              <a:buNone/>
            </a:pPr>
            <a:r>
              <a:rPr lang="ru-RU" sz="1400" dirty="0" smtClean="0"/>
              <a:t>Вокруг </a:t>
            </a:r>
            <a:r>
              <a:rPr lang="ru-RU" sz="1400" dirty="0" err="1" smtClean="0"/>
              <a:t>розовых</a:t>
            </a:r>
            <a:r>
              <a:rPr lang="ru-RU" sz="1400" dirty="0" smtClean="0"/>
              <a:t> кустов, </a:t>
            </a:r>
          </a:p>
          <a:p>
            <a:pPr>
              <a:buNone/>
            </a:pPr>
            <a:r>
              <a:rPr lang="ru-RU" sz="1400" dirty="0" smtClean="0"/>
              <a:t>Среди травок и цветов, </a:t>
            </a:r>
          </a:p>
          <a:p>
            <a:pPr>
              <a:buNone/>
            </a:pPr>
            <a:r>
              <a:rPr lang="ru-RU" sz="1400" dirty="0" smtClean="0"/>
              <a:t>Кружим, кружим хоровод.</a:t>
            </a:r>
          </a:p>
          <a:p>
            <a:pPr>
              <a:buNone/>
            </a:pPr>
            <a:r>
              <a:rPr lang="ru-RU" sz="1400" dirty="0" smtClean="0"/>
              <a:t>До того мы закружились,</a:t>
            </a:r>
          </a:p>
          <a:p>
            <a:pPr>
              <a:buNone/>
            </a:pPr>
            <a:r>
              <a:rPr lang="ru-RU" sz="1400" dirty="0" smtClean="0"/>
              <a:t>Что на землю повалились.</a:t>
            </a:r>
          </a:p>
          <a:p>
            <a:pPr>
              <a:buNone/>
            </a:pPr>
            <a:r>
              <a:rPr lang="ru-RU" sz="1400" dirty="0" smtClean="0"/>
              <a:t>Бух!</a:t>
            </a:r>
          </a:p>
          <a:p>
            <a:pPr>
              <a:buNone/>
            </a:pPr>
            <a:r>
              <a:rPr lang="ru-RU" sz="1400" i="1" dirty="0" smtClean="0"/>
              <a:t>При произнесении последней фразы все "падают" на землю (можно попросить детей присесть на корточки)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2. Вариант игры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Вокруг </a:t>
            </a:r>
            <a:r>
              <a:rPr lang="ru-RU" sz="1400" dirty="0" err="1" smtClean="0"/>
              <a:t>розовых</a:t>
            </a:r>
            <a:r>
              <a:rPr lang="ru-RU" sz="1400" dirty="0" smtClean="0"/>
              <a:t> кустов, </a:t>
            </a:r>
          </a:p>
          <a:p>
            <a:pPr>
              <a:buNone/>
            </a:pPr>
            <a:r>
              <a:rPr lang="ru-RU" sz="1400" dirty="0" smtClean="0"/>
              <a:t>Среди травок и цветов,</a:t>
            </a:r>
          </a:p>
          <a:p>
            <a:pPr>
              <a:buNone/>
            </a:pPr>
            <a:r>
              <a:rPr lang="ru-RU" sz="1400" dirty="0" smtClean="0"/>
              <a:t>Водим, водим хоровод.</a:t>
            </a:r>
          </a:p>
          <a:p>
            <a:pPr>
              <a:buNone/>
            </a:pPr>
            <a:r>
              <a:rPr lang="ru-RU" sz="1400" dirty="0" smtClean="0"/>
              <a:t>Как заканчиваем круг,</a:t>
            </a:r>
          </a:p>
          <a:p>
            <a:pPr>
              <a:buNone/>
            </a:pPr>
            <a:r>
              <a:rPr lang="ru-RU" sz="1400" dirty="0" smtClean="0"/>
              <a:t>Дружно прыгаем мы вдруг.</a:t>
            </a:r>
          </a:p>
          <a:p>
            <a:pPr>
              <a:buNone/>
            </a:pPr>
            <a:r>
              <a:rPr lang="ru-RU" sz="1400" dirty="0" smtClean="0"/>
              <a:t>Гей!</a:t>
            </a:r>
          </a:p>
          <a:p>
            <a:pPr>
              <a:buNone/>
            </a:pPr>
            <a:r>
              <a:rPr lang="ru-RU" sz="1400" i="1" dirty="0" smtClean="0"/>
              <a:t>Взрослый и ребенок вместе подпрыгивают.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й\Desktop\Мастер-кла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643338" cy="2643206"/>
          </a:xfrm>
          <a:prstGeom prst="rect">
            <a:avLst/>
          </a:prstGeom>
          <a:noFill/>
        </p:spPr>
      </p:pic>
      <p:pic>
        <p:nvPicPr>
          <p:cNvPr id="2051" name="Picture 3" descr="C:\Users\Юрий\Desktop\Мастер-класс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357562"/>
            <a:ext cx="4143404" cy="2786082"/>
          </a:xfrm>
          <a:prstGeom prst="rect">
            <a:avLst/>
          </a:prstGeom>
          <a:noFill/>
        </p:spPr>
      </p:pic>
      <p:pic>
        <p:nvPicPr>
          <p:cNvPr id="2052" name="Picture 4" descr="C:\Users\Юрий\Desktop\Мастер-класс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66"/>
            <a:ext cx="364333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6.) </a:t>
            </a:r>
            <a:r>
              <a:rPr lang="ru-RU" sz="2400" dirty="0" smtClean="0"/>
              <a:t>Игра "Прыгай веселей"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dirty="0" smtClean="0"/>
              <a:t>Цель:</a:t>
            </a:r>
            <a:r>
              <a:rPr lang="ru-RU" sz="2200" dirty="0" smtClean="0"/>
              <a:t> помочь детям адаптироваться к условиям детского сада.</a:t>
            </a:r>
          </a:p>
          <a:p>
            <a:pPr>
              <a:buNone/>
            </a:pPr>
            <a:r>
              <a:rPr lang="ru-RU" sz="2200" b="1" dirty="0" smtClean="0"/>
              <a:t> 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Ход игры:</a:t>
            </a:r>
            <a:r>
              <a:rPr lang="ru-RU" sz="2200" dirty="0" smtClean="0"/>
              <a:t> педагог рассказывает </a:t>
            </a:r>
            <a:r>
              <a:rPr lang="ru-RU" sz="2200" dirty="0" err="1" smtClean="0"/>
              <a:t>потешку</a:t>
            </a:r>
            <a:r>
              <a:rPr lang="ru-RU" sz="2200" dirty="0" smtClean="0"/>
              <a:t> и показывает движения. Дети повторяют за ним.</a:t>
            </a:r>
          </a:p>
          <a:p>
            <a:pPr>
              <a:buNone/>
            </a:pPr>
            <a:r>
              <a:rPr lang="ru-RU" sz="2200" dirty="0" smtClean="0"/>
              <a:t> </a:t>
            </a:r>
          </a:p>
          <a:p>
            <a:pPr>
              <a:buNone/>
            </a:pPr>
            <a:r>
              <a:rPr lang="ru-RU" sz="2200" dirty="0" smtClean="0"/>
              <a:t>Прыгай, прыгай веселей!</a:t>
            </a:r>
          </a:p>
          <a:p>
            <a:pPr>
              <a:buNone/>
            </a:pPr>
            <a:r>
              <a:rPr lang="ru-RU" sz="2200" dirty="0" smtClean="0"/>
              <a:t>Прыгают на двух ногах.</a:t>
            </a:r>
          </a:p>
          <a:p>
            <a:pPr>
              <a:buNone/>
            </a:pPr>
            <a:r>
              <a:rPr lang="ru-RU" sz="2200" dirty="0" smtClean="0"/>
              <a:t>Прыгай, прыгай - побыстрей!</a:t>
            </a:r>
          </a:p>
          <a:p>
            <a:pPr>
              <a:buNone/>
            </a:pPr>
            <a:r>
              <a:rPr lang="ru-RU" sz="2200" dirty="0" smtClean="0"/>
              <a:t>Вверх, вниз, вверх, вниз -</a:t>
            </a:r>
          </a:p>
          <a:p>
            <a:pPr>
              <a:buNone/>
            </a:pPr>
            <a:r>
              <a:rPr lang="ru-RU" sz="2200" i="1" dirty="0" smtClean="0"/>
              <a:t>руки поднимают вверх, вниз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И немного покружись -</a:t>
            </a:r>
          </a:p>
          <a:p>
            <a:pPr>
              <a:buNone/>
            </a:pPr>
            <a:r>
              <a:rPr lang="ru-RU" sz="2200" dirty="0" smtClean="0"/>
              <a:t>кружатся на месте.</a:t>
            </a:r>
          </a:p>
          <a:p>
            <a:pPr>
              <a:buNone/>
            </a:pPr>
            <a:r>
              <a:rPr lang="ru-RU" sz="2200" dirty="0" smtClean="0"/>
              <a:t>Мы немножко отдохнем и опять играть начнем.</a:t>
            </a:r>
          </a:p>
          <a:p>
            <a:pPr>
              <a:buNone/>
            </a:pPr>
            <a:r>
              <a:rPr lang="ru-RU" sz="2200" dirty="0" smtClean="0"/>
              <a:t>Игра повторяется несколько раз.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Цель мастер-класса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знакомство участников мастер-класса с играми, направленными на адаптацию детей к детскому саду.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Рисунок 4" descr="Игры и конкурсы на день рождения ребенка. Подвижные конкурсы для детей »  ГБДОУ №25 &quot;Маленькая страна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14818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7.) </a:t>
            </a:r>
            <a:r>
              <a:rPr lang="ru-RU" sz="2400" dirty="0" smtClean="0"/>
              <a:t>Игра "Мы топаем ногами"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помочь детям адаптироваться к условиям детского сада.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Ход игры:</a:t>
            </a:r>
            <a:r>
              <a:rPr lang="ru-RU" dirty="0" smtClean="0"/>
              <a:t> </a:t>
            </a:r>
            <a:r>
              <a:rPr lang="ru-RU" dirty="0" err="1" smtClean="0"/>
              <a:t>ирающие</a:t>
            </a:r>
            <a:r>
              <a:rPr lang="ru-RU" dirty="0" smtClean="0"/>
              <a:t> становятся на расстоянии друг друга, чтобы при движении не задевать соседей. Педагог вместе с детьми произносит текст медленно, с расстановкой, давая им возможность сделать то, о чем говорится в стихотворении.</a:t>
            </a:r>
          </a:p>
          <a:p>
            <a:pPr>
              <a:buNone/>
            </a:pPr>
            <a:r>
              <a:rPr lang="ru-RU" dirty="0" smtClean="0"/>
              <a:t>Мы топаем ногами, </a:t>
            </a:r>
          </a:p>
          <a:p>
            <a:pPr>
              <a:buNone/>
            </a:pPr>
            <a:r>
              <a:rPr lang="ru-RU" dirty="0" smtClean="0"/>
              <a:t>Мы хлопаем руками, </a:t>
            </a:r>
          </a:p>
          <a:p>
            <a:pPr>
              <a:buNone/>
            </a:pPr>
            <a:r>
              <a:rPr lang="ru-RU" dirty="0" smtClean="0"/>
              <a:t>Киваем головой.</a:t>
            </a:r>
          </a:p>
          <a:p>
            <a:pPr>
              <a:buNone/>
            </a:pPr>
            <a:r>
              <a:rPr lang="ru-RU" dirty="0" smtClean="0"/>
              <a:t>Мы руки поднимаем, </a:t>
            </a:r>
          </a:p>
          <a:p>
            <a:pPr>
              <a:buNone/>
            </a:pPr>
            <a:r>
              <a:rPr lang="ru-RU" dirty="0" smtClean="0"/>
              <a:t>Мы руки опускаем, </a:t>
            </a:r>
          </a:p>
          <a:p>
            <a:pPr>
              <a:buNone/>
            </a:pPr>
            <a:r>
              <a:rPr lang="ru-RU" dirty="0" smtClean="0"/>
              <a:t>Мы руки подаем.</a:t>
            </a:r>
          </a:p>
          <a:p>
            <a:pPr>
              <a:buNone/>
            </a:pPr>
            <a:r>
              <a:rPr lang="ru-RU" dirty="0" smtClean="0"/>
              <a:t>Мы бегаем кругом.</a:t>
            </a:r>
          </a:p>
          <a:p>
            <a:pPr>
              <a:buNone/>
            </a:pPr>
            <a:r>
              <a:rPr lang="ru-RU" dirty="0" smtClean="0"/>
              <a:t>Через некоторое время воспитатель говорит."Стой". Все останавливаются. Игра повторяется.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8.) </a:t>
            </a:r>
            <a:r>
              <a:rPr lang="ru-RU" sz="2400" dirty="0" smtClean="0"/>
              <a:t>Этюд "Дождик"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помочь детям адаптироваться к условиям детского сада.</a:t>
            </a:r>
          </a:p>
          <a:p>
            <a:pPr>
              <a:buNone/>
            </a:pPr>
            <a:r>
              <a:rPr lang="ru-RU" b="1" dirty="0" smtClean="0"/>
              <a:t>Материал:</a:t>
            </a:r>
            <a:r>
              <a:rPr lang="ru-RU" dirty="0" smtClean="0"/>
              <a:t> зонтик, вырезанные из картона или цветной бумаги осенние листочки.</a:t>
            </a:r>
          </a:p>
          <a:p>
            <a:pPr>
              <a:buNone/>
            </a:pPr>
            <a:r>
              <a:rPr lang="ru-RU" b="1" dirty="0" smtClean="0"/>
              <a:t>Ход игры:</a:t>
            </a:r>
            <a:r>
              <a:rPr lang="ru-RU" dirty="0" smtClean="0"/>
              <a:t> педагог " набежали на небо тучки, спрятали солнышко, и вдруг начался дождик, забарабанил по листьям и траве...</a:t>
            </a:r>
          </a:p>
          <a:p>
            <a:pPr>
              <a:buNone/>
            </a:pPr>
            <a:r>
              <a:rPr lang="ru-RU" dirty="0" smtClean="0"/>
              <a:t>Вспомним все вместе стихотворение:</a:t>
            </a:r>
          </a:p>
          <a:p>
            <a:pPr>
              <a:buNone/>
            </a:pPr>
            <a:r>
              <a:rPr lang="ru-RU" dirty="0" smtClean="0"/>
              <a:t>Капля раз. капля два, </a:t>
            </a:r>
          </a:p>
          <a:p>
            <a:pPr>
              <a:buNone/>
            </a:pPr>
            <a:r>
              <a:rPr lang="ru-RU" dirty="0" smtClean="0"/>
              <a:t>Капли медленно сперва - </a:t>
            </a:r>
          </a:p>
          <a:p>
            <a:pPr>
              <a:buNone/>
            </a:pPr>
            <a:r>
              <a:rPr lang="ru-RU" dirty="0" smtClean="0"/>
              <a:t>Кап, кап, кап, кап.</a:t>
            </a:r>
          </a:p>
          <a:p>
            <a:pPr>
              <a:buNone/>
            </a:pPr>
            <a:r>
              <a:rPr lang="ru-RU" dirty="0" smtClean="0"/>
              <a:t>Дети сопровождают эти слова медленными хлопками.</a:t>
            </a:r>
          </a:p>
          <a:p>
            <a:pPr>
              <a:buNone/>
            </a:pPr>
            <a:r>
              <a:rPr lang="ru-RU" dirty="0" smtClean="0"/>
              <a:t>Стали капли поспевать, </a:t>
            </a:r>
          </a:p>
          <a:p>
            <a:pPr>
              <a:buNone/>
            </a:pPr>
            <a:r>
              <a:rPr lang="ru-RU" dirty="0" smtClean="0"/>
              <a:t>Капля каплю подгонять - </a:t>
            </a:r>
          </a:p>
          <a:p>
            <a:pPr>
              <a:buNone/>
            </a:pPr>
            <a:r>
              <a:rPr lang="ru-RU" dirty="0" smtClean="0"/>
              <a:t>Кап, кап, кап, кап (хлопки учащаются).</a:t>
            </a:r>
          </a:p>
          <a:p>
            <a:pPr>
              <a:buNone/>
            </a:pPr>
            <a:r>
              <a:rPr lang="ru-RU" dirty="0" smtClean="0"/>
              <a:t>Зонтик поскорей раскроем.</a:t>
            </a:r>
          </a:p>
          <a:p>
            <a:pPr>
              <a:buNone/>
            </a:pPr>
            <a:r>
              <a:rPr lang="ru-RU" dirty="0" smtClean="0"/>
              <a:t>От дождя себя укроем. </a:t>
            </a:r>
          </a:p>
          <a:p>
            <a:pPr>
              <a:buNone/>
            </a:pPr>
            <a:r>
              <a:rPr lang="ru-RU" dirty="0" smtClean="0"/>
              <a:t>Дети поднимают руки над головой) или педагог открывает зонт и просит деток спрятаться под ним.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Юрий\Desktop\Дожди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28" y="1857364"/>
            <a:ext cx="15240000" cy="15240000"/>
          </a:xfrm>
          <a:prstGeom prst="rect">
            <a:avLst/>
          </a:prstGeom>
          <a:noFill/>
        </p:spPr>
      </p:pic>
      <p:pic>
        <p:nvPicPr>
          <p:cNvPr id="3076" name="Picture 4" descr="C:\Users\Юрий\Desktop\Дожди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75300" y="-500090"/>
            <a:ext cx="15240000" cy="15240000"/>
          </a:xfrm>
          <a:prstGeom prst="rect">
            <a:avLst/>
          </a:prstGeom>
          <a:noFill/>
        </p:spPr>
      </p:pic>
      <p:pic>
        <p:nvPicPr>
          <p:cNvPr id="3077" name="Picture 5" descr="C:\Users\Юрий\Desktop\Дожди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1486" y="6000768"/>
            <a:ext cx="15240000" cy="13025422"/>
          </a:xfrm>
          <a:prstGeom prst="rect">
            <a:avLst/>
          </a:prstGeom>
          <a:noFill/>
        </p:spPr>
      </p:pic>
      <p:pic>
        <p:nvPicPr>
          <p:cNvPr id="3079" name="Picture 7" descr="C:\Users\Юрий\Desktop\Дождик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4286280" cy="3071834"/>
          </a:xfrm>
          <a:prstGeom prst="rect">
            <a:avLst/>
          </a:prstGeom>
          <a:noFill/>
        </p:spPr>
      </p:pic>
      <p:pic>
        <p:nvPicPr>
          <p:cNvPr id="3080" name="Picture 8" descr="C:\Users\Юрий\Desktop\Дождик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429000"/>
            <a:ext cx="457203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001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9.) </a:t>
            </a:r>
            <a:r>
              <a:rPr lang="ru-RU" sz="2400" dirty="0" smtClean="0"/>
              <a:t>"Игра с собачкой"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239000" cy="52035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3600" b="1" dirty="0" smtClean="0"/>
              <a:t>Цель:</a:t>
            </a:r>
            <a:r>
              <a:rPr lang="ru-RU" sz="3600" dirty="0" smtClean="0"/>
              <a:t> помочь детям адаптироваться к условиям детского сада.</a:t>
            </a:r>
          </a:p>
          <a:p>
            <a:pPr>
              <a:buNone/>
            </a:pPr>
            <a:r>
              <a:rPr lang="ru-RU" sz="3600" b="1" dirty="0" smtClean="0"/>
              <a:t>Материал:</a:t>
            </a:r>
            <a:r>
              <a:rPr lang="ru-RU" sz="3600" dirty="0" smtClean="0"/>
              <a:t> игрушечная собачка, тарелочка или небольшая миска.</a:t>
            </a:r>
          </a:p>
          <a:p>
            <a:pPr>
              <a:buNone/>
            </a:pPr>
            <a:r>
              <a:rPr lang="ru-RU" sz="3600" b="1" dirty="0" smtClean="0"/>
              <a:t>Ход игры:</a:t>
            </a:r>
            <a:r>
              <a:rPr lang="ru-RU" sz="3600" dirty="0" smtClean="0"/>
              <a:t> педагог держит в руках собачку и говорит.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Сначала детям предлагается отгадать, кто пришел к ним сегодня в гости.</a:t>
            </a:r>
          </a:p>
          <a:p>
            <a:pPr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Загадка про собачку: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У него четыре лапы,</a:t>
            </a:r>
          </a:p>
          <a:p>
            <a:pPr>
              <a:buNone/>
            </a:pPr>
            <a:r>
              <a:rPr lang="ru-RU" sz="3600" dirty="0" smtClean="0"/>
              <a:t>Черный нос и хвост лохматый,</a:t>
            </a:r>
          </a:p>
          <a:p>
            <a:pPr>
              <a:buNone/>
            </a:pPr>
            <a:r>
              <a:rPr lang="ru-RU" sz="3600" dirty="0" smtClean="0"/>
              <a:t>Очень часто громко лает,</a:t>
            </a:r>
          </a:p>
          <a:p>
            <a:pPr>
              <a:buNone/>
            </a:pPr>
            <a:r>
              <a:rPr lang="ru-RU" sz="3600" dirty="0" smtClean="0"/>
              <a:t>А плохих людей кусает!</a:t>
            </a:r>
          </a:p>
          <a:p>
            <a:pPr>
              <a:buNone/>
            </a:pPr>
            <a:r>
              <a:rPr lang="ru-RU" sz="3600" dirty="0" smtClean="0"/>
              <a:t>Он бывает забияка!</a:t>
            </a:r>
          </a:p>
          <a:p>
            <a:pPr>
              <a:buNone/>
            </a:pPr>
            <a:r>
              <a:rPr lang="ru-RU" sz="3600" dirty="0" smtClean="0"/>
              <a:t>Это кто у нас? (дети отвечают "собака")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9.) "Игра с собачкой“</a:t>
            </a:r>
            <a:r>
              <a:rPr lang="en-US" sz="2400" dirty="0" smtClean="0"/>
              <a:t> (</a:t>
            </a:r>
            <a:r>
              <a:rPr lang="ru-RU" sz="2400" dirty="0" smtClean="0"/>
              <a:t>продолжение)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7124728" cy="51698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Затем появляется игрушечный персонаж собачка: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err="1" smtClean="0"/>
              <a:t>Гав-гав!Кто</a:t>
            </a:r>
            <a:r>
              <a:rPr lang="ru-RU" sz="2000" dirty="0" smtClean="0"/>
              <a:t> там?</a:t>
            </a:r>
          </a:p>
          <a:p>
            <a:pPr>
              <a:buNone/>
            </a:pPr>
            <a:r>
              <a:rPr lang="ru-RU" sz="2000" dirty="0" smtClean="0"/>
              <a:t>Это песик в гости к нам,</a:t>
            </a:r>
          </a:p>
          <a:p>
            <a:pPr>
              <a:buNone/>
            </a:pPr>
            <a:r>
              <a:rPr lang="ru-RU" sz="2000" dirty="0" smtClean="0"/>
              <a:t>Я собачку ставлю на пол.</a:t>
            </a:r>
          </a:p>
          <a:p>
            <a:pPr>
              <a:buNone/>
            </a:pPr>
            <a:r>
              <a:rPr lang="ru-RU" sz="2000" dirty="0" smtClean="0"/>
              <a:t>Дай собачка, Пете лапу!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Затем подходит с собачкой к ребенку, имя которого названо, предлагает взять ее за лапу и покормить. Приносит миску с воображаемой едой, собачка "ест суп", "лает", говорит ребенку "спасибо!"</a:t>
            </a:r>
          </a:p>
          <a:p>
            <a:pPr>
              <a:buNone/>
            </a:pPr>
            <a:r>
              <a:rPr lang="ru-RU" sz="2000" dirty="0" smtClean="0"/>
              <a:t>При повторении игры педагог называет имя другого ребенка.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 свидания! До скорых встреч!</a:t>
            </a:r>
            <a:endParaRPr lang="ru-RU" dirty="0"/>
          </a:p>
        </p:txBody>
      </p:sp>
      <p:pic>
        <p:nvPicPr>
          <p:cNvPr id="4" name="Picture 4" descr="Картинки по запросу &quot;Картинки&quot;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664373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pPr algn="ctr"/>
            <a:r>
              <a:rPr lang="ru-RU" sz="2800" dirty="0" smtClean="0"/>
              <a:t>Задачи мастер-класса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Задачи:</a:t>
            </a:r>
          </a:p>
          <a:p>
            <a:r>
              <a:rPr lang="ru-RU" sz="2000" dirty="0" smtClean="0"/>
              <a:t>познакомить участников с понятием адаптация к детскому саду;</a:t>
            </a:r>
          </a:p>
          <a:p>
            <a:r>
              <a:rPr lang="ru-RU" sz="2000" dirty="0" smtClean="0"/>
              <a:t>обозначить какие уровни адаптации детей к детскому саду бывают;</a:t>
            </a:r>
          </a:p>
          <a:p>
            <a:r>
              <a:rPr lang="ru-RU" sz="2000" dirty="0" smtClean="0"/>
              <a:t>обозначить факторы, от которых зависит течение адаптационного периода;</a:t>
            </a:r>
          </a:p>
          <a:p>
            <a:r>
              <a:rPr lang="ru-RU" sz="2000" dirty="0" smtClean="0"/>
              <a:t>познакомить с играми, направленными на адаптацию к детскому саду;</a:t>
            </a:r>
          </a:p>
          <a:p>
            <a:r>
              <a:rPr lang="ru-RU" sz="2000" dirty="0" smtClean="0"/>
              <a:t>провести игру с участниками мастер-класса.</a:t>
            </a:r>
          </a:p>
          <a:p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Коррекционные игры для детей - Психолог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929198"/>
            <a:ext cx="285752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1. Понятие адаптация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49555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Адаптация </a:t>
            </a:r>
            <a:r>
              <a:rPr lang="ru-RU" sz="2000" dirty="0" smtClean="0"/>
              <a:t>(лат. </a:t>
            </a:r>
            <a:r>
              <a:rPr lang="en-US" sz="2000" dirty="0" err="1" smtClean="0"/>
              <a:t>adapto</a:t>
            </a:r>
            <a:r>
              <a:rPr lang="en-US" sz="2000" dirty="0" smtClean="0"/>
              <a:t> </a:t>
            </a:r>
            <a:r>
              <a:rPr lang="ru-RU" sz="2000" dirty="0" smtClean="0"/>
              <a:t>«приспособляю») – приспособление строения и функций организма, его органов и клеток к условиям внешней среды. Процессы адаптации направлены на сохранение гомеостаза </a:t>
            </a:r>
            <a:r>
              <a:rPr lang="ru-RU" sz="2000" i="1" dirty="0" smtClean="0"/>
              <a:t>(гомеостаз</a:t>
            </a:r>
            <a:r>
              <a:rPr lang="ru-RU" sz="2000" b="1" dirty="0" smtClean="0"/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саморегуляция</a:t>
            </a:r>
            <a:r>
              <a:rPr lang="ru-RU" sz="2000" dirty="0" smtClean="0"/>
              <a:t>, способность открытой системы сохранять постоянство своего внутреннего состояния посредством скоординированных реакций, направленных на поддержание динамического равновесия. Стремление системы воспроизводить себя, восстанавливать утраченное равновесие, преодолевать сопротивление внешней среды).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2. Адаптация детей к детскому саду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Адаптация детей к детскому саду</a:t>
            </a:r>
            <a:r>
              <a:rPr lang="ru-RU" sz="1800" dirty="0" smtClean="0"/>
              <a:t> – это приспособление малыша к новым незнакомым и от этого пугающим условиям. Ее проходят все дети без исключения, поступающие в детские сады. Обстановка в детском учреждении резко отличается от той, к которой привык и которую знает кроха. В саду он должен подчиняться чужим взрослым, быть дисциплинированным, соблюдать новый режим, общаться с незнакомыми детьми вдали от родных и близких. Ребенку в период адаптации очень сложно, поэтому специалисты в такое трудное для маленького человека время должны ему помочь.   </a:t>
            </a:r>
          </a:p>
          <a:p>
            <a:pPr>
              <a:buNone/>
            </a:pPr>
            <a:r>
              <a:rPr lang="ru-RU" sz="1800" dirty="0" smtClean="0"/>
              <a:t>  Приспособление организма к новым условиям социального существования, к новому режиму сопровождается изменениями поведенческих реакций ребенка, расстройством сна, аппетита. Наиболее сложная перестройка организма происходит в начальный период адаптации, который может затянуться и перейти в </a:t>
            </a:r>
            <a:r>
              <a:rPr lang="ru-RU" sz="1800" b="1" dirty="0" err="1" smtClean="0"/>
              <a:t>дезадаптацию</a:t>
            </a:r>
            <a:r>
              <a:rPr lang="ru-RU" sz="1800" dirty="0" smtClean="0"/>
              <a:t>, что приведет к нарушению здоровья, поведения, психики ребенка.</a:t>
            </a:r>
            <a:endParaRPr lang="ru-RU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2. </a:t>
            </a:r>
            <a:r>
              <a:rPr lang="ru-RU" sz="2400" dirty="0" smtClean="0"/>
              <a:t>Адаптация детей к детскому саду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Адаптивные возможности ребенка раннего возраста ограничены, резкий переход в новую социальную ситуацию и длительное пребывание в стрессовом состоянии могут привести к эмоциональным нарушениям или замедлению темпа психофизического развития. Процесс привыкания ребенка к детскому саду довольно длительный и связан со значительным напряжением всех физиологических систем детского организма.</a:t>
            </a:r>
          </a:p>
          <a:p>
            <a:pPr>
              <a:buNone/>
            </a:pPr>
            <a:r>
              <a:rPr lang="ru-RU" sz="1800" dirty="0" smtClean="0"/>
              <a:t> Чтобы избежать осложнений и обеспечить оптимальное течение адаптации, </a:t>
            </a:r>
            <a:r>
              <a:rPr lang="ru-RU" sz="1800" i="1" dirty="0" smtClean="0"/>
              <a:t>необходим постепенный переход ребенка из семьи в дошкольное учреждение.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>
              <a:buNone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3. Уровень или степень адаптации</a:t>
            </a:r>
            <a:r>
              <a:rPr lang="ru-RU" dirty="0" smtClean="0"/>
              <a:t> </a:t>
            </a:r>
            <a:r>
              <a:rPr lang="ru-RU" sz="2700" dirty="0" smtClean="0"/>
              <a:t>детей к детскому саду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Врачи и психологи различают три степени адаптации ребенка к детскому саду:</a:t>
            </a:r>
            <a:r>
              <a:rPr lang="ru-RU" sz="1600" b="1" dirty="0" smtClean="0"/>
              <a:t> легкую, среднюю и тяжелую. </a:t>
            </a:r>
            <a:r>
              <a:rPr lang="ru-RU" sz="1600" dirty="0" smtClean="0"/>
              <a:t>Их мы с вами рассмотрим поподробнее.</a:t>
            </a:r>
          </a:p>
          <a:p>
            <a:pPr>
              <a:buNone/>
            </a:pPr>
            <a:r>
              <a:rPr lang="ru-RU" sz="1600" dirty="0" smtClean="0"/>
              <a:t>1.) </a:t>
            </a:r>
            <a:r>
              <a:rPr lang="ru-RU" sz="1600" b="1" dirty="0" smtClean="0"/>
              <a:t>При легкой адаптации </a:t>
            </a:r>
            <a:r>
              <a:rPr lang="ru-RU" sz="1600" dirty="0" smtClean="0"/>
              <a:t>поведение ребенка нормализуется в течение месяца. Аппетит достигает обычного уровня уже к концу первой недели, сон налаживается через 1- 2 недели. Острых заболеваний не возникает. У ребенка преобладает радостное или устойчиво-спокойное эмоциональное состояние; он активно контактирует со взрослыми, детьми, окружающими предметами, быстро привыкает к новым условиям (незнакомый взрослый, новое помещение, общение с группой сверстников).</a:t>
            </a:r>
          </a:p>
          <a:p>
            <a:pPr>
              <a:buNone/>
            </a:pPr>
            <a:r>
              <a:rPr lang="ru-RU" sz="1600" dirty="0" smtClean="0"/>
              <a:t>2.) </a:t>
            </a:r>
            <a:r>
              <a:rPr lang="ru-RU" sz="1600" b="1" dirty="0" smtClean="0"/>
              <a:t>Во время адаптации средней тяжести</a:t>
            </a:r>
            <a:r>
              <a:rPr lang="ru-RU" sz="1600" dirty="0" smtClean="0"/>
              <a:t> сон и аппетит восстанавливаются через 20-40 дней, в течение месяца настроение может быть неустойчивым. Эмоциональное состояние ребенка нестабильно, новый раздражитель способствует отрицательным эмоциональным реакциям. Однако при поддержке взрослого ребенок проявляет познавательную и поведенческую активность, легче привыкает к новой ситуации.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3. </a:t>
            </a:r>
            <a:r>
              <a:rPr lang="ru-RU" sz="2400" dirty="0" smtClean="0"/>
              <a:t>Уровень или степень адаптации детей к детскому саду (продолжение)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49555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3.)</a:t>
            </a:r>
            <a:r>
              <a:rPr lang="ru-RU" sz="2000" b="1" dirty="0" smtClean="0"/>
              <a:t>Тяжелая адаптация</a:t>
            </a:r>
            <a:r>
              <a:rPr lang="ru-RU" sz="2000" dirty="0" smtClean="0"/>
              <a:t> приводит к длительным и тяжелым заболеваниям. У ребенка преобладают агрессивно-разрушительные реакции, направленные на выход из ситуации (двигательный протест, агрессивные действия); активное эмоциональное состояние (плач, негодующий крик); либо отсутствует активность при более или менее выраженных отрицательных реакциях (тихий плач, хныканье, пассивное подчинение, подавленность, напряженность).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4. Факторы, от которых зависит течение</a:t>
            </a:r>
            <a:br>
              <a:rPr lang="ru-RU" sz="2400" dirty="0" smtClean="0"/>
            </a:br>
            <a:r>
              <a:rPr lang="ru-RU" sz="2400" dirty="0" smtClean="0"/>
              <a:t>адаптационного периода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239000" cy="48463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Среди факторов, от которых  зависит течение адаптационного периода выделяют следующие:</a:t>
            </a: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1. Возраст.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2. Состояние здоровья.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3. Уровень развития.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4. Умение общаться со взрослыми и сверстниками.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5. </a:t>
            </a: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предметной и игровой деятельности.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6. Приближенность домашнего режима к режиму детского сада.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1417</Words>
  <PresentationFormat>Экран (4:3)</PresentationFormat>
  <Paragraphs>171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Игры с детьми, направленные на адаптацию к детскому саду </vt:lpstr>
      <vt:lpstr>Цель мастер-класса</vt:lpstr>
      <vt:lpstr>Задачи мастер-класса</vt:lpstr>
      <vt:lpstr>1. Понятие адаптация</vt:lpstr>
      <vt:lpstr>    2. Адаптация детей к детскому саду</vt:lpstr>
      <vt:lpstr>2. Адаптация детей к детскому саду</vt:lpstr>
      <vt:lpstr>    3. Уровень или степень адаптации детей к детскому саду </vt:lpstr>
      <vt:lpstr>3. Уровень или степень адаптации детей к детскому саду (продолжение)</vt:lpstr>
      <vt:lpstr>4. Факторы, от которых зависит течение адаптационного периода </vt:lpstr>
      <vt:lpstr>5. Причины тяжелой адаптации к условиям ДОУ </vt:lpstr>
      <vt:lpstr>6. Игры ,направленные на адаптацию детей к детскому саду </vt:lpstr>
      <vt:lpstr>Игра «Доброе утро» </vt:lpstr>
      <vt:lpstr>Слайд 13</vt:lpstr>
      <vt:lpstr>2.) Игра "Позови" </vt:lpstr>
      <vt:lpstr>3.)Игра "Передай колокольчик" </vt:lpstr>
      <vt:lpstr>4.) Игра "Поезд" </vt:lpstr>
      <vt:lpstr>5.) Игра «Хоровод» </vt:lpstr>
      <vt:lpstr>Слайд 18</vt:lpstr>
      <vt:lpstr>6.) Игра "Прыгай веселей" </vt:lpstr>
      <vt:lpstr>7.) Игра "Мы топаем ногами" </vt:lpstr>
      <vt:lpstr>8.) Этюд "Дождик" </vt:lpstr>
      <vt:lpstr>Слайд 22</vt:lpstr>
      <vt:lpstr>9.) "Игра с собачкой" </vt:lpstr>
      <vt:lpstr>9.) "Игра с собачкой“ (продолжение)</vt:lpstr>
      <vt:lpstr>До свидания! До скорых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Yri</dc:creator>
  <cp:lastModifiedBy>Yri</cp:lastModifiedBy>
  <cp:revision>67</cp:revision>
  <dcterms:created xsi:type="dcterms:W3CDTF">2022-03-06T13:07:25Z</dcterms:created>
  <dcterms:modified xsi:type="dcterms:W3CDTF">2022-03-11T11:06:59Z</dcterms:modified>
</cp:coreProperties>
</file>