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6" r:id="rId2"/>
    <p:sldId id="327" r:id="rId3"/>
    <p:sldId id="326" r:id="rId4"/>
    <p:sldId id="257" r:id="rId5"/>
    <p:sldId id="328" r:id="rId6"/>
    <p:sldId id="330" r:id="rId7"/>
    <p:sldId id="331" r:id="rId8"/>
    <p:sldId id="329" r:id="rId9"/>
    <p:sldId id="261" r:id="rId10"/>
    <p:sldId id="258" r:id="rId11"/>
    <p:sldId id="335" r:id="rId12"/>
    <p:sldId id="336" r:id="rId13"/>
    <p:sldId id="337" r:id="rId14"/>
    <p:sldId id="338" r:id="rId15"/>
    <p:sldId id="333" r:id="rId16"/>
    <p:sldId id="334" r:id="rId17"/>
    <p:sldId id="259" r:id="rId18"/>
    <p:sldId id="340" r:id="rId19"/>
    <p:sldId id="263" r:id="rId20"/>
    <p:sldId id="339" r:id="rId21"/>
    <p:sldId id="332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modifyVerifier cryptProviderType="rsaAES" cryptAlgorithmClass="hash" cryptAlgorithmType="typeAny" cryptAlgorithmSid="14" spinCount="100000" saltData="3swNgnzctusJ/0ncbI253g==" hashData="7Av4bCbDcdU9U7oVTwvTF+xzGEG8Gx249m4dNPzux8znKAStDDS3ZlYiQnG/VoD+j3j6iVOlbZesdpnCW0ciY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99"/>
    <a:srgbClr val="FFFF99"/>
    <a:srgbClr val="6666FF"/>
    <a:srgbClr val="CC9900"/>
    <a:srgbClr val="FFCC00"/>
    <a:srgbClr val="FF9900"/>
    <a:srgbClr val="FF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8" autoAdjust="0"/>
    <p:restoredTop sz="95725" autoAdjust="0"/>
  </p:normalViewPr>
  <p:slideViewPr>
    <p:cSldViewPr>
      <p:cViewPr varScale="1">
        <p:scale>
          <a:sx n="73" d="100"/>
          <a:sy n="73" d="100"/>
        </p:scale>
        <p:origin x="148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3DE8B1-C6FC-484E-ADAA-0D7FE2F085EB}" type="doc">
      <dgm:prSet loTypeId="urn:microsoft.com/office/officeart/2005/8/layout/hierarchy5" loCatId="hierarchy" qsTypeId="urn:microsoft.com/office/officeart/2005/8/quickstyle/simple4" qsCatId="simple" csTypeId="urn:microsoft.com/office/officeart/2005/8/colors/accent1_2" csCatId="accent1" phldr="1"/>
      <dgm:spPr/>
    </dgm:pt>
    <dgm:pt modelId="{02DAF05E-3AA9-4D3D-AB41-5E0130203BB1}">
      <dgm:prSet custT="1"/>
      <dgm:spPr>
        <a:solidFill>
          <a:srgbClr val="FFFF99"/>
        </a:solidFill>
        <a:ln>
          <a:solidFill>
            <a:srgbClr val="000099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ts val="500"/>
            </a:spcBef>
            <a:spcAft>
              <a:spcPts val="500"/>
            </a:spcAft>
            <a:buClrTx/>
            <a:buSzTx/>
            <a:buFontTx/>
            <a:buNone/>
            <a:tabLst/>
          </a:pPr>
          <a:r>
            <a:rPr lang="ru-RU" altLang="ru-RU" sz="2000" b="0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РАБОТА ПО РАЗВИТИЮ МЕЛКОЙ МОТОРИКИ ВКЛЮЧАЕТ В СЕБЯ СЛЕДУЮЩИЕ ВИДЫ УПРАЖНЕНИЙ</a:t>
          </a:r>
          <a:endParaRPr kumimoji="0" lang="ru-RU" altLang="ru-RU" sz="2000" b="0" i="0" u="none" strike="noStrike" cap="none" normalizeH="0" baseline="0" dirty="0">
            <a:ln/>
            <a:solidFill>
              <a:srgbClr val="C00000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</dgm:t>
    </dgm:pt>
    <dgm:pt modelId="{6B60781B-E7A9-4CA2-A191-1B7B1830C14F}" type="parTrans" cxnId="{0FB9DF9B-83F9-4E72-852D-7DAF0A687D7A}">
      <dgm:prSet/>
      <dgm:spPr/>
      <dgm:t>
        <a:bodyPr/>
        <a:lstStyle/>
        <a:p>
          <a:endParaRPr lang="ru-RU"/>
        </a:p>
      </dgm:t>
    </dgm:pt>
    <dgm:pt modelId="{E29299E4-1D73-41E7-BF5C-EDC2F92575BD}" type="sibTrans" cxnId="{0FB9DF9B-83F9-4E72-852D-7DAF0A687D7A}">
      <dgm:prSet/>
      <dgm:spPr/>
      <dgm:t>
        <a:bodyPr/>
        <a:lstStyle/>
        <a:p>
          <a:endParaRPr lang="ru-RU"/>
        </a:p>
      </dgm:t>
    </dgm:pt>
    <dgm:pt modelId="{94813E59-EEA2-4D57-BDE5-17910EA2BE17}">
      <dgm:prSet custT="1"/>
      <dgm:spPr>
        <a:solidFill>
          <a:srgbClr val="FFFF99"/>
        </a:solidFill>
        <a:ln>
          <a:solidFill>
            <a:srgbClr val="000099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ts val="500"/>
            </a:spcBef>
            <a:spcAft>
              <a:spcPts val="500"/>
            </a:spcAft>
            <a:buClrTx/>
            <a:buSzTx/>
            <a:buFontTx/>
            <a:buNone/>
            <a:tabLst/>
          </a:pPr>
          <a:endParaRPr lang="ru-RU" altLang="ru-RU" sz="2000" b="0" dirty="0">
            <a:solidFill>
              <a:srgbClr val="002060"/>
            </a:solidFill>
            <a:latin typeface="Arial Black" panose="020B0A04020102020204" pitchFamily="34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ts val="500"/>
            </a:spcBef>
            <a:spcAft>
              <a:spcPts val="500"/>
            </a:spcAft>
            <a:buClrTx/>
            <a:buSzTx/>
            <a:buFontTx/>
            <a:buNone/>
            <a:tabLst/>
          </a:pPr>
          <a:r>
            <a:rPr lang="ru-RU" altLang="ru-RU" sz="2000" b="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ПАЛЬЧИКОВЫЙ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ts val="500"/>
            </a:spcBef>
            <a:spcAft>
              <a:spcPts val="500"/>
            </a:spcAft>
            <a:buClrTx/>
            <a:buSzTx/>
            <a:buFontTx/>
            <a:buNone/>
            <a:tabLst/>
          </a:pPr>
          <a:r>
            <a:rPr kumimoji="0" lang="ru-RU" altLang="ru-RU" sz="2000" b="0" i="0" u="none" strike="noStrike" cap="none" normalizeH="0" baseline="0" dirty="0">
              <a:ln/>
              <a:solidFill>
                <a:srgbClr val="002060"/>
              </a:solidFill>
              <a:effectLst/>
              <a:latin typeface="Arial Black" panose="020B0A04020102020204" pitchFamily="34" charset="0"/>
              <a:cs typeface="Times New Roman" panose="02020603050405020304" pitchFamily="18" charset="0"/>
            </a:rPr>
            <a:t>ИГРОТРЕНИНГ</a:t>
          </a:r>
          <a:endParaRPr kumimoji="0" lang="ru-RU" altLang="ru-RU" sz="2000" b="0" i="0" u="none" strike="noStrike" cap="none" normalizeH="0" baseline="0" dirty="0">
            <a:ln/>
            <a:solidFill>
              <a:srgbClr val="002060"/>
            </a:solidFill>
            <a:effectLst/>
            <a:latin typeface="Arial Black" panose="020B0A040201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2000" b="1" i="0" u="none" strike="noStrike" cap="none" normalizeH="0" baseline="0" dirty="0">
            <a:ln/>
            <a:solidFill>
              <a:srgbClr val="002060"/>
            </a:solidFill>
            <a:effectLst/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AB8A0EC6-9F66-4524-97C3-ACFDB9D361CA}" type="parTrans" cxnId="{84F91B00-0206-4359-B6EC-6662611C9379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22B0B1BB-9EDE-48C7-AE6F-7AACC1B6373C}" type="sibTrans" cxnId="{84F91B00-0206-4359-B6EC-6662611C9379}">
      <dgm:prSet/>
      <dgm:spPr/>
      <dgm:t>
        <a:bodyPr/>
        <a:lstStyle/>
        <a:p>
          <a:endParaRPr lang="ru-RU"/>
        </a:p>
      </dgm:t>
    </dgm:pt>
    <dgm:pt modelId="{1D9230CB-056B-4DAD-8A99-5EC36D80D3F3}">
      <dgm:prSet custT="1"/>
      <dgm:spPr>
        <a:solidFill>
          <a:srgbClr val="FFFF99"/>
        </a:solidFill>
        <a:ln>
          <a:solidFill>
            <a:srgbClr val="000099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altLang="ru-RU" sz="20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ОЗОРНОЙ КАРАНДАШ</a:t>
          </a:r>
          <a:endParaRPr kumimoji="0" lang="ru-RU" altLang="ru-RU" sz="2000" b="1" i="0" u="none" strike="noStrike" cap="none" normalizeH="0" baseline="0" dirty="0">
            <a:ln/>
            <a:solidFill>
              <a:srgbClr val="002060"/>
            </a:solidFill>
            <a:effectLst/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7BC7623D-48D3-4529-B724-4213D3DB7954}" type="parTrans" cxnId="{660FC065-335E-4731-A2A9-0DA5974EF512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39A1CAC9-32A9-4C92-8024-ED12BACFEED4}" type="sibTrans" cxnId="{660FC065-335E-4731-A2A9-0DA5974EF512}">
      <dgm:prSet/>
      <dgm:spPr/>
      <dgm:t>
        <a:bodyPr/>
        <a:lstStyle/>
        <a:p>
          <a:endParaRPr lang="ru-RU"/>
        </a:p>
      </dgm:t>
    </dgm:pt>
    <dgm:pt modelId="{6106DE66-056A-4EE6-9E8D-0448DD4964F1}">
      <dgm:prSet custT="1"/>
      <dgm:spPr>
        <a:solidFill>
          <a:srgbClr val="FFFF99"/>
        </a:solidFill>
        <a:ln>
          <a:solidFill>
            <a:srgbClr val="000099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altLang="ru-RU" sz="20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ТВОРЧЕСКИЕ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 dirty="0">
              <a:ln/>
              <a:solidFill>
                <a:srgbClr val="002060"/>
              </a:solidFill>
              <a:effectLst/>
              <a:latin typeface="Arial Black" panose="020B0A04020102020204" pitchFamily="34" charset="0"/>
              <a:cs typeface="Times New Roman" panose="02020603050405020304" pitchFamily="18" charset="0"/>
            </a:rPr>
            <a:t>УПРАЖНЕНИЯ</a:t>
          </a:r>
          <a:endParaRPr kumimoji="0" lang="ru-RU" altLang="ru-RU" sz="2000" b="1" i="0" u="none" strike="noStrike" cap="none" normalizeH="0" baseline="0" dirty="0">
            <a:ln/>
            <a:solidFill>
              <a:srgbClr val="002060"/>
            </a:solidFill>
            <a:effectLst/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E032A2A2-DF61-466C-9C77-F4126C7DBB62}" type="parTrans" cxnId="{3876D481-D120-43C1-8D6F-3F24D1673A80}">
      <dgm:prSet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0947F54E-CB7C-44D7-82ED-0E49B43D9174}" type="sibTrans" cxnId="{3876D481-D120-43C1-8D6F-3F24D1673A80}">
      <dgm:prSet/>
      <dgm:spPr/>
      <dgm:t>
        <a:bodyPr/>
        <a:lstStyle/>
        <a:p>
          <a:endParaRPr lang="ru-RU"/>
        </a:p>
      </dgm:t>
    </dgm:pt>
    <dgm:pt modelId="{FCAF8858-DFD4-4885-9503-8D30D4C62F27}" type="pres">
      <dgm:prSet presAssocID="{B23DE8B1-C6FC-484E-ADAA-0D7FE2F085E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6587FCF-F44F-4432-BD14-B0624405678F}" type="pres">
      <dgm:prSet presAssocID="{B23DE8B1-C6FC-484E-ADAA-0D7FE2F085EB}" presName="hierFlow" presStyleCnt="0"/>
      <dgm:spPr/>
    </dgm:pt>
    <dgm:pt modelId="{D957B1F3-CD48-4971-9C43-C402738B5962}" type="pres">
      <dgm:prSet presAssocID="{B23DE8B1-C6FC-484E-ADAA-0D7FE2F085E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4FCAF62-FF6F-4547-A413-D5AC566153AB}" type="pres">
      <dgm:prSet presAssocID="{02DAF05E-3AA9-4D3D-AB41-5E0130203BB1}" presName="Name17" presStyleCnt="0"/>
      <dgm:spPr/>
    </dgm:pt>
    <dgm:pt modelId="{02A06A8A-7B01-4674-87C7-49C2F47D43F4}" type="pres">
      <dgm:prSet presAssocID="{02DAF05E-3AA9-4D3D-AB41-5E0130203BB1}" presName="level1Shape" presStyleLbl="node0" presStyleIdx="0" presStyleCnt="1" custLinFactNeighborX="6194" custLinFactNeighborY="-94516">
        <dgm:presLayoutVars>
          <dgm:chPref val="3"/>
        </dgm:presLayoutVars>
      </dgm:prSet>
      <dgm:spPr/>
    </dgm:pt>
    <dgm:pt modelId="{7391EF82-04CA-4327-A2FF-583728D6F69F}" type="pres">
      <dgm:prSet presAssocID="{02DAF05E-3AA9-4D3D-AB41-5E0130203BB1}" presName="hierChild2" presStyleCnt="0"/>
      <dgm:spPr/>
    </dgm:pt>
    <dgm:pt modelId="{82E98804-A90D-4917-A271-E8583DE1EBE4}" type="pres">
      <dgm:prSet presAssocID="{AB8A0EC6-9F66-4524-97C3-ACFDB9D361CA}" presName="Name25" presStyleLbl="parChTrans1D2" presStyleIdx="0" presStyleCnt="3"/>
      <dgm:spPr/>
    </dgm:pt>
    <dgm:pt modelId="{DDAC403E-8180-4A25-9154-96A89D201F1D}" type="pres">
      <dgm:prSet presAssocID="{AB8A0EC6-9F66-4524-97C3-ACFDB9D361CA}" presName="connTx" presStyleLbl="parChTrans1D2" presStyleIdx="0" presStyleCnt="3"/>
      <dgm:spPr/>
    </dgm:pt>
    <dgm:pt modelId="{A9788B40-6F19-4715-AE4B-36ED6AA89EFA}" type="pres">
      <dgm:prSet presAssocID="{94813E59-EEA2-4D57-BDE5-17910EA2BE17}" presName="Name30" presStyleCnt="0"/>
      <dgm:spPr/>
    </dgm:pt>
    <dgm:pt modelId="{B31DF4E6-7A47-4C17-A1DD-8232F18031ED}" type="pres">
      <dgm:prSet presAssocID="{94813E59-EEA2-4D57-BDE5-17910EA2BE17}" presName="level2Shape" presStyleLbl="node2" presStyleIdx="0" presStyleCnt="3"/>
      <dgm:spPr/>
    </dgm:pt>
    <dgm:pt modelId="{94AD3529-3BBA-4D5B-90F6-A7BF9DBE96F0}" type="pres">
      <dgm:prSet presAssocID="{94813E59-EEA2-4D57-BDE5-17910EA2BE17}" presName="hierChild3" presStyleCnt="0"/>
      <dgm:spPr/>
    </dgm:pt>
    <dgm:pt modelId="{D45C7C12-B851-4162-BD1E-ED4FFE7FF6DF}" type="pres">
      <dgm:prSet presAssocID="{7BC7623D-48D3-4529-B724-4213D3DB7954}" presName="Name25" presStyleLbl="parChTrans1D2" presStyleIdx="1" presStyleCnt="3"/>
      <dgm:spPr/>
    </dgm:pt>
    <dgm:pt modelId="{57E6F29A-B8C6-4D81-8815-427FAE98E3D1}" type="pres">
      <dgm:prSet presAssocID="{7BC7623D-48D3-4529-B724-4213D3DB7954}" presName="connTx" presStyleLbl="parChTrans1D2" presStyleIdx="1" presStyleCnt="3"/>
      <dgm:spPr/>
    </dgm:pt>
    <dgm:pt modelId="{92393F15-26B9-4E5D-8A5F-C7FC35753CA0}" type="pres">
      <dgm:prSet presAssocID="{1D9230CB-056B-4DAD-8A99-5EC36D80D3F3}" presName="Name30" presStyleCnt="0"/>
      <dgm:spPr/>
    </dgm:pt>
    <dgm:pt modelId="{D98794DF-C967-42E2-AE6C-F36C89E47A3E}" type="pres">
      <dgm:prSet presAssocID="{1D9230CB-056B-4DAD-8A99-5EC36D80D3F3}" presName="level2Shape" presStyleLbl="node2" presStyleIdx="1" presStyleCnt="3"/>
      <dgm:spPr/>
    </dgm:pt>
    <dgm:pt modelId="{EF007CEC-C91B-4BD8-972F-D76DD3DF4B4B}" type="pres">
      <dgm:prSet presAssocID="{1D9230CB-056B-4DAD-8A99-5EC36D80D3F3}" presName="hierChild3" presStyleCnt="0"/>
      <dgm:spPr/>
    </dgm:pt>
    <dgm:pt modelId="{94D25D95-69D3-4E19-BD05-45BD70B1B95E}" type="pres">
      <dgm:prSet presAssocID="{E032A2A2-DF61-466C-9C77-F4126C7DBB62}" presName="Name25" presStyleLbl="parChTrans1D2" presStyleIdx="2" presStyleCnt="3"/>
      <dgm:spPr/>
    </dgm:pt>
    <dgm:pt modelId="{FA705890-9DB9-49C1-95A6-1C83FD757045}" type="pres">
      <dgm:prSet presAssocID="{E032A2A2-DF61-466C-9C77-F4126C7DBB62}" presName="connTx" presStyleLbl="parChTrans1D2" presStyleIdx="2" presStyleCnt="3"/>
      <dgm:spPr/>
    </dgm:pt>
    <dgm:pt modelId="{299F2335-4E5A-42A9-9A9E-A8B52ABA75F7}" type="pres">
      <dgm:prSet presAssocID="{6106DE66-056A-4EE6-9E8D-0448DD4964F1}" presName="Name30" presStyleCnt="0"/>
      <dgm:spPr/>
    </dgm:pt>
    <dgm:pt modelId="{94B0CBE7-4B07-42CF-852C-837B41CE0E03}" type="pres">
      <dgm:prSet presAssocID="{6106DE66-056A-4EE6-9E8D-0448DD4964F1}" presName="level2Shape" presStyleLbl="node2" presStyleIdx="2" presStyleCnt="3"/>
      <dgm:spPr/>
    </dgm:pt>
    <dgm:pt modelId="{92AF3E73-3224-4393-A538-BD3BE16AA619}" type="pres">
      <dgm:prSet presAssocID="{6106DE66-056A-4EE6-9E8D-0448DD4964F1}" presName="hierChild3" presStyleCnt="0"/>
      <dgm:spPr/>
    </dgm:pt>
    <dgm:pt modelId="{86BC56F8-8141-4FFE-AD64-05A3FE85D0B8}" type="pres">
      <dgm:prSet presAssocID="{B23DE8B1-C6FC-484E-ADAA-0D7FE2F085EB}" presName="bgShapesFlow" presStyleCnt="0"/>
      <dgm:spPr/>
    </dgm:pt>
  </dgm:ptLst>
  <dgm:cxnLst>
    <dgm:cxn modelId="{84F91B00-0206-4359-B6EC-6662611C9379}" srcId="{02DAF05E-3AA9-4D3D-AB41-5E0130203BB1}" destId="{94813E59-EEA2-4D57-BDE5-17910EA2BE17}" srcOrd="0" destOrd="0" parTransId="{AB8A0EC6-9F66-4524-97C3-ACFDB9D361CA}" sibTransId="{22B0B1BB-9EDE-48C7-AE6F-7AACC1B6373C}"/>
    <dgm:cxn modelId="{A190E33D-A2F9-4522-9C79-275EC99DB7CA}" type="presOf" srcId="{94813E59-EEA2-4D57-BDE5-17910EA2BE17}" destId="{B31DF4E6-7A47-4C17-A1DD-8232F18031ED}" srcOrd="0" destOrd="0" presId="urn:microsoft.com/office/officeart/2005/8/layout/hierarchy5"/>
    <dgm:cxn modelId="{004C3962-A4C3-4565-8388-3DD83F2DC0AA}" type="presOf" srcId="{7BC7623D-48D3-4529-B724-4213D3DB7954}" destId="{D45C7C12-B851-4162-BD1E-ED4FFE7FF6DF}" srcOrd="0" destOrd="0" presId="urn:microsoft.com/office/officeart/2005/8/layout/hierarchy5"/>
    <dgm:cxn modelId="{660FC065-335E-4731-A2A9-0DA5974EF512}" srcId="{02DAF05E-3AA9-4D3D-AB41-5E0130203BB1}" destId="{1D9230CB-056B-4DAD-8A99-5EC36D80D3F3}" srcOrd="1" destOrd="0" parTransId="{7BC7623D-48D3-4529-B724-4213D3DB7954}" sibTransId="{39A1CAC9-32A9-4C92-8024-ED12BACFEED4}"/>
    <dgm:cxn modelId="{F1716C48-5617-4EE4-9434-D39E67B8AEC9}" type="presOf" srcId="{02DAF05E-3AA9-4D3D-AB41-5E0130203BB1}" destId="{02A06A8A-7B01-4674-87C7-49C2F47D43F4}" srcOrd="0" destOrd="0" presId="urn:microsoft.com/office/officeart/2005/8/layout/hierarchy5"/>
    <dgm:cxn modelId="{E132BE48-2F93-483A-A375-8260DB82BBE8}" type="presOf" srcId="{1D9230CB-056B-4DAD-8A99-5EC36D80D3F3}" destId="{D98794DF-C967-42E2-AE6C-F36C89E47A3E}" srcOrd="0" destOrd="0" presId="urn:microsoft.com/office/officeart/2005/8/layout/hierarchy5"/>
    <dgm:cxn modelId="{BB536E51-B07D-482B-9F91-3ACD93DBF802}" type="presOf" srcId="{AB8A0EC6-9F66-4524-97C3-ACFDB9D361CA}" destId="{DDAC403E-8180-4A25-9154-96A89D201F1D}" srcOrd="1" destOrd="0" presId="urn:microsoft.com/office/officeart/2005/8/layout/hierarchy5"/>
    <dgm:cxn modelId="{CB929B78-08A9-401C-B8C2-D57DB502315B}" type="presOf" srcId="{E032A2A2-DF61-466C-9C77-F4126C7DBB62}" destId="{94D25D95-69D3-4E19-BD05-45BD70B1B95E}" srcOrd="0" destOrd="0" presId="urn:microsoft.com/office/officeart/2005/8/layout/hierarchy5"/>
    <dgm:cxn modelId="{3876D481-D120-43C1-8D6F-3F24D1673A80}" srcId="{02DAF05E-3AA9-4D3D-AB41-5E0130203BB1}" destId="{6106DE66-056A-4EE6-9E8D-0448DD4964F1}" srcOrd="2" destOrd="0" parTransId="{E032A2A2-DF61-466C-9C77-F4126C7DBB62}" sibTransId="{0947F54E-CB7C-44D7-82ED-0E49B43D9174}"/>
    <dgm:cxn modelId="{0FB9DF9B-83F9-4E72-852D-7DAF0A687D7A}" srcId="{B23DE8B1-C6FC-484E-ADAA-0D7FE2F085EB}" destId="{02DAF05E-3AA9-4D3D-AB41-5E0130203BB1}" srcOrd="0" destOrd="0" parTransId="{6B60781B-E7A9-4CA2-A191-1B7B1830C14F}" sibTransId="{E29299E4-1D73-41E7-BF5C-EDC2F92575BD}"/>
    <dgm:cxn modelId="{C59063AB-EBB3-4D7D-A266-6E6FF81FF16B}" type="presOf" srcId="{AB8A0EC6-9F66-4524-97C3-ACFDB9D361CA}" destId="{82E98804-A90D-4917-A271-E8583DE1EBE4}" srcOrd="0" destOrd="0" presId="urn:microsoft.com/office/officeart/2005/8/layout/hierarchy5"/>
    <dgm:cxn modelId="{0A9BC7AC-53B6-4E2B-B68D-34EEEE0AFF76}" type="presOf" srcId="{B23DE8B1-C6FC-484E-ADAA-0D7FE2F085EB}" destId="{FCAF8858-DFD4-4885-9503-8D30D4C62F27}" srcOrd="0" destOrd="0" presId="urn:microsoft.com/office/officeart/2005/8/layout/hierarchy5"/>
    <dgm:cxn modelId="{6C8FDCBE-9D37-42B4-A852-85E0B4AA80A9}" type="presOf" srcId="{E032A2A2-DF61-466C-9C77-F4126C7DBB62}" destId="{FA705890-9DB9-49C1-95A6-1C83FD757045}" srcOrd="1" destOrd="0" presId="urn:microsoft.com/office/officeart/2005/8/layout/hierarchy5"/>
    <dgm:cxn modelId="{C02E42CD-3C53-4FF0-BA09-82CF461F3D12}" type="presOf" srcId="{6106DE66-056A-4EE6-9E8D-0448DD4964F1}" destId="{94B0CBE7-4B07-42CF-852C-837B41CE0E03}" srcOrd="0" destOrd="0" presId="urn:microsoft.com/office/officeart/2005/8/layout/hierarchy5"/>
    <dgm:cxn modelId="{493EF6FD-0756-43AB-AE5A-89C67B3AF614}" type="presOf" srcId="{7BC7623D-48D3-4529-B724-4213D3DB7954}" destId="{57E6F29A-B8C6-4D81-8815-427FAE98E3D1}" srcOrd="1" destOrd="0" presId="urn:microsoft.com/office/officeart/2005/8/layout/hierarchy5"/>
    <dgm:cxn modelId="{5B4BE5BB-D98E-4FF2-BDAD-0167F6F1E1A7}" type="presParOf" srcId="{FCAF8858-DFD4-4885-9503-8D30D4C62F27}" destId="{F6587FCF-F44F-4432-BD14-B0624405678F}" srcOrd="0" destOrd="0" presId="urn:microsoft.com/office/officeart/2005/8/layout/hierarchy5"/>
    <dgm:cxn modelId="{63D5A9D6-CD72-40CA-A25C-1B2567304AD1}" type="presParOf" srcId="{F6587FCF-F44F-4432-BD14-B0624405678F}" destId="{D957B1F3-CD48-4971-9C43-C402738B5962}" srcOrd="0" destOrd="0" presId="urn:microsoft.com/office/officeart/2005/8/layout/hierarchy5"/>
    <dgm:cxn modelId="{6FE705C6-65C5-466B-BADA-7B14A584FD34}" type="presParOf" srcId="{D957B1F3-CD48-4971-9C43-C402738B5962}" destId="{E4FCAF62-FF6F-4547-A413-D5AC566153AB}" srcOrd="0" destOrd="0" presId="urn:microsoft.com/office/officeart/2005/8/layout/hierarchy5"/>
    <dgm:cxn modelId="{3B3930FD-3809-4232-BB40-959C5FF3A121}" type="presParOf" srcId="{E4FCAF62-FF6F-4547-A413-D5AC566153AB}" destId="{02A06A8A-7B01-4674-87C7-49C2F47D43F4}" srcOrd="0" destOrd="0" presId="urn:microsoft.com/office/officeart/2005/8/layout/hierarchy5"/>
    <dgm:cxn modelId="{BB7FC3DB-77C8-4968-8C72-F2959D671F98}" type="presParOf" srcId="{E4FCAF62-FF6F-4547-A413-D5AC566153AB}" destId="{7391EF82-04CA-4327-A2FF-583728D6F69F}" srcOrd="1" destOrd="0" presId="urn:microsoft.com/office/officeart/2005/8/layout/hierarchy5"/>
    <dgm:cxn modelId="{375D7624-140D-4A06-8A63-778C1F02C217}" type="presParOf" srcId="{7391EF82-04CA-4327-A2FF-583728D6F69F}" destId="{82E98804-A90D-4917-A271-E8583DE1EBE4}" srcOrd="0" destOrd="0" presId="urn:microsoft.com/office/officeart/2005/8/layout/hierarchy5"/>
    <dgm:cxn modelId="{FD3AABFD-E23E-44B8-9A5B-7D04A3CB8A7E}" type="presParOf" srcId="{82E98804-A90D-4917-A271-E8583DE1EBE4}" destId="{DDAC403E-8180-4A25-9154-96A89D201F1D}" srcOrd="0" destOrd="0" presId="urn:microsoft.com/office/officeart/2005/8/layout/hierarchy5"/>
    <dgm:cxn modelId="{1325DC95-31C8-4290-86DE-A752E81B7F21}" type="presParOf" srcId="{7391EF82-04CA-4327-A2FF-583728D6F69F}" destId="{A9788B40-6F19-4715-AE4B-36ED6AA89EFA}" srcOrd="1" destOrd="0" presId="urn:microsoft.com/office/officeart/2005/8/layout/hierarchy5"/>
    <dgm:cxn modelId="{71CFC76F-922D-455D-AE2B-86E64B1F871A}" type="presParOf" srcId="{A9788B40-6F19-4715-AE4B-36ED6AA89EFA}" destId="{B31DF4E6-7A47-4C17-A1DD-8232F18031ED}" srcOrd="0" destOrd="0" presId="urn:microsoft.com/office/officeart/2005/8/layout/hierarchy5"/>
    <dgm:cxn modelId="{982E6F19-B45F-4F54-8961-7317657C5890}" type="presParOf" srcId="{A9788B40-6F19-4715-AE4B-36ED6AA89EFA}" destId="{94AD3529-3BBA-4D5B-90F6-A7BF9DBE96F0}" srcOrd="1" destOrd="0" presId="urn:microsoft.com/office/officeart/2005/8/layout/hierarchy5"/>
    <dgm:cxn modelId="{BF7DD506-FABE-49C1-9B9B-D469288F915E}" type="presParOf" srcId="{7391EF82-04CA-4327-A2FF-583728D6F69F}" destId="{D45C7C12-B851-4162-BD1E-ED4FFE7FF6DF}" srcOrd="2" destOrd="0" presId="urn:microsoft.com/office/officeart/2005/8/layout/hierarchy5"/>
    <dgm:cxn modelId="{F6CFDC8C-86CE-4A16-A183-E71A1E44D03A}" type="presParOf" srcId="{D45C7C12-B851-4162-BD1E-ED4FFE7FF6DF}" destId="{57E6F29A-B8C6-4D81-8815-427FAE98E3D1}" srcOrd="0" destOrd="0" presId="urn:microsoft.com/office/officeart/2005/8/layout/hierarchy5"/>
    <dgm:cxn modelId="{AC27B59F-97CE-47D0-A724-892F21629C18}" type="presParOf" srcId="{7391EF82-04CA-4327-A2FF-583728D6F69F}" destId="{92393F15-26B9-4E5D-8A5F-C7FC35753CA0}" srcOrd="3" destOrd="0" presId="urn:microsoft.com/office/officeart/2005/8/layout/hierarchy5"/>
    <dgm:cxn modelId="{AF9690A2-CCCC-4EA8-AC1C-754F1C3EF585}" type="presParOf" srcId="{92393F15-26B9-4E5D-8A5F-C7FC35753CA0}" destId="{D98794DF-C967-42E2-AE6C-F36C89E47A3E}" srcOrd="0" destOrd="0" presId="urn:microsoft.com/office/officeart/2005/8/layout/hierarchy5"/>
    <dgm:cxn modelId="{02CC66E3-5041-427E-A364-46A4BF6D091F}" type="presParOf" srcId="{92393F15-26B9-4E5D-8A5F-C7FC35753CA0}" destId="{EF007CEC-C91B-4BD8-972F-D76DD3DF4B4B}" srcOrd="1" destOrd="0" presId="urn:microsoft.com/office/officeart/2005/8/layout/hierarchy5"/>
    <dgm:cxn modelId="{2B110A06-1CE2-4297-ABE5-3DD35893F287}" type="presParOf" srcId="{7391EF82-04CA-4327-A2FF-583728D6F69F}" destId="{94D25D95-69D3-4E19-BD05-45BD70B1B95E}" srcOrd="4" destOrd="0" presId="urn:microsoft.com/office/officeart/2005/8/layout/hierarchy5"/>
    <dgm:cxn modelId="{F1BBA6A6-8DFF-4338-9CF8-E59B474E06AE}" type="presParOf" srcId="{94D25D95-69D3-4E19-BD05-45BD70B1B95E}" destId="{FA705890-9DB9-49C1-95A6-1C83FD757045}" srcOrd="0" destOrd="0" presId="urn:microsoft.com/office/officeart/2005/8/layout/hierarchy5"/>
    <dgm:cxn modelId="{C3B8F7EE-6ADF-4116-903A-975DF10AE814}" type="presParOf" srcId="{7391EF82-04CA-4327-A2FF-583728D6F69F}" destId="{299F2335-4E5A-42A9-9A9E-A8B52ABA75F7}" srcOrd="5" destOrd="0" presId="urn:microsoft.com/office/officeart/2005/8/layout/hierarchy5"/>
    <dgm:cxn modelId="{D695FC58-A73B-4240-84D0-17005A368955}" type="presParOf" srcId="{299F2335-4E5A-42A9-9A9E-A8B52ABA75F7}" destId="{94B0CBE7-4B07-42CF-852C-837B41CE0E03}" srcOrd="0" destOrd="0" presId="urn:microsoft.com/office/officeart/2005/8/layout/hierarchy5"/>
    <dgm:cxn modelId="{5ED7349D-016F-443D-9DB1-2A5B98C80A9B}" type="presParOf" srcId="{299F2335-4E5A-42A9-9A9E-A8B52ABA75F7}" destId="{92AF3E73-3224-4393-A538-BD3BE16AA619}" srcOrd="1" destOrd="0" presId="urn:microsoft.com/office/officeart/2005/8/layout/hierarchy5"/>
    <dgm:cxn modelId="{B7CB9270-CC61-4917-8439-7FA48863E574}" type="presParOf" srcId="{FCAF8858-DFD4-4885-9503-8D30D4C62F27}" destId="{86BC56F8-8141-4FFE-AD64-05A3FE85D0B8}" srcOrd="1" destOrd="0" presId="urn:microsoft.com/office/officeart/2005/8/layout/hierarchy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06A8A-7B01-4674-87C7-49C2F47D43F4}">
      <dsp:nvSpPr>
        <dsp:cNvPr id="0" name=""/>
        <dsp:cNvSpPr/>
      </dsp:nvSpPr>
      <dsp:spPr>
        <a:xfrm>
          <a:off x="228616" y="381002"/>
          <a:ext cx="3690937" cy="1845468"/>
        </a:xfrm>
        <a:prstGeom prst="roundRect">
          <a:avLst>
            <a:gd name="adj" fmla="val 10000"/>
          </a:avLst>
        </a:prstGeom>
        <a:solidFill>
          <a:srgbClr val="FFFF99"/>
        </a:solidFill>
        <a:ln>
          <a:solidFill>
            <a:srgbClr val="0000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500"/>
            </a:spcAft>
            <a:buClrTx/>
            <a:buSzTx/>
            <a:buFontTx/>
            <a:buNone/>
            <a:tabLst/>
          </a:pPr>
          <a:r>
            <a:rPr lang="ru-RU" altLang="ru-RU" sz="2000" b="0" kern="1200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РАБОТА ПО РАЗВИТИЮ МЕЛКОЙ МОТОРИКИ ВКЛЮЧАЕТ В СЕБЯ СЛЕДУЮЩИЕ ВИДЫ УПРАЖНЕНИЙ</a:t>
          </a:r>
          <a:endParaRPr kumimoji="0" lang="ru-RU" altLang="ru-RU" sz="2000" b="0" i="0" u="none" strike="noStrike" kern="1200" cap="none" normalizeH="0" baseline="0" dirty="0">
            <a:ln/>
            <a:solidFill>
              <a:srgbClr val="C00000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282668" y="435054"/>
        <a:ext cx="3582833" cy="1737364"/>
      </dsp:txXfrm>
    </dsp:sp>
    <dsp:sp modelId="{82E98804-A90D-4917-A271-E8583DE1EBE4}">
      <dsp:nvSpPr>
        <dsp:cNvPr id="0" name=""/>
        <dsp:cNvSpPr/>
      </dsp:nvSpPr>
      <dsp:spPr>
        <a:xfrm rot="20588705">
          <a:off x="3891550" y="1087477"/>
          <a:ext cx="130376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303765" y="27246"/>
              </a:lnTo>
            </a:path>
          </a:pathLst>
        </a:custGeom>
        <a:noFill/>
        <a:ln w="9525" cap="flat" cmpd="sng" algn="ctr">
          <a:solidFill>
            <a:srgbClr val="00206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510839" y="1082129"/>
        <a:ext cx="65188" cy="65188"/>
      </dsp:txXfrm>
    </dsp:sp>
    <dsp:sp modelId="{B31DF4E6-7A47-4C17-A1DD-8232F18031ED}">
      <dsp:nvSpPr>
        <dsp:cNvPr id="0" name=""/>
        <dsp:cNvSpPr/>
      </dsp:nvSpPr>
      <dsp:spPr>
        <a:xfrm>
          <a:off x="5167312" y="2976"/>
          <a:ext cx="3690937" cy="1845468"/>
        </a:xfrm>
        <a:prstGeom prst="roundRect">
          <a:avLst>
            <a:gd name="adj" fmla="val 10000"/>
          </a:avLst>
        </a:prstGeom>
        <a:solidFill>
          <a:srgbClr val="FFFF99"/>
        </a:solidFill>
        <a:ln>
          <a:solidFill>
            <a:srgbClr val="0000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500"/>
            </a:spcAft>
            <a:buClrTx/>
            <a:buSzTx/>
            <a:buFontTx/>
            <a:buNone/>
            <a:tabLst/>
          </a:pPr>
          <a:endParaRPr lang="ru-RU" altLang="ru-RU" sz="2000" b="0" kern="1200" dirty="0">
            <a:solidFill>
              <a:srgbClr val="002060"/>
            </a:solidFill>
            <a:latin typeface="Arial Black" panose="020B0A04020102020204" pitchFamily="34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500"/>
            </a:spcAft>
            <a:buClrTx/>
            <a:buSzTx/>
            <a:buFontTx/>
            <a:buNone/>
            <a:tabLst/>
          </a:pPr>
          <a:r>
            <a:rPr lang="ru-RU" altLang="ru-RU" sz="2000" b="0" kern="12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ПАЛЬЧИКОВЫЙ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500"/>
            </a:spcAft>
            <a:buClrTx/>
            <a:buSzTx/>
            <a:buFontTx/>
            <a:buNone/>
            <a:tabLst/>
          </a:pPr>
          <a:r>
            <a:rPr kumimoji="0" lang="ru-RU" altLang="ru-RU" sz="2000" b="0" i="0" u="none" strike="noStrike" kern="1200" cap="none" normalizeH="0" baseline="0" dirty="0">
              <a:ln/>
              <a:solidFill>
                <a:srgbClr val="002060"/>
              </a:solidFill>
              <a:effectLst/>
              <a:latin typeface="Arial Black" panose="020B0A04020102020204" pitchFamily="34" charset="0"/>
              <a:cs typeface="Times New Roman" panose="02020603050405020304" pitchFamily="18" charset="0"/>
            </a:rPr>
            <a:t>ИГРОТРЕНИНГ</a:t>
          </a:r>
          <a:endParaRPr kumimoji="0" lang="ru-RU" altLang="ru-RU" sz="2000" b="0" i="0" u="none" strike="noStrike" kern="1200" cap="none" normalizeH="0" baseline="0" dirty="0">
            <a:ln/>
            <a:solidFill>
              <a:srgbClr val="002060"/>
            </a:solidFill>
            <a:effectLst/>
            <a:latin typeface="Arial Black" panose="020B0A040201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2000" b="1" i="0" u="none" strike="noStrike" kern="1200" cap="none" normalizeH="0" baseline="0" dirty="0">
            <a:ln/>
            <a:solidFill>
              <a:srgbClr val="002060"/>
            </a:solidFill>
            <a:effectLst/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5221364" y="57028"/>
        <a:ext cx="3582833" cy="1737364"/>
      </dsp:txXfrm>
    </dsp:sp>
    <dsp:sp modelId="{D45C7C12-B851-4162-BD1E-ED4FFE7FF6DF}">
      <dsp:nvSpPr>
        <dsp:cNvPr id="0" name=""/>
        <dsp:cNvSpPr/>
      </dsp:nvSpPr>
      <dsp:spPr>
        <a:xfrm rot="3265318">
          <a:off x="3471127" y="2148622"/>
          <a:ext cx="214461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144610" y="27246"/>
              </a:lnTo>
            </a:path>
          </a:pathLst>
        </a:custGeom>
        <a:noFill/>
        <a:ln w="9525" cap="flat" cmpd="sng" algn="ctr">
          <a:solidFill>
            <a:srgbClr val="00206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4489818" y="2122253"/>
        <a:ext cx="107230" cy="107230"/>
      </dsp:txXfrm>
    </dsp:sp>
    <dsp:sp modelId="{D98794DF-C967-42E2-AE6C-F36C89E47A3E}">
      <dsp:nvSpPr>
        <dsp:cNvPr id="0" name=""/>
        <dsp:cNvSpPr/>
      </dsp:nvSpPr>
      <dsp:spPr>
        <a:xfrm>
          <a:off x="5167312" y="2125265"/>
          <a:ext cx="3690937" cy="1845468"/>
        </a:xfrm>
        <a:prstGeom prst="roundRect">
          <a:avLst>
            <a:gd name="adj" fmla="val 10000"/>
          </a:avLst>
        </a:prstGeom>
        <a:solidFill>
          <a:srgbClr val="FFFF99"/>
        </a:solidFill>
        <a:ln>
          <a:solidFill>
            <a:srgbClr val="0000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altLang="ru-RU" sz="2000" kern="12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ОЗОРНОЙ КАРАНДАШ</a:t>
          </a:r>
          <a:endParaRPr kumimoji="0" lang="ru-RU" altLang="ru-RU" sz="2000" b="1" i="0" u="none" strike="noStrike" kern="1200" cap="none" normalizeH="0" baseline="0" dirty="0">
            <a:ln/>
            <a:solidFill>
              <a:srgbClr val="002060"/>
            </a:solidFill>
            <a:effectLst/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5221364" y="2179317"/>
        <a:ext cx="3582833" cy="1737364"/>
      </dsp:txXfrm>
    </dsp:sp>
    <dsp:sp modelId="{94D25D95-69D3-4E19-BD05-45BD70B1B95E}">
      <dsp:nvSpPr>
        <dsp:cNvPr id="0" name=""/>
        <dsp:cNvSpPr/>
      </dsp:nvSpPr>
      <dsp:spPr>
        <a:xfrm rot="4326889">
          <a:off x="2511985" y="3209766"/>
          <a:ext cx="406289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4062896" y="27246"/>
              </a:lnTo>
            </a:path>
          </a:pathLst>
        </a:custGeom>
        <a:noFill/>
        <a:ln w="9525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4441860" y="3135440"/>
        <a:ext cx="203144" cy="203144"/>
      </dsp:txXfrm>
    </dsp:sp>
    <dsp:sp modelId="{94B0CBE7-4B07-42CF-852C-837B41CE0E03}">
      <dsp:nvSpPr>
        <dsp:cNvPr id="0" name=""/>
        <dsp:cNvSpPr/>
      </dsp:nvSpPr>
      <dsp:spPr>
        <a:xfrm>
          <a:off x="5167312" y="4247554"/>
          <a:ext cx="3690937" cy="1845468"/>
        </a:xfrm>
        <a:prstGeom prst="roundRect">
          <a:avLst>
            <a:gd name="adj" fmla="val 10000"/>
          </a:avLst>
        </a:prstGeom>
        <a:solidFill>
          <a:srgbClr val="FFFF99"/>
        </a:solidFill>
        <a:ln>
          <a:solidFill>
            <a:srgbClr val="0000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altLang="ru-RU" sz="2000" kern="12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ТВОРЧЕСКИЕ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kern="1200" cap="none" normalizeH="0" baseline="0" dirty="0">
              <a:ln/>
              <a:solidFill>
                <a:srgbClr val="002060"/>
              </a:solidFill>
              <a:effectLst/>
              <a:latin typeface="Arial Black" panose="020B0A04020102020204" pitchFamily="34" charset="0"/>
              <a:cs typeface="Times New Roman" panose="02020603050405020304" pitchFamily="18" charset="0"/>
            </a:rPr>
            <a:t>УПРАЖНЕНИЯ</a:t>
          </a:r>
          <a:endParaRPr kumimoji="0" lang="ru-RU" altLang="ru-RU" sz="2000" b="1" i="0" u="none" strike="noStrike" kern="1200" cap="none" normalizeH="0" baseline="0" dirty="0">
            <a:ln/>
            <a:solidFill>
              <a:srgbClr val="002060"/>
            </a:solidFill>
            <a:effectLst/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5221364" y="4301606"/>
        <a:ext cx="3582833" cy="1737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3807AC2-7073-408F-841D-4CCF546554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5A89565-1477-4F18-A531-75C943398C0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CC897992-6A49-490E-933D-807E9CB0837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C57E7177-4279-491D-A53E-AFBE360556B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AD76CFF6-3AFD-4213-B460-D22B7617EC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955D425-14A1-4FC8-985F-E752B9B32F6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C3B8A0-D9D5-4433-8DF4-27387C0E3922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000" b="1">
                <a:solidFill>
                  <a:srgbClr val="000099"/>
                </a:solidFill>
              </a:rPr>
              <a:t>Цель мастер-класса:</a:t>
            </a:r>
            <a:endParaRPr lang="ru-RU" altLang="ru-RU" sz="100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900"/>
              <a:t>    представление  наиболее результативных элементов собственной системы работы, методических приемов, педагогических действий, обеспечивающих эффективное решение развивающих задач.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900"/>
              <a:t>Каких только методик ни придумали педагоги, чтобы помочь родителям в раннем развитии ребенка! Но самый надежный помощник в этом деле — детская рука. Исследователи детской психики говорят: рука учит мозг. Чем свободнее малыш владеет своими пальцами, тем лучше развито его мышление. </a:t>
            </a:r>
          </a:p>
          <a:p>
            <a:pPr eaLnBrk="1" hangingPunct="1">
              <a:lnSpc>
                <a:spcPct val="80000"/>
              </a:lnSpc>
            </a:pPr>
            <a:endParaRPr lang="ru-RU" altLang="ru-RU" sz="900"/>
          </a:p>
          <a:p>
            <a:pPr eaLnBrk="1" hangingPunct="1">
              <a:lnSpc>
                <a:spcPct val="80000"/>
              </a:lnSpc>
            </a:pPr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FA392-24FB-48B3-B56C-2FFE345EF28B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altLang="ru-RU"/>
              <a:t>"Пальчиковые игры" - это инсценировка каких-либо рифмованных историй, сказок при помощи пальцев.</a:t>
            </a:r>
          </a:p>
          <a:p>
            <a:pPr eaLnBrk="1" hangingPunct="1"/>
            <a:r>
              <a:rPr lang="ru-RU" altLang="ru-RU"/>
              <a:t>    "Пальчиковые игры" являются  очень важной частью работы по развитию мелкой моторики. Игры эти очень эмоциональны, увлекательны. Они способствуют развитию речи, творческой деятельности. "Пальчиковые игры" как бы отображают реальность окружающего мира - предметы, животных, людей, их деятельность, явления природы. В ходе "пальчиковых игр" дети, повторяя движения взрослых, активизируют моторику рук. Тем самым вырабатывается ловкость, умение управлять своими движениями, концентрировать внимание на одном виде деятельности.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5D425-14A1-4FC8-985F-E752B9B32F62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116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7362C3-8DA0-4DE5-AF79-7461C934C9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825F7-6631-42B0-B3CA-BF8C395872A4}" type="datetime1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E48166-F511-4518-9DB3-09501EF33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87353F-5D1F-493D-BC45-AA37F7324B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BEA09-9AB8-4093-B74C-65C7CC3F0F5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7362C3-8DA0-4DE5-AF79-7461C934C9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38821-F792-4E74-B76E-4A0E3DDE06AA}" type="datetime1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E48166-F511-4518-9DB3-09501EF33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87353F-5D1F-493D-BC45-AA37F7324B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92905-F06F-42D9-AE20-64F492725C3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7362C3-8DA0-4DE5-AF79-7461C934C9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4EB3A-2E64-4C15-A25A-BCC91092A031}" type="datetime1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E48166-F511-4518-9DB3-09501EF33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87353F-5D1F-493D-BC45-AA37F7324B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198C9-685A-43B3-94FC-0A2B7C6727A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7362C3-8DA0-4DE5-AF79-7461C934C9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C96C0-F7A7-4FD2-9E89-EE83752CA2B6}" type="datetime1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E48166-F511-4518-9DB3-09501EF33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87353F-5D1F-493D-BC45-AA37F7324B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07334-702E-472A-A9CC-D56A9F31010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7362C3-8DA0-4DE5-AF79-7461C934C9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7F70D-D716-4B27-9717-36533B932B36}" type="datetime1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E48166-F511-4518-9DB3-09501EF33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87353F-5D1F-493D-BC45-AA37F7324B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15247B-0F14-4132-A86F-9935DD1F876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4F8C05BC-CA02-494B-B2D8-3FB50D4D6E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70FD1C8F-7CC0-4273-89A8-599DC169AFF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FA82FF71-6D9B-4EBD-9624-E5D3753E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FA9B3085-8B02-4497-BD47-22393A1693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7362C3-8DA0-4DE5-AF79-7461C934C9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C8082-0869-4472-B053-2883F70255D2}" type="datetime1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E48166-F511-4518-9DB3-09501EF33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87353F-5D1F-493D-BC45-AA37F7324B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115D1-76B0-439C-9C72-4F9BD09048E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7362C3-8DA0-4DE5-AF79-7461C934C9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F845-5888-4532-BAB5-829E986AD4C7}" type="datetime1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E48166-F511-4518-9DB3-09501EF33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87353F-5D1F-493D-BC45-AA37F7324B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B942A-F1D0-4C71-B006-17352791AB5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7362C3-8DA0-4DE5-AF79-7461C934C9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DFD46-C3F8-44D6-A504-ED8B433ECE98}" type="datetime1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E48166-F511-4518-9DB3-09501EF33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87353F-5D1F-493D-BC45-AA37F7324B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EACEC-265D-4A40-8A1C-ECAA7F5B434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57362C3-8DA0-4DE5-AF79-7461C934C9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C21AE-A94E-4EA6-9219-56EDBEF1A0FB}" type="datetime1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8E48166-F511-4518-9DB3-09501EF33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87353F-5D1F-493D-BC45-AA37F7324B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76EAB6-8F22-4D04-B0C9-5878657AF75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57362C3-8DA0-4DE5-AF79-7461C934C9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61F83-96AF-4BBE-93D3-081D5D1C70DD}" type="datetime1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8E48166-F511-4518-9DB3-09501EF33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587353F-5D1F-493D-BC45-AA37F7324B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0B70CF-E137-4AA1-91AE-B53FED35C46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57362C3-8DA0-4DE5-AF79-7461C934C9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66493-4F4D-44D9-9988-BAC651BEFF69}" type="datetime1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8E48166-F511-4518-9DB3-09501EF33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587353F-5D1F-493D-BC45-AA37F7324B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4FFEF-0C6B-4275-8978-1377EE2F2D5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7362C3-8DA0-4DE5-AF79-7461C934C9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F4ACF-CADB-440A-A87A-D07DB9170DC1}" type="datetime1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E48166-F511-4518-9DB3-09501EF33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87353F-5D1F-493D-BC45-AA37F7324B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356FE8-ECCA-4E00-A14E-D15AED80EDE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7362C3-8DA0-4DE5-AF79-7461C934C9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51BCC-3717-43CD-9B62-9CD71B5BEC35}" type="datetime1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E48166-F511-4518-9DB3-09501EF33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87353F-5D1F-493D-BC45-AA37F7324B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425039-A751-4DDD-B2E2-72C39AC3FC5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57362C3-8DA0-4DE5-AF79-7461C934C9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B20E3C-304C-4D9D-BDCE-C0BE4892675D}" type="datetime1">
              <a:rPr lang="ru-RU"/>
              <a:pPr>
                <a:defRPr/>
              </a:pPr>
              <a:t>27.10.2022</a:t>
            </a:fld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8E48166-F511-4518-9DB3-09501EF33C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587353F-5D1F-493D-BC45-AA37F7324BA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E88C237-8A0E-4A87-9D35-753F3E6FA97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tiff"/><Relationship Id="rId10" Type="http://schemas.openxmlformats.org/officeDocument/2006/relationships/image" Target="../media/image40.tiff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png"/><Relationship Id="rId4" Type="http://schemas.openxmlformats.org/officeDocument/2006/relationships/image" Target="../media/image44.jpeg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841375"/>
            <a:ext cx="9144000" cy="167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3600" b="1" i="1">
                <a:solidFill>
                  <a:srgbClr val="002060"/>
                </a:solidFill>
                <a:latin typeface="Arial Black" pitchFamily="34" charset="0"/>
              </a:rPr>
              <a:t>РАЗВИТИЕ МЕЛКОЙ МОТОРИКИ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600" b="1" i="1">
                <a:solidFill>
                  <a:srgbClr val="002060"/>
                </a:solidFill>
                <a:latin typeface="Arial Black" pitchFamily="34" charset="0"/>
              </a:rPr>
              <a:t>КАК СРЕДСТВО РАЗВИТИЯ РЕЧИ</a:t>
            </a:r>
          </a:p>
        </p:txBody>
      </p:sp>
      <p:sp>
        <p:nvSpPr>
          <p:cNvPr id="3080" name="Rectangle 9">
            <a:extLst>
              <a:ext uri="{FF2B5EF4-FFF2-40B4-BE49-F238E27FC236}">
                <a16:creationId xmlns:a16="http://schemas.microsoft.com/office/drawing/2014/main" id="{AA2D068F-94DF-460D-A170-D9348B6E1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00013"/>
            <a:ext cx="7391400" cy="646112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be-BY" alt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</a:t>
            </a:r>
            <a:r>
              <a:rPr lang="be-BY" altLang="ru-RU" i="1" dirty="0">
                <a:solidFill>
                  <a:srgbClr val="FFFF00"/>
                </a:solidFill>
                <a:latin typeface="Arial Black" panose="020B0A04020102020204" pitchFamily="34" charset="0"/>
              </a:rPr>
              <a:t>«Ум ребенка находится</a:t>
            </a:r>
            <a:r>
              <a:rPr lang="ru-RU" altLang="ru-RU" i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be-BY" altLang="ru-RU" i="1" dirty="0">
                <a:solidFill>
                  <a:srgbClr val="FFFF00"/>
                </a:solidFill>
                <a:latin typeface="Arial Black" panose="020B0A04020102020204" pitchFamily="34" charset="0"/>
              </a:rPr>
              <a:t>на кончиках его пальцев»</a:t>
            </a:r>
            <a:endParaRPr lang="ru-RU" altLang="ru-RU" i="1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just" eaLnBrk="1" hangingPunct="1">
              <a:defRPr/>
            </a:pPr>
            <a:r>
              <a:rPr lang="be-BY" altLang="ru-RU" i="1" dirty="0">
                <a:solidFill>
                  <a:srgbClr val="FFFF00"/>
                </a:solidFill>
                <a:latin typeface="Arial Black" panose="020B0A04020102020204" pitchFamily="34" charset="0"/>
              </a:rPr>
              <a:t>					В.А. Сухомлинский</a:t>
            </a:r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52588"/>
            <a:ext cx="7391400" cy="517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96200" y="6638925"/>
            <a:ext cx="1485900" cy="141288"/>
          </a:xfrm>
          <a:noFill/>
        </p:spPr>
        <p:txBody>
          <a:bodyPr/>
          <a:lstStyle/>
          <a:p>
            <a:r>
              <a:rPr lang="ru-RU" altLang="ru-RU" sz="600" dirty="0">
                <a:solidFill>
                  <a:srgbClr val="C00000"/>
                </a:solidFill>
                <a:latin typeface="Arial Black" pitchFamily="34" charset="0"/>
              </a:rPr>
              <a:t>МАДОУ-ДЕТСКИЙ САД № 175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1"/>
            <a:ext cx="8382000" cy="2895600"/>
          </a:xfrm>
        </p:spPr>
        <p:txBody>
          <a:bodyPr/>
          <a:lstStyle/>
          <a:p>
            <a:pPr marL="0" indent="-265113" eaLnBrk="1" hangingPunct="1">
              <a:spcBef>
                <a:spcPts val="0"/>
              </a:spcBef>
            </a:pPr>
            <a:r>
              <a:rPr lang="ru-RU" alt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Самомассаж кистей и пальцев рук;</a:t>
            </a:r>
          </a:p>
          <a:p>
            <a:pPr marL="0" indent="-265113" eaLnBrk="1" hangingPunct="1">
              <a:spcBef>
                <a:spcPts val="0"/>
              </a:spcBef>
            </a:pPr>
            <a:r>
              <a:rPr lang="ru-RU" alt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Пальчиковая гимнастика;</a:t>
            </a:r>
          </a:p>
          <a:p>
            <a:pPr marL="0" indent="-265113" eaLnBrk="1" hangingPunct="1">
              <a:spcBef>
                <a:spcPts val="0"/>
              </a:spcBef>
            </a:pPr>
            <a:r>
              <a:rPr lang="ru-RU" alt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Пальчиковые </a:t>
            </a:r>
            <a:r>
              <a:rPr lang="ru-RU" altLang="ru-RU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кинезиологические</a:t>
            </a:r>
            <a:r>
              <a:rPr lang="ru-RU" alt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упражнения;</a:t>
            </a:r>
          </a:p>
          <a:p>
            <a:pPr marL="0" indent="-265113" eaLnBrk="1" hangingPunct="1">
              <a:spcBef>
                <a:spcPts val="0"/>
              </a:spcBef>
            </a:pPr>
            <a:r>
              <a:rPr lang="ru-RU" alt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Игры и действия с игрушками и предметами.</a:t>
            </a:r>
          </a:p>
        </p:txBody>
      </p:sp>
      <p:sp>
        <p:nvSpPr>
          <p:cNvPr id="14340" name="AutoShape 10"/>
          <p:cNvSpPr>
            <a:spLocks noChangeArrowheads="1"/>
          </p:cNvSpPr>
          <p:nvPr/>
        </p:nvSpPr>
        <p:spPr bwMode="auto">
          <a:xfrm>
            <a:off x="228600" y="152400"/>
            <a:ext cx="8686800" cy="1524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I БЛОК </a:t>
            </a:r>
          </a:p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ПАЛЬЧИКОВЫЙ ИГРОТРЕНИНГ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C130D5BF-BBB1-4DFE-90EE-5B94A4536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9500" y="6705600"/>
            <a:ext cx="1485900" cy="139700"/>
          </a:xfrm>
          <a:noFill/>
        </p:spPr>
        <p:txBody>
          <a:bodyPr/>
          <a:lstStyle/>
          <a:p>
            <a:r>
              <a:rPr lang="ru-RU" altLang="ru-RU" sz="600" dirty="0">
                <a:solidFill>
                  <a:srgbClr val="C00000"/>
                </a:solidFill>
                <a:latin typeface="Arial Black" pitchFamily="34" charset="0"/>
              </a:rPr>
              <a:t>МАДОУ-ДЕТСКИЙ САД № 175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B4D383-4AB1-4FA2-B9DA-D9668BEA7B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058726"/>
            <a:ext cx="3956084" cy="274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3ACD0E9-78AB-4731-A6E9-180234826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altLang="ru-RU" sz="2800" kern="0" dirty="0">
                <a:solidFill>
                  <a:srgbClr val="C00000"/>
                </a:solidFill>
                <a:latin typeface="Arial Black" panose="020B0A04020102020204" pitchFamily="34" charset="0"/>
              </a:rPr>
              <a:t>Самомассаж кистей и пальцев рук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с шариком Су-</a:t>
            </a:r>
            <a:r>
              <a:rPr lang="ru-RU" sz="2800" dirty="0" err="1">
                <a:solidFill>
                  <a:srgbClr val="C00000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Джок</a:t>
            </a:r>
            <a:endParaRPr lang="ru-RU" altLang="ru-RU" sz="2800" kern="0" dirty="0">
              <a:solidFill>
                <a:srgbClr val="C00000"/>
              </a:solidFill>
              <a:latin typeface="Arial Black" panose="020B0A04020102020204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22BBF085-DA22-445E-A84E-1185CD79E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119027"/>
              </p:ext>
            </p:extLst>
          </p:nvPr>
        </p:nvGraphicFramePr>
        <p:xfrm>
          <a:off x="160699" y="990600"/>
          <a:ext cx="8839200" cy="3994439"/>
        </p:xfrm>
        <a:graphic>
          <a:graphicData uri="http://schemas.openxmlformats.org/drawingml/2006/table">
            <a:tbl>
              <a:tblPr firstRow="1" firstCol="1" bandRow="1">
                <a:tableStyleId>{638B1855-1B75-4FBE-930C-398BA8C253C6}</a:tableStyleId>
              </a:tblPr>
              <a:tblGrid>
                <a:gridCol w="4411301">
                  <a:extLst>
                    <a:ext uri="{9D8B030D-6E8A-4147-A177-3AD203B41FA5}">
                      <a16:colId xmlns:a16="http://schemas.microsoft.com/office/drawing/2014/main" val="2274886834"/>
                    </a:ext>
                  </a:extLst>
                </a:gridCol>
                <a:gridCol w="4427899">
                  <a:extLst>
                    <a:ext uri="{9D8B030D-6E8A-4147-A177-3AD203B41FA5}">
                      <a16:colId xmlns:a16="http://schemas.microsoft.com/office/drawing/2014/main" val="1307927072"/>
                    </a:ext>
                  </a:extLst>
                </a:gridCol>
              </a:tblGrid>
              <a:tr h="641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Arial Black" panose="020B0A04020102020204" pitchFamily="34" charset="0"/>
                        </a:rPr>
                        <a:t>Текст 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Arial Black" panose="020B0A04020102020204" pitchFamily="34" charset="0"/>
                        </a:rPr>
                        <a:t>Движения 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742246"/>
                  </a:ext>
                </a:extLst>
              </a:tr>
              <a:tr h="764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Arial Black" panose="020B0A04020102020204" pitchFamily="34" charset="0"/>
                        </a:rPr>
                        <a:t>Ёжик, ёжик, хитрый ёж,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Arial Black" panose="020B0A04020102020204" pitchFamily="34" charset="0"/>
                        </a:rPr>
                        <a:t>На клубочек ты похож.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катаем Су-</a:t>
                      </a:r>
                      <a:r>
                        <a:rPr lang="ru-RU" sz="1400" dirty="0" err="1">
                          <a:effectLst/>
                          <a:latin typeface="Arial Black" panose="020B0A04020102020204" pitchFamily="34" charset="0"/>
                        </a:rPr>
                        <a:t>Джок</a:t>
                      </a: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 между ладонями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2973091"/>
                  </a:ext>
                </a:extLst>
              </a:tr>
              <a:tr h="366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Arial Black" panose="020B0A04020102020204" pitchFamily="34" charset="0"/>
                        </a:rPr>
                        <a:t>На спине иголки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массажные движения большого пальца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2228006"/>
                  </a:ext>
                </a:extLst>
              </a:tr>
              <a:tr h="366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Arial Black" panose="020B0A04020102020204" pitchFamily="34" charset="0"/>
                        </a:rPr>
                        <a:t>Очень-очень колкие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массажные движения указательного пальца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506862"/>
                  </a:ext>
                </a:extLst>
              </a:tr>
              <a:tr h="366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Arial Black" panose="020B0A04020102020204" pitchFamily="34" charset="0"/>
                        </a:rPr>
                        <a:t>Хоть и ростом ёжик мал,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массажные движения среднего пальца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1252571"/>
                  </a:ext>
                </a:extLst>
              </a:tr>
              <a:tr h="376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Arial Black" panose="020B0A04020102020204" pitchFamily="34" charset="0"/>
                        </a:rPr>
                        <a:t>Нам колючки показал.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массажные движения безымянного пальца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0005845"/>
                  </a:ext>
                </a:extLst>
              </a:tr>
              <a:tr h="366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Arial Black" panose="020B0A04020102020204" pitchFamily="34" charset="0"/>
                        </a:rPr>
                        <a:t>А колючки тоже - 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массажные движения мизинца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7053828"/>
                  </a:ext>
                </a:extLst>
              </a:tr>
              <a:tr h="537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Arial Black" panose="020B0A04020102020204" pitchFamily="34" charset="0"/>
                        </a:rPr>
                        <a:t>На ежа похожи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</a:rPr>
                        <a:t>катаем шарик  между ладонями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2179670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6BBDCA5-DCCB-4F54-A793-45B87689790A}"/>
              </a:ext>
            </a:extLst>
          </p:cNvPr>
          <p:cNvSpPr/>
          <p:nvPr/>
        </p:nvSpPr>
        <p:spPr>
          <a:xfrm>
            <a:off x="235390" y="5128477"/>
            <a:ext cx="43351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0" algn="l"/>
              </a:tabLst>
            </a:pPr>
            <a:r>
              <a:rPr lang="ru-RU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* Су-</a:t>
            </a:r>
            <a:r>
              <a:rPr lang="ru-RU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Джок</a:t>
            </a:r>
            <a:r>
              <a:rPr lang="ru-RU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- мячик с шипами, его иголочки стимулируют моторные центры речи, а также активизируют иммунную систему.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  </a:t>
            </a:r>
            <a:r>
              <a:rPr lang="ru-RU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063372C-644D-489A-995D-5CF043861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916518"/>
            <a:ext cx="3429000" cy="168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253F8B-D436-449D-82C4-DAB5AC3F1F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4357"/>
            <a:ext cx="1524000" cy="1275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649A0E1-05F4-42BB-91A1-49ABF0701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9500" y="6705600"/>
            <a:ext cx="1485900" cy="139700"/>
          </a:xfrm>
          <a:noFill/>
        </p:spPr>
        <p:txBody>
          <a:bodyPr/>
          <a:lstStyle/>
          <a:p>
            <a:r>
              <a:rPr lang="ru-RU" altLang="ru-RU" sz="600" dirty="0">
                <a:solidFill>
                  <a:srgbClr val="C00000"/>
                </a:solidFill>
                <a:latin typeface="Arial Black" pitchFamily="34" charset="0"/>
              </a:rPr>
              <a:t>МАДОУ-ДЕТСКИЙ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1508079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070FE609-26C8-4A0D-91EF-D8AC679AA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317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altLang="ru-RU" sz="2800" kern="0" dirty="0">
                <a:solidFill>
                  <a:srgbClr val="C00000"/>
                </a:solidFill>
                <a:latin typeface="Arial Black" panose="020B0A04020102020204" pitchFamily="34" charset="0"/>
              </a:rPr>
              <a:t>Пальчиковая гимнастика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altLang="ru-RU" sz="28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Segoe UI Black" panose="020B0A02040204020203" pitchFamily="34" charset="0"/>
              </a:rPr>
              <a:t>«МОЯ СЕМЬЯ»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FAEFE3D-7BDF-451A-8294-17C71FE0C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855943"/>
              </p:ext>
            </p:extLst>
          </p:nvPr>
        </p:nvGraphicFramePr>
        <p:xfrm>
          <a:off x="152400" y="953748"/>
          <a:ext cx="8839200" cy="3693509"/>
        </p:xfrm>
        <a:graphic>
          <a:graphicData uri="http://schemas.openxmlformats.org/drawingml/2006/table">
            <a:tbl>
              <a:tblPr firstRow="1" firstCol="1" bandRow="1">
                <a:tableStyleId>{638B1855-1B75-4FBE-930C-398BA8C253C6}</a:tableStyleId>
              </a:tblPr>
              <a:tblGrid>
                <a:gridCol w="4409038">
                  <a:extLst>
                    <a:ext uri="{9D8B030D-6E8A-4147-A177-3AD203B41FA5}">
                      <a16:colId xmlns:a16="http://schemas.microsoft.com/office/drawing/2014/main" val="2274886834"/>
                    </a:ext>
                  </a:extLst>
                </a:gridCol>
                <a:gridCol w="4430162">
                  <a:extLst>
                    <a:ext uri="{9D8B030D-6E8A-4147-A177-3AD203B41FA5}">
                      <a16:colId xmlns:a16="http://schemas.microsoft.com/office/drawing/2014/main" val="130792707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Arial Black" panose="020B0A04020102020204" pitchFamily="34" charset="0"/>
                        </a:rPr>
                        <a:t>Текст 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Arial Black" panose="020B0A04020102020204" pitchFamily="34" charset="0"/>
                        </a:rPr>
                        <a:t>Движения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742246"/>
                  </a:ext>
                </a:extLst>
              </a:tr>
              <a:tr h="285822">
                <a:tc>
                  <a:txBody>
                    <a:bodyPr/>
                    <a:lstStyle/>
                    <a:p>
                      <a:pPr algn="ctr"/>
                      <a:endParaRPr lang="ru-RU" sz="1400" b="0" i="0" dirty="0"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0" i="0" dirty="0"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Этот пальчик - дедушка,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Arial Black" panose="020B0A04020102020204" pitchFamily="34" charset="0"/>
                        </a:rPr>
                        <a:t>руку сжать в кулак, поочередно разжимать пальцы, начиная с большого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2973091"/>
                  </a:ext>
                </a:extLst>
              </a:tr>
              <a:tr h="4003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dirty="0"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Этот пальчик - бабушка,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Arial Black" panose="020B0A04020102020204" pitchFamily="34" charset="0"/>
                        </a:rPr>
                        <a:t>разжать указательный палец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2228006"/>
                  </a:ext>
                </a:extLst>
              </a:tr>
              <a:tr h="390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dirty="0"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Этот пальчик - папочка</a:t>
                      </a:r>
                      <a:endParaRPr lang="ru-RU" sz="2400" b="0" i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Arial Black" panose="020B0A04020102020204" pitchFamily="34" charset="0"/>
                        </a:rPr>
                        <a:t>разжать средний палец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506862"/>
                  </a:ext>
                </a:extLst>
              </a:tr>
              <a:tr h="390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dirty="0"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Этот пальчик - мамочка</a:t>
                      </a:r>
                      <a:endParaRPr lang="ru-RU" sz="2400" b="0" i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Arial Black" panose="020B0A04020102020204" pitchFamily="34" charset="0"/>
                        </a:rPr>
                        <a:t>разжать безымянный палец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1252571"/>
                  </a:ext>
                </a:extLst>
              </a:tr>
              <a:tr h="370748">
                <a:tc>
                  <a:txBody>
                    <a:bodyPr/>
                    <a:lstStyle/>
                    <a:p>
                      <a:pPr marL="45720" indent="0" algn="ctr">
                        <a:buNone/>
                      </a:pPr>
                      <a:r>
                        <a:rPr lang="ru-RU" sz="2400" b="0" i="0" dirty="0"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Этот пальчик - я,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Arial Black" panose="020B0A04020102020204" pitchFamily="34" charset="0"/>
                        </a:rPr>
                        <a:t>разжать мизинец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0005845"/>
                  </a:ext>
                </a:extLst>
              </a:tr>
              <a:tr h="360965">
                <a:tc>
                  <a:txBody>
                    <a:bodyPr/>
                    <a:lstStyle/>
                    <a:p>
                      <a:pPr marL="45720" indent="0" algn="ctr">
                        <a:buNone/>
                      </a:pPr>
                      <a:r>
                        <a:rPr lang="ru-RU" sz="2400" b="0" i="0" dirty="0"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Вот и вся моя семья!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Arial Black" panose="020B0A04020102020204" pitchFamily="34" charset="0"/>
                        </a:rPr>
                        <a:t>энергично сжать руку в кулак несколько раз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7053828"/>
                  </a:ext>
                </a:extLst>
              </a:tr>
            </a:tbl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DEBE0CD-7B2D-40EF-AB13-86204CBC26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634243"/>
            <a:ext cx="3953347" cy="2223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09E9DE73-6539-4EDF-AC5A-70A56B978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4150" y="6706983"/>
            <a:ext cx="1485900" cy="139700"/>
          </a:xfrm>
          <a:noFill/>
        </p:spPr>
        <p:txBody>
          <a:bodyPr/>
          <a:lstStyle/>
          <a:p>
            <a:r>
              <a:rPr lang="ru-RU" altLang="ru-RU" sz="600" dirty="0">
                <a:solidFill>
                  <a:srgbClr val="C00000"/>
                </a:solidFill>
                <a:latin typeface="Arial Black" pitchFamily="34" charset="0"/>
              </a:rPr>
              <a:t>МАДОУ-ДЕТСКИЙ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2715359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4B50E7A5-1CB1-4F20-9923-5A489EFE8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8622"/>
            <a:ext cx="8229600" cy="75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altLang="ru-RU" sz="2800" kern="0" dirty="0">
                <a:solidFill>
                  <a:srgbClr val="C00000"/>
                </a:solidFill>
                <a:latin typeface="Arial Black" panose="020B0A04020102020204" pitchFamily="34" charset="0"/>
              </a:rPr>
              <a:t>Пальчиковые </a:t>
            </a:r>
            <a:r>
              <a:rPr lang="ru-RU" altLang="ru-RU" sz="2800" kern="0" dirty="0" err="1">
                <a:solidFill>
                  <a:srgbClr val="C00000"/>
                </a:solidFill>
                <a:latin typeface="Arial Black" panose="020B0A04020102020204" pitchFamily="34" charset="0"/>
              </a:rPr>
              <a:t>кинезиологические</a:t>
            </a:r>
            <a:r>
              <a:rPr lang="ru-RU" altLang="ru-RU" sz="2800" kern="0" dirty="0">
                <a:solidFill>
                  <a:srgbClr val="C00000"/>
                </a:solidFill>
                <a:latin typeface="Arial Black" panose="020B0A04020102020204" pitchFamily="34" charset="0"/>
              </a:rPr>
              <a:t> упражнения</a:t>
            </a:r>
            <a:endParaRPr lang="ru-RU" altLang="ru-RU" sz="2800" kern="0" dirty="0">
              <a:solidFill>
                <a:srgbClr val="C00000"/>
              </a:solidFill>
              <a:latin typeface="Arial Black" panose="020B0A04020102020204" pitchFamily="34" charset="0"/>
              <a:ea typeface="Segoe UI Black" panose="020B0A02040204020203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4BABFD2-1607-457D-A68F-A76C6E413801}"/>
              </a:ext>
            </a:extLst>
          </p:cNvPr>
          <p:cNvSpPr/>
          <p:nvPr/>
        </p:nvSpPr>
        <p:spPr>
          <a:xfrm>
            <a:off x="152400" y="1092121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i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Кинезиология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– наука о развитии умственных и творческих способностей через определённые двигательные упражнения.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6F3A1D2-BBF3-4F55-BDC4-9E859B6F0E77}"/>
              </a:ext>
            </a:extLst>
          </p:cNvPr>
          <p:cNvSpPr/>
          <p:nvPr/>
        </p:nvSpPr>
        <p:spPr>
          <a:xfrm>
            <a:off x="152400" y="1789331"/>
            <a:ext cx="3962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«Колечко» </a:t>
            </a:r>
          </a:p>
          <a:p>
            <a:pPr indent="361950" algn="just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По очереди соединяйте мизинец, безымянный, средний и указательный пальцы с большим пальцем в колечко.</a:t>
            </a:r>
          </a:p>
          <a:p>
            <a:pPr indent="361950" algn="just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Выполняйте упражнение то в одном порядке, то в другом. Сначала участвует только одна рука, правая или левая, потом обе руки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F85CE3-727C-4753-8531-6847B57D3D3D}"/>
              </a:ext>
            </a:extLst>
          </p:cNvPr>
          <p:cNvSpPr/>
          <p:nvPr/>
        </p:nvSpPr>
        <p:spPr>
          <a:xfrm>
            <a:off x="3810000" y="1789331"/>
            <a:ext cx="5181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C00000"/>
                </a:solidFill>
                <a:latin typeface="Arial Black" panose="020B0A04020102020204" pitchFamily="34" charset="0"/>
              </a:rPr>
              <a:t>	</a:t>
            </a:r>
            <a:r>
              <a:rPr lang="ru-RU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«Кулак, ребро, ладонь»</a:t>
            </a:r>
          </a:p>
          <a:p>
            <a:pPr marL="361950" indent="354013" algn="just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Упражнение выполняется сидя за столом.</a:t>
            </a:r>
          </a:p>
          <a:p>
            <a:pPr marL="361950" indent="354013" algn="just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При слове «кулак» нужно поставить сжатый кулак, при команде «ребро – кладем ладонь вертикально, при слове «ладонь» нужно положить ладонь плашмя на стол.</a:t>
            </a:r>
          </a:p>
          <a:p>
            <a:pPr marL="361950" indent="354013" algn="just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Действуйте сначала левой рукой, потом правой, затем двумя сразу. Постепенно усложняйте задачу, увеличивая быстроту движений.</a:t>
            </a:r>
          </a:p>
        </p:txBody>
      </p:sp>
      <p:sp>
        <p:nvSpPr>
          <p:cNvPr id="26" name="Номер слайда 5">
            <a:extLst>
              <a:ext uri="{FF2B5EF4-FFF2-40B4-BE49-F238E27FC236}">
                <a16:creationId xmlns:a16="http://schemas.microsoft.com/office/drawing/2014/main" id="{8CB46F34-4EB2-458A-947E-E0CEAEBB4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9225" y="6709528"/>
            <a:ext cx="1485900" cy="139700"/>
          </a:xfrm>
          <a:noFill/>
        </p:spPr>
        <p:txBody>
          <a:bodyPr/>
          <a:lstStyle/>
          <a:p>
            <a:r>
              <a:rPr lang="ru-RU" altLang="ru-RU" sz="600" dirty="0">
                <a:solidFill>
                  <a:srgbClr val="C00000"/>
                </a:solidFill>
                <a:latin typeface="Arial Black" pitchFamily="34" charset="0"/>
              </a:rPr>
              <a:t>МАДОУ-ДЕТСКИЙ САД № 175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9AC71C-E9FD-493C-BA74-1EF9B1B9D5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57668"/>
            <a:ext cx="3962401" cy="15212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2A8DC0-7F82-4A3E-8A20-60ED651306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519" y="5639886"/>
            <a:ext cx="2914882" cy="118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84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907DF58F-8637-4DC4-9E19-FCCDE3311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91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altLang="ru-RU" sz="2800" kern="0" dirty="0">
                <a:solidFill>
                  <a:srgbClr val="C00000"/>
                </a:solidFill>
                <a:latin typeface="Arial Black" panose="020B0A04020102020204" pitchFamily="34" charset="0"/>
              </a:rPr>
              <a:t>Игры и действия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altLang="ru-RU" sz="2800" kern="0" dirty="0">
                <a:solidFill>
                  <a:srgbClr val="C00000"/>
                </a:solidFill>
                <a:latin typeface="Arial Black" panose="020B0A04020102020204" pitchFamily="34" charset="0"/>
              </a:rPr>
              <a:t>с игрушками и предметами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endParaRPr lang="ru-RU" altLang="ru-RU" sz="2800" kern="0" dirty="0">
              <a:solidFill>
                <a:srgbClr val="C00000"/>
              </a:solidFill>
              <a:latin typeface="Arial Black" panose="020B0A04020102020204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EAB83C3-63DC-4B6A-A775-38C8D08A64C7}"/>
              </a:ext>
            </a:extLst>
          </p:cNvPr>
          <p:cNvSpPr/>
          <p:nvPr/>
        </p:nvSpPr>
        <p:spPr>
          <a:xfrm>
            <a:off x="152400" y="790664"/>
            <a:ext cx="8824866" cy="224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8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ИГРЫ С ПРИЩЕПКАМИ</a:t>
            </a:r>
            <a:endParaRPr lang="ru-RU" sz="20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«Бусы»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нанизываем прищепки на шнурок, усложняя задание, предложите ребёнку чередовать прищепки по цвету;</a:t>
            </a:r>
          </a:p>
          <a:p>
            <a:pPr indent="360000" algn="just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«Солнышко»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вырежете жёлтый круг и предложите ребёнку прикрепить к солнышку лучики (могут быть колючки для ёжика, крылышки для бабочки, травка, колючки у кактуса, зубчики для расчёски и т.д.)</a:t>
            </a:r>
            <a:endParaRPr lang="ru-RU" dirty="0">
              <a:solidFill>
                <a:srgbClr val="00206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Лена\AppData\Local\Microsoft\Windows\Temporary Internet Files\Content.Word\K5e5EaY9jus.jpg">
            <a:extLst>
              <a:ext uri="{FF2B5EF4-FFF2-40B4-BE49-F238E27FC236}">
                <a16:creationId xmlns:a16="http://schemas.microsoft.com/office/drawing/2014/main" id="{AE052C9B-C3FB-440D-B789-49284AC64AB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7174" y="2740224"/>
            <a:ext cx="1294646" cy="124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Лена\AppData\Local\Microsoft\Windows\Temporary Internet Files\Content.Word\BVCpIQHx4aw.jpg">
            <a:extLst>
              <a:ext uri="{FF2B5EF4-FFF2-40B4-BE49-F238E27FC236}">
                <a16:creationId xmlns:a16="http://schemas.microsoft.com/office/drawing/2014/main" id="{07AEE169-203A-457E-B755-75D540B2CD8C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8948" y="2740224"/>
            <a:ext cx="1294646" cy="124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C3BDBF-361F-49B7-A35F-4F53901132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46" y="2727505"/>
            <a:ext cx="1524002" cy="124645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41FBF0F-1381-4C84-B4C2-436298CF98AE}"/>
              </a:ext>
            </a:extLst>
          </p:cNvPr>
          <p:cNvSpPr/>
          <p:nvPr/>
        </p:nvSpPr>
        <p:spPr>
          <a:xfrm>
            <a:off x="0" y="3011407"/>
            <a:ext cx="8915400" cy="276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ИГРЫ С ПУГОВИЦАМИ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распечатать контур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Любого предмета на листе бумаги.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Предложите ребенку выложить пуговицы по контуру этого рисунка (или заполнить этот предмет пуговками). Главное чтобы рисунок был не сложным и был достаточно большого размера</a:t>
            </a:r>
            <a:r>
              <a:rPr lang="ru-RU" sz="11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       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проявить фантазию 					и выложить из пуговиц какой-					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нибудь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предмет или картинку:</a:t>
            </a:r>
          </a:p>
          <a:p>
            <a:pPr indent="442913" algn="just">
              <a:lnSpc>
                <a:spcPct val="115000"/>
              </a:lnSpc>
              <a:spcAft>
                <a:spcPts val="0"/>
              </a:spcAft>
            </a:pPr>
            <a:endParaRPr lang="ru-RU" sz="1100" dirty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C:\Users\Лена\Desktop\2381688fb6.jpg">
            <a:extLst>
              <a:ext uri="{FF2B5EF4-FFF2-40B4-BE49-F238E27FC236}">
                <a16:creationId xmlns:a16="http://schemas.microsoft.com/office/drawing/2014/main" id="{F0DE393A-4461-4A18-8517-91D9193AA8AE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0063" y="4989258"/>
            <a:ext cx="1358020" cy="119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Лена\AppData\Local\Microsoft\Windows\Temporary Internet Files\Content.Word\2-3.jpg">
            <a:extLst>
              <a:ext uri="{FF2B5EF4-FFF2-40B4-BE49-F238E27FC236}">
                <a16:creationId xmlns:a16="http://schemas.microsoft.com/office/drawing/2014/main" id="{28540DDC-1989-40C3-AE64-66CF2BB757D0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862" y="4989258"/>
            <a:ext cx="1272012" cy="118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Лена\AppData\Local\Microsoft\Windows\Temporary Internet Files\Content.Word\igri-melkaya-motorika-ruk-detey-4-5-let-5.jpg">
            <a:extLst>
              <a:ext uri="{FF2B5EF4-FFF2-40B4-BE49-F238E27FC236}">
                <a16:creationId xmlns:a16="http://schemas.microsoft.com/office/drawing/2014/main" id="{0DEEF85C-0F8E-4BFC-824B-5D0784785F26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7437" y="4981964"/>
            <a:ext cx="1852188" cy="118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Лена\AppData\Local\Microsoft\Windows\Temporary Internet Files\Content.Word\58511f10e3554e7ebf107f41b3e3f4a9--repeat-crafter-me-button-crafts.jpg">
            <a:extLst>
              <a:ext uri="{FF2B5EF4-FFF2-40B4-BE49-F238E27FC236}">
                <a16:creationId xmlns:a16="http://schemas.microsoft.com/office/drawing/2014/main" id="{93D6FEED-BC57-4F6F-AF97-3A1B3CDB3531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2359" y="5575175"/>
            <a:ext cx="1318895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Картинки по запросу узоры из пуговиц">
            <a:extLst>
              <a:ext uri="{FF2B5EF4-FFF2-40B4-BE49-F238E27FC236}">
                <a16:creationId xmlns:a16="http://schemas.microsoft.com/office/drawing/2014/main" id="{2A647E08-E47C-479C-8CC0-ABF07C7B9A28}"/>
              </a:ext>
            </a:extLst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36434" y="5575175"/>
            <a:ext cx="1685925" cy="118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Лена\Desktop\uprazhnieniia-s-bumaghoi-dlia-razvitiia-mielkoi-motoriki_1.png">
            <a:extLst>
              <a:ext uri="{FF2B5EF4-FFF2-40B4-BE49-F238E27FC236}">
                <a16:creationId xmlns:a16="http://schemas.microsoft.com/office/drawing/2014/main" id="{9861CEAD-0E90-4339-90C0-870A7D8093AD}"/>
              </a:ext>
            </a:extLst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01409" y="5575175"/>
            <a:ext cx="835025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Номер слайда 5">
            <a:extLst>
              <a:ext uri="{FF2B5EF4-FFF2-40B4-BE49-F238E27FC236}">
                <a16:creationId xmlns:a16="http://schemas.microsoft.com/office/drawing/2014/main" id="{05E14ADB-9D70-4D84-B4C2-D5CB307D8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9500" y="6705600"/>
            <a:ext cx="1485900" cy="139700"/>
          </a:xfrm>
          <a:noFill/>
        </p:spPr>
        <p:txBody>
          <a:bodyPr/>
          <a:lstStyle/>
          <a:p>
            <a:r>
              <a:rPr lang="ru-RU" altLang="ru-RU" sz="600" dirty="0">
                <a:solidFill>
                  <a:srgbClr val="C00000"/>
                </a:solidFill>
                <a:latin typeface="Arial Black" pitchFamily="34" charset="0"/>
              </a:rPr>
              <a:t>МАДОУ-ДЕТСКИЙ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2249291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EFAF1C-2A66-46B4-B3F4-88A4CEA8E26B}"/>
              </a:ext>
            </a:extLst>
          </p:cNvPr>
          <p:cNvSpPr/>
          <p:nvPr/>
        </p:nvSpPr>
        <p:spPr>
          <a:xfrm>
            <a:off x="159567" y="-30178"/>
            <a:ext cx="8824866" cy="252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8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ИГРЫ С РЕЗИНОЧКАМИ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1950"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игры понадобятся разноцветные резинки для волос.</a:t>
            </a:r>
          </a:p>
          <a:p>
            <a:pPr indent="361950" algn="just"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«Нарисуй и повтори»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ребёнку предлагается «надеть» на свои пальцы резинки, а затем изобразить это расположение на карточке.</a:t>
            </a:r>
          </a:p>
          <a:p>
            <a:pPr indent="361950" algn="just"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«Сконструируй»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дети самостоятельно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придумывают узор и его выкладывают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резинок.</a:t>
            </a:r>
          </a:p>
        </p:txBody>
      </p:sp>
      <p:pic>
        <p:nvPicPr>
          <p:cNvPr id="6" name="Рисунок 5" descr="C:\Users\Лена\Desktop\detsad-1175360-1497955657.jpg">
            <a:extLst>
              <a:ext uri="{FF2B5EF4-FFF2-40B4-BE49-F238E27FC236}">
                <a16:creationId xmlns:a16="http://schemas.microsoft.com/office/drawing/2014/main" id="{25F74932-D3D6-4DBC-A5E0-EC3DD873FF7C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1523" y="1590468"/>
            <a:ext cx="1708610" cy="11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Лена\Desktop\detsad-1175360-1497955817.jpg">
            <a:extLst>
              <a:ext uri="{FF2B5EF4-FFF2-40B4-BE49-F238E27FC236}">
                <a16:creationId xmlns:a16="http://schemas.microsoft.com/office/drawing/2014/main" id="{78A47994-D582-45D0-8B18-ED15153113DA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9333" y="1590468"/>
            <a:ext cx="1302190" cy="11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5E6089-1EA7-4EB6-9482-BC196E4F02DD}"/>
              </a:ext>
            </a:extLst>
          </p:cNvPr>
          <p:cNvSpPr/>
          <p:nvPr/>
        </p:nvSpPr>
        <p:spPr>
          <a:xfrm>
            <a:off x="76149" y="2765928"/>
            <a:ext cx="8824866" cy="2361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ИГРЫ С БИГУДЯМИ</a:t>
            </a:r>
          </a:p>
          <a:p>
            <a:pPr indent="442913"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использовать как массажер, катая их между ладошками:</a:t>
            </a:r>
          </a:p>
          <a:p>
            <a:pPr marL="3349625" lvl="8" indent="-442913"/>
            <a:r>
              <a:rPr lang="ru-RU" b="1" i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Бигуди в руках катаю,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49625" lvl="8" indent="-442913"/>
            <a:r>
              <a:rPr lang="ru-RU" b="1" i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 пальчиков верчу.</a:t>
            </a:r>
          </a:p>
          <a:p>
            <a:pPr marL="3349625" lvl="8" indent="-442913"/>
            <a:r>
              <a:rPr lang="ru-RU" b="1" i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Непрерывно каждый пальчик,</a:t>
            </a:r>
          </a:p>
          <a:p>
            <a:pPr marL="3349625" lvl="8" indent="-442913"/>
            <a:r>
              <a:rPr lang="ru-RU" b="1" i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Быть послушным научу.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2913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71B26C-5886-4CFA-9B02-8299D5482F5C}"/>
              </a:ext>
            </a:extLst>
          </p:cNvPr>
          <p:cNvSpPr/>
          <p:nvPr/>
        </p:nvSpPr>
        <p:spPr>
          <a:xfrm>
            <a:off x="114793" y="4829497"/>
            <a:ext cx="8747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бигудей можно создавать различные предметы: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Рисунок 11" descr="C:\Users\Лена\AppData\Local\Microsoft\Windows\Temporary Internet Files\Content.Word\detsad-336417-1434347720.jpg">
            <a:extLst>
              <a:ext uri="{FF2B5EF4-FFF2-40B4-BE49-F238E27FC236}">
                <a16:creationId xmlns:a16="http://schemas.microsoft.com/office/drawing/2014/main" id="{70B1431A-4A28-441D-9185-1E1DABBA3B22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334236"/>
            <a:ext cx="2300240" cy="123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Лена\AppData\Local\Microsoft\Windows\Temporary Internet Files\Content.Word\detsad-336417-1434347838.jpg">
            <a:extLst>
              <a:ext uri="{FF2B5EF4-FFF2-40B4-BE49-F238E27FC236}">
                <a16:creationId xmlns:a16="http://schemas.microsoft.com/office/drawing/2014/main" id="{6F415887-5389-48DB-8C28-320737976DE1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2225" y="5334235"/>
            <a:ext cx="2009775" cy="123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1E1BA63D-CD32-4499-8BCF-4CE6A4BC8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9500" y="6705600"/>
            <a:ext cx="1485900" cy="139700"/>
          </a:xfrm>
          <a:noFill/>
        </p:spPr>
        <p:txBody>
          <a:bodyPr/>
          <a:lstStyle/>
          <a:p>
            <a:r>
              <a:rPr lang="ru-RU" altLang="ru-RU" sz="600" dirty="0">
                <a:solidFill>
                  <a:srgbClr val="C00000"/>
                </a:solidFill>
                <a:latin typeface="Arial Black" pitchFamily="34" charset="0"/>
              </a:rPr>
              <a:t>МАДОУ-ДЕТСКИЙ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6062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Лена\AppData\Local\Microsoft\Windows\Temporary Internet Files\Content.Word\img9.jpg">
            <a:extLst>
              <a:ext uri="{FF2B5EF4-FFF2-40B4-BE49-F238E27FC236}">
                <a16:creationId xmlns:a16="http://schemas.microsoft.com/office/drawing/2014/main" id="{2E9E4DCC-83AB-4575-A917-25B6E618921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765" y="999143"/>
            <a:ext cx="1897996" cy="128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и по запросу игры с зубными щётками для развития мелкой моторики">
            <a:extLst>
              <a:ext uri="{FF2B5EF4-FFF2-40B4-BE49-F238E27FC236}">
                <a16:creationId xmlns:a16="http://schemas.microsoft.com/office/drawing/2014/main" id="{C40E66D9-CEA2-40F0-ADBF-E23A21A63F0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199" y="1015757"/>
            <a:ext cx="1828800" cy="128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134529A-1284-442C-AADD-2B323E3163B3}"/>
              </a:ext>
            </a:extLst>
          </p:cNvPr>
          <p:cNvSpPr/>
          <p:nvPr/>
        </p:nvSpPr>
        <p:spPr>
          <a:xfrm>
            <a:off x="159567" y="70500"/>
            <a:ext cx="8824866" cy="2351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ИГРЫ С ЗУБНЫМИ ЩЕТКАМИ</a:t>
            </a:r>
          </a:p>
          <a:p>
            <a:pPr indent="442913"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Растираем зубной щёткой сначала подушечки пальчика, затем медленно опускаемся к его основанию:</a:t>
            </a:r>
          </a:p>
          <a:p>
            <a:pPr lvl="6">
              <a:lnSpc>
                <a:spcPct val="115000"/>
              </a:lnSpc>
            </a:pPr>
            <a:endParaRPr lang="ru-RU" sz="800" b="1" i="1" dirty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6">
              <a:lnSpc>
                <a:spcPct val="115000"/>
              </a:lnSpc>
            </a:pPr>
            <a:r>
              <a:rPr lang="ru-RU" b="1" i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возьму зубную щётку,</a:t>
            </a: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6">
              <a:lnSpc>
                <a:spcPct val="115000"/>
              </a:lnSpc>
            </a:pPr>
            <a:r>
              <a:rPr lang="ru-RU" b="1" i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Чтоб погладить пальчики.</a:t>
            </a: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6">
              <a:lnSpc>
                <a:spcPct val="115000"/>
              </a:lnSpc>
            </a:pPr>
            <a:r>
              <a:rPr lang="ru-RU" b="1" i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Станьте ловкими скорей,</a:t>
            </a: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6">
              <a:lnSpc>
                <a:spcPct val="115000"/>
              </a:lnSpc>
            </a:pPr>
            <a:r>
              <a:rPr lang="ru-RU" b="1" i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Пальчики – </a:t>
            </a:r>
            <a:r>
              <a:rPr lang="ru-RU" b="1" i="1" dirty="0" err="1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удальчики</a:t>
            </a:r>
            <a:r>
              <a:rPr lang="ru-RU" b="1" i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9F70BB-3A05-43E2-93EC-4AD45967E52B}"/>
              </a:ext>
            </a:extLst>
          </p:cNvPr>
          <p:cNvSpPr/>
          <p:nvPr/>
        </p:nvSpPr>
        <p:spPr>
          <a:xfrm>
            <a:off x="1084698" y="2385083"/>
            <a:ext cx="2786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МОЗАИКА И ПАЗЛЫ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3624C4-88FA-44EC-B56C-ED46A945E911}"/>
              </a:ext>
            </a:extLst>
          </p:cNvPr>
          <p:cNvSpPr/>
          <p:nvPr/>
        </p:nvSpPr>
        <p:spPr>
          <a:xfrm>
            <a:off x="6015615" y="2363875"/>
            <a:ext cx="1675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ШНУРОВКА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F7D0CBF-920E-4450-B3AC-F251CAD452C5}"/>
              </a:ext>
            </a:extLst>
          </p:cNvPr>
          <p:cNvSpPr/>
          <p:nvPr/>
        </p:nvSpPr>
        <p:spPr>
          <a:xfrm>
            <a:off x="1704664" y="4548363"/>
            <a:ext cx="1640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БИЗИБОРД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D1B9D2D-5A88-4793-B272-918914BE89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60" y="2876716"/>
            <a:ext cx="2020405" cy="149138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AB56CC-5CDB-4FD1-BE4B-798070DD554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8791" y="2862735"/>
            <a:ext cx="2020405" cy="1519345"/>
          </a:xfrm>
          <a:prstGeom prst="rect">
            <a:avLst/>
          </a:prstGeom>
        </p:spPr>
      </p:pic>
      <p:pic>
        <p:nvPicPr>
          <p:cNvPr id="1026" name="Picture 2" descr="https://cdn2.static1-sima-land.com/items/4644490/2/700-nw.jpg">
            <a:extLst>
              <a:ext uri="{FF2B5EF4-FFF2-40B4-BE49-F238E27FC236}">
                <a16:creationId xmlns:a16="http://schemas.microsoft.com/office/drawing/2014/main" id="{EAD9C08A-AD83-4A93-83EA-EDC7E6C95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48756"/>
            <a:ext cx="1519345" cy="15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ukazka.ru/img/g/uk347011.jpg">
            <a:extLst>
              <a:ext uri="{FF2B5EF4-FFF2-40B4-BE49-F238E27FC236}">
                <a16:creationId xmlns:a16="http://schemas.microsoft.com/office/drawing/2014/main" id="{1833AACA-ED6B-4F8F-8FA3-52F7674AD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682" y="2848755"/>
            <a:ext cx="1402933" cy="15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D579BF0-5CDF-41BF-B259-3C5C794DB7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45" y="4949775"/>
            <a:ext cx="2651428" cy="1714928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C24A455-C4AD-4AAF-9DAC-1B7FB5EA7FBC}"/>
              </a:ext>
            </a:extLst>
          </p:cNvPr>
          <p:cNvSpPr/>
          <p:nvPr/>
        </p:nvSpPr>
        <p:spPr>
          <a:xfrm>
            <a:off x="4900442" y="4514599"/>
            <a:ext cx="3932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ЛАБИРИНТЫ И ПИРАМИДКИ</a:t>
            </a:r>
          </a:p>
        </p:txBody>
      </p:sp>
      <p:pic>
        <p:nvPicPr>
          <p:cNvPr id="1032" name="Picture 8" descr="https://media.karousell.com/media/photos/products/2017/11/04/ikea_wooden_bead_roller_coaster_toy__promotes_logical_thinking__fine_motor_skills_1509763815_51931920.jpg">
            <a:extLst>
              <a:ext uri="{FF2B5EF4-FFF2-40B4-BE49-F238E27FC236}">
                <a16:creationId xmlns:a16="http://schemas.microsoft.com/office/drawing/2014/main" id="{27E2097B-FDA4-487D-86C8-288E6428B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702" y="4936906"/>
            <a:ext cx="1681178" cy="168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50B6DAE-8B96-40A4-8A79-785EB9EAFDFE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48642" y="4937871"/>
            <a:ext cx="1090059" cy="1680256"/>
          </a:xfrm>
          <a:prstGeom prst="rect">
            <a:avLst/>
          </a:prstGeom>
        </p:spPr>
      </p:pic>
      <p:sp>
        <p:nvSpPr>
          <p:cNvPr id="24" name="Номер слайда 5">
            <a:extLst>
              <a:ext uri="{FF2B5EF4-FFF2-40B4-BE49-F238E27FC236}">
                <a16:creationId xmlns:a16="http://schemas.microsoft.com/office/drawing/2014/main" id="{72F78DF2-A198-4D58-9702-DCAA509C5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9500" y="6705600"/>
            <a:ext cx="1485900" cy="139700"/>
          </a:xfrm>
          <a:noFill/>
        </p:spPr>
        <p:txBody>
          <a:bodyPr/>
          <a:lstStyle/>
          <a:p>
            <a:r>
              <a:rPr lang="ru-RU" altLang="ru-RU" sz="600" dirty="0">
                <a:solidFill>
                  <a:srgbClr val="C00000"/>
                </a:solidFill>
                <a:latin typeface="Arial Black" pitchFamily="34" charset="0"/>
              </a:rPr>
              <a:t>МАДОУ-ДЕТСКИЙ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3906613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752600"/>
            <a:ext cx="8406143" cy="396240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Графические диктанты;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Выполнение штриховок с различным направлением движения руки</a:t>
            </a:r>
            <a:r>
              <a:rPr lang="ru-RU" alt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; 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Работа с трафаретами; 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Лабиринты, раскрашивание картинок по цифрам;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Дорисовка (по принципу симметрии); 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Рисование по точкам, контурам,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клеточкам.</a:t>
            </a:r>
            <a:endParaRPr lang="ru-RU" alt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228600" y="0"/>
            <a:ext cx="8686800" cy="16764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II БЛОК </a:t>
            </a:r>
          </a:p>
          <a:p>
            <a:pPr algn="ctr" eaLnBrk="1" hangingPunct="1"/>
            <a:r>
              <a:rPr lang="ru-RU" alt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ОЗОРНОЙ КАРАНДАШ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3DD276C2-EFB1-4F1D-8D62-815C49163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9500" y="6705600"/>
            <a:ext cx="1485900" cy="139700"/>
          </a:xfrm>
          <a:noFill/>
        </p:spPr>
        <p:txBody>
          <a:bodyPr/>
          <a:lstStyle/>
          <a:p>
            <a:r>
              <a:rPr lang="ru-RU" altLang="ru-RU" sz="600" dirty="0">
                <a:solidFill>
                  <a:srgbClr val="C00000"/>
                </a:solidFill>
                <a:latin typeface="Arial Black" pitchFamily="34" charset="0"/>
              </a:rPr>
              <a:t>МАДОУ-ДЕТСКИЙ САД № 175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41DC77-99CC-428D-9412-18FEA950EC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69" y="5234412"/>
            <a:ext cx="8686801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7EA626-E070-4A6A-882B-087C8ACA53B0}"/>
              </a:ext>
            </a:extLst>
          </p:cNvPr>
          <p:cNvSpPr/>
          <p:nvPr/>
        </p:nvSpPr>
        <p:spPr>
          <a:xfrm>
            <a:off x="6248400" y="2712300"/>
            <a:ext cx="2149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ГРАФИЧЕСКИЕ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ДИКТАНТЫ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E4C76D5-668C-4C74-82BA-2290A604FEA2}"/>
              </a:ext>
            </a:extLst>
          </p:cNvPr>
          <p:cNvSpPr/>
          <p:nvPr/>
        </p:nvSpPr>
        <p:spPr>
          <a:xfrm>
            <a:off x="3367343" y="211737"/>
            <a:ext cx="1879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ШТРИХОВКА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DAF9502-F6F7-4E36-8951-CF1782F3D564}"/>
              </a:ext>
            </a:extLst>
          </p:cNvPr>
          <p:cNvSpPr/>
          <p:nvPr/>
        </p:nvSpPr>
        <p:spPr>
          <a:xfrm>
            <a:off x="3282552" y="2690766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ТРАФАРЕТЫ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68F139B-1073-4D12-9EB7-C64F3FD136F9}"/>
              </a:ext>
            </a:extLst>
          </p:cNvPr>
          <p:cNvSpPr/>
          <p:nvPr/>
        </p:nvSpPr>
        <p:spPr>
          <a:xfrm>
            <a:off x="273349" y="15897"/>
            <a:ext cx="1890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ЛАБИРИНТЫ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4ECD07B-ADFF-45CA-B0F2-8925B67BD752}"/>
              </a:ext>
            </a:extLst>
          </p:cNvPr>
          <p:cNvSpPr/>
          <p:nvPr/>
        </p:nvSpPr>
        <p:spPr>
          <a:xfrm>
            <a:off x="130598" y="2760702"/>
            <a:ext cx="2584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РАСКРАШИВАНИЕ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ЦИФРАМ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8AD632-AA8E-4578-9DBB-46B77ABA1582}"/>
              </a:ext>
            </a:extLst>
          </p:cNvPr>
          <p:cNvSpPr/>
          <p:nvPr/>
        </p:nvSpPr>
        <p:spPr>
          <a:xfrm>
            <a:off x="6876831" y="36478"/>
            <a:ext cx="1829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ДОРИСОВКА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41B3B6-6BE5-4541-AB3D-4222CC11FA6E}"/>
              </a:ext>
            </a:extLst>
          </p:cNvPr>
          <p:cNvSpPr/>
          <p:nvPr/>
        </p:nvSpPr>
        <p:spPr>
          <a:xfrm>
            <a:off x="1839530" y="4789568"/>
            <a:ext cx="5222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 ПО ТОЧКАМ, КОНТУРАМ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E26F6C1-A8E3-4B6A-AAC3-CC8C40CC8F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30" y="5112522"/>
            <a:ext cx="1664857" cy="1610749"/>
          </a:xfrm>
          <a:prstGeom prst="rect">
            <a:avLst/>
          </a:prstGeom>
        </p:spPr>
      </p:pic>
      <p:pic>
        <p:nvPicPr>
          <p:cNvPr id="2056" name="Picture 8" descr="https://papik.pro/uploads/posts/2021-09/1630911876_19-papik-pro-p-risunki-po-kletochkam-detyam-20.jpg">
            <a:extLst>
              <a:ext uri="{FF2B5EF4-FFF2-40B4-BE49-F238E27FC236}">
                <a16:creationId xmlns:a16="http://schemas.microsoft.com/office/drawing/2014/main" id="{FC83C510-3A09-42CD-AF33-81E9C819E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453" y="3407033"/>
            <a:ext cx="1740322" cy="139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12.fotocdn.net/s122/296fbebc4dbb2f61/public_pin_l/2793801053.jpg">
            <a:extLst>
              <a:ext uri="{FF2B5EF4-FFF2-40B4-BE49-F238E27FC236}">
                <a16:creationId xmlns:a16="http://schemas.microsoft.com/office/drawing/2014/main" id="{53EDC909-F2FF-4D3C-9D8B-163D70874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58" y="3324595"/>
            <a:ext cx="1930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ED7BBED-8540-4F0B-9BA6-5B6B73EB63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733" y="3394090"/>
            <a:ext cx="1030870" cy="1395478"/>
          </a:xfrm>
          <a:prstGeom prst="rect">
            <a:avLst/>
          </a:prstGeom>
        </p:spPr>
      </p:pic>
      <p:pic>
        <p:nvPicPr>
          <p:cNvPr id="2060" name="Picture 12" descr="https://ds04.infourok.ru/uploads/ex/0087/00170af6-f5c023e3/hello_html_m646ed742.jpg">
            <a:extLst>
              <a:ext uri="{FF2B5EF4-FFF2-40B4-BE49-F238E27FC236}">
                <a16:creationId xmlns:a16="http://schemas.microsoft.com/office/drawing/2014/main" id="{E43FCCAD-28E2-48F6-9F44-B0CAD3222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89" y="451632"/>
            <a:ext cx="1576183" cy="202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i.mycdn.me/i?r=AyH4iRPQ2q0otWIFepML2LxRKlgP5jEXEooft8gwlhIc_Q">
            <a:extLst>
              <a:ext uri="{FF2B5EF4-FFF2-40B4-BE49-F238E27FC236}">
                <a16:creationId xmlns:a16="http://schemas.microsoft.com/office/drawing/2014/main" id="{C16F57AF-EA02-4247-9B13-F3C867ED0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659" y="535209"/>
            <a:ext cx="2047692" cy="204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cdn1.ozone.ru/multimedia/1014375956.jpg">
            <a:extLst>
              <a:ext uri="{FF2B5EF4-FFF2-40B4-BE49-F238E27FC236}">
                <a16:creationId xmlns:a16="http://schemas.microsoft.com/office/drawing/2014/main" id="{26587FB7-D2D4-4152-94E3-D17F68B8A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200" y="3077271"/>
            <a:ext cx="1936671" cy="159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2031F55-EB51-43EB-8EF8-FFDD755CD36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959" y="684366"/>
            <a:ext cx="3276600" cy="1837319"/>
          </a:xfrm>
          <a:prstGeom prst="rect">
            <a:avLst/>
          </a:prstGeom>
        </p:spPr>
      </p:pic>
      <p:pic>
        <p:nvPicPr>
          <p:cNvPr id="2074" name="Picture 26" descr="https://coollib.net/i/21/1021/img_55.png">
            <a:extLst>
              <a:ext uri="{FF2B5EF4-FFF2-40B4-BE49-F238E27FC236}">
                <a16:creationId xmlns:a16="http://schemas.microsoft.com/office/drawing/2014/main" id="{DC035EF4-2FF3-4808-B3D3-C2D208AB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887" y="5106915"/>
            <a:ext cx="2114182" cy="162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Номер слайда 5">
            <a:extLst>
              <a:ext uri="{FF2B5EF4-FFF2-40B4-BE49-F238E27FC236}">
                <a16:creationId xmlns:a16="http://schemas.microsoft.com/office/drawing/2014/main" id="{1A36E056-7CDF-42F2-ABFC-234BB1C6C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9500" y="6705600"/>
            <a:ext cx="1485900" cy="139700"/>
          </a:xfrm>
          <a:noFill/>
        </p:spPr>
        <p:txBody>
          <a:bodyPr/>
          <a:lstStyle/>
          <a:p>
            <a:r>
              <a:rPr lang="ru-RU" altLang="ru-RU" sz="600" dirty="0">
                <a:solidFill>
                  <a:srgbClr val="C00000"/>
                </a:solidFill>
                <a:latin typeface="Arial Black" pitchFamily="34" charset="0"/>
              </a:rPr>
              <a:t>МАДОУ-ДЕТСКИЙ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125815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1752600"/>
            <a:ext cx="8652850" cy="30480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Рисование мелом, карандашами, красками;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Раскрашивание рисунков;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Аппликация;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Работа с пластилином, соленым тестом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;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Поделки из бумаги, природного, бросового материала.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800" b="1" dirty="0"/>
          </a:p>
          <a:p>
            <a:pPr eaLnBrk="1" hangingPunct="1">
              <a:lnSpc>
                <a:spcPct val="90000"/>
              </a:lnSpc>
            </a:pPr>
            <a:endParaRPr lang="ru-RU" sz="2800" dirty="0">
              <a:latin typeface="Arial Black" panose="020B0A040201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altLang="ru-RU" sz="2800" dirty="0">
              <a:latin typeface="Arial Black" panose="020B0A04020102020204" pitchFamily="34" charset="0"/>
            </a:endParaRPr>
          </a:p>
        </p:txBody>
      </p:sp>
      <p:sp>
        <p:nvSpPr>
          <p:cNvPr id="17411" name="AutoShape 5"/>
          <p:cNvSpPr>
            <a:spLocks noChangeArrowheads="1"/>
          </p:cNvSpPr>
          <p:nvPr/>
        </p:nvSpPr>
        <p:spPr bwMode="auto">
          <a:xfrm>
            <a:off x="262550" y="152400"/>
            <a:ext cx="8652850" cy="16002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III БЛОК </a:t>
            </a:r>
          </a:p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ТВОРЧЕСКИЕ УПРАЖНЕНИЯ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0F0F297E-AC14-4E4D-AD61-0D7B437EC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9500" y="6705600"/>
            <a:ext cx="1485900" cy="139700"/>
          </a:xfrm>
          <a:noFill/>
        </p:spPr>
        <p:txBody>
          <a:bodyPr/>
          <a:lstStyle/>
          <a:p>
            <a:r>
              <a:rPr lang="ru-RU" altLang="ru-RU" sz="600" dirty="0">
                <a:solidFill>
                  <a:srgbClr val="C00000"/>
                </a:solidFill>
                <a:latin typeface="Arial Black" pitchFamily="34" charset="0"/>
              </a:rPr>
              <a:t>МАДОУ-ДЕТСКИЙ САД № 175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E9A2E2-2DE7-4783-A0F0-0F50C7CDAF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657601"/>
            <a:ext cx="4063998" cy="304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75D166-C717-40D8-ADA0-057F04294F3B}"/>
              </a:ext>
            </a:extLst>
          </p:cNvPr>
          <p:cNvSpPr/>
          <p:nvPr/>
        </p:nvSpPr>
        <p:spPr>
          <a:xfrm>
            <a:off x="152400" y="6350"/>
            <a:ext cx="8763000" cy="68548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3340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Мелкая моторика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это скоординированные действия кистей и пальцев рук, которые выполняются в совокупности с нервной, костной, зрительной и мышечной системами. Другими словами, это способность манипулировать маленькими по размеру предметами, при которой задействованы только мелкие мышцы организма.</a:t>
            </a:r>
          </a:p>
          <a:p>
            <a:pPr indent="53340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стоит путать понятия мелкой и крупной моторики, сенсорики. Они взаимосвязаны, развиваются в организме ребёнка параллельно, но отличаются друг от друга: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i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крупная моторика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это движения крупных мышц организма, основа физического развития ребёнка: ходьба, прыжки, повороты тела, бег и другие активные действия;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сенсорика</a:t>
            </a:r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это восприятие окружающего мира через ощущения (тактильные, зрительные, вкусовые, слуховые), благодаря которому у ребёнка формируются навыки и предпочтения, он имеет представление о различных предметах, явлениях и действиях.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479F4488-B0AF-470E-8F57-EA95496A9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9500" y="6705600"/>
            <a:ext cx="1485900" cy="139700"/>
          </a:xfrm>
          <a:noFill/>
        </p:spPr>
        <p:txBody>
          <a:bodyPr/>
          <a:lstStyle/>
          <a:p>
            <a:r>
              <a:rPr lang="ru-RU" altLang="ru-RU" sz="600" dirty="0">
                <a:solidFill>
                  <a:srgbClr val="C00000"/>
                </a:solidFill>
                <a:latin typeface="Arial Black" pitchFamily="34" charset="0"/>
              </a:rPr>
              <a:t>МАДОУ-ДЕТСКИЙ САД № 175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DD5B3A-3B18-487D-87BE-8E4FAD0CF79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3115" y="484939"/>
            <a:ext cx="2248822" cy="169969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9CAAA02-CC5C-427A-BB7C-8CF0EBFE968C}"/>
              </a:ext>
            </a:extLst>
          </p:cNvPr>
          <p:cNvSpPr/>
          <p:nvPr/>
        </p:nvSpPr>
        <p:spPr>
          <a:xfrm>
            <a:off x="3379343" y="106553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8A10282-9C65-4BAD-91BE-CAFEE29BF114}"/>
              </a:ext>
            </a:extLst>
          </p:cNvPr>
          <p:cNvSpPr/>
          <p:nvPr/>
        </p:nvSpPr>
        <p:spPr>
          <a:xfrm>
            <a:off x="551017" y="2729038"/>
            <a:ext cx="2045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АППЛИКАЦИЯ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29AC981-3244-4345-A381-BB2990FEDD3C}"/>
              </a:ext>
            </a:extLst>
          </p:cNvPr>
          <p:cNvSpPr/>
          <p:nvPr/>
        </p:nvSpPr>
        <p:spPr>
          <a:xfrm>
            <a:off x="3502246" y="2745678"/>
            <a:ext cx="1851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ПЛАСТИЛИН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9A58022-CE71-448D-BF7B-6B9CE4765806}"/>
              </a:ext>
            </a:extLst>
          </p:cNvPr>
          <p:cNvSpPr/>
          <p:nvPr/>
        </p:nvSpPr>
        <p:spPr>
          <a:xfrm>
            <a:off x="6228983" y="2790038"/>
            <a:ext cx="2409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СОЛЕНОЕ ТЕСТО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33B5F47-9E1B-4F64-9899-B80B691D2728}"/>
              </a:ext>
            </a:extLst>
          </p:cNvPr>
          <p:cNvSpPr/>
          <p:nvPr/>
        </p:nvSpPr>
        <p:spPr>
          <a:xfrm>
            <a:off x="3124200" y="2286000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ВАТНЫМИ ПАЛОЧКАМИ НА МУКЕ</a:t>
            </a:r>
          </a:p>
        </p:txBody>
      </p:sp>
      <p:pic>
        <p:nvPicPr>
          <p:cNvPr id="3074" name="Picture 2" descr="https://img.kanal-o.ru/img/2020-05-25/fmt_94_24_shutterstock_1699834597.jpg">
            <a:extLst>
              <a:ext uri="{FF2B5EF4-FFF2-40B4-BE49-F238E27FC236}">
                <a16:creationId xmlns:a16="http://schemas.microsoft.com/office/drawing/2014/main" id="{19DF82A1-7420-4C5F-9920-E34F9611E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92" y="475885"/>
            <a:ext cx="2548209" cy="169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FD58271-25B5-469C-8848-5AC0273FE605}"/>
              </a:ext>
            </a:extLst>
          </p:cNvPr>
          <p:cNvSpPr/>
          <p:nvPr/>
        </p:nvSpPr>
        <p:spPr>
          <a:xfrm>
            <a:off x="297983" y="2258996"/>
            <a:ext cx="2573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ПАЛЬЧИКОВ</a:t>
            </a:r>
          </a:p>
        </p:txBody>
      </p:sp>
      <p:pic>
        <p:nvPicPr>
          <p:cNvPr id="3076" name="Picture 4" descr="https://img.kanal-o.ru/img/2018-05-28/fmt_94_24_shutterstock_417633919.jpg">
            <a:extLst>
              <a:ext uri="{FF2B5EF4-FFF2-40B4-BE49-F238E27FC236}">
                <a16:creationId xmlns:a16="http://schemas.microsoft.com/office/drawing/2014/main" id="{089B5E05-4348-4720-88CF-B53377B42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853" y="494470"/>
            <a:ext cx="3004728" cy="169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3B80365-538B-443A-9B40-7BCB83C117E9}"/>
              </a:ext>
            </a:extLst>
          </p:cNvPr>
          <p:cNvSpPr/>
          <p:nvPr/>
        </p:nvSpPr>
        <p:spPr>
          <a:xfrm>
            <a:off x="6019800" y="2286000"/>
            <a:ext cx="2685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КРАСКАМИ, </a:t>
            </a: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ЦВЕТНЫМИ КАРАНДАШАМИ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7A9D6D1-3911-44C2-936F-EA86BDFBBB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55" y="3159370"/>
            <a:ext cx="2119596" cy="180022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D2EAC85-FCC7-49CA-85EC-B0674EF879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34" y="3159370"/>
            <a:ext cx="2519234" cy="1800225"/>
          </a:xfrm>
          <a:prstGeom prst="rect">
            <a:avLst/>
          </a:prstGeom>
        </p:spPr>
      </p:pic>
      <p:pic>
        <p:nvPicPr>
          <p:cNvPr id="3078" name="Picture 6" descr="https://i.pinimg.com/originals/e8/8d/f2/e88df2c32805c539c536636f2cdb24dc.png">
            <a:extLst>
              <a:ext uri="{FF2B5EF4-FFF2-40B4-BE49-F238E27FC236}">
                <a16:creationId xmlns:a16="http://schemas.microsoft.com/office/drawing/2014/main" id="{9A90BB50-F836-4AA3-A91C-55F9FBBFD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81" y="3159370"/>
            <a:ext cx="2403637" cy="180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BFE9868-63F5-4AAF-8019-8DF6DE84C204}"/>
              </a:ext>
            </a:extLst>
          </p:cNvPr>
          <p:cNvSpPr/>
          <p:nvPr/>
        </p:nvSpPr>
        <p:spPr>
          <a:xfrm>
            <a:off x="3833657" y="5749217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ПОДЕЛКИ</a:t>
            </a:r>
          </a:p>
        </p:txBody>
      </p:sp>
      <p:pic>
        <p:nvPicPr>
          <p:cNvPr id="3080" name="Picture 8" descr="https://i.pinimg.com/originals/7b/3b/2a/7b3b2a41af7098c520d03b58f524e586.jpg">
            <a:extLst>
              <a:ext uri="{FF2B5EF4-FFF2-40B4-BE49-F238E27FC236}">
                <a16:creationId xmlns:a16="http://schemas.microsoft.com/office/drawing/2014/main" id="{81A6042C-3046-42B0-AD99-FEC09E03F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574" y="5181515"/>
            <a:ext cx="229197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7E9C979-8DF0-417F-BC28-ED91529A35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56" y="5171883"/>
            <a:ext cx="2152519" cy="1524000"/>
          </a:xfrm>
          <a:prstGeom prst="rect">
            <a:avLst/>
          </a:prstGeom>
        </p:spPr>
      </p:pic>
      <p:sp>
        <p:nvSpPr>
          <p:cNvPr id="25" name="Номер слайда 5">
            <a:extLst>
              <a:ext uri="{FF2B5EF4-FFF2-40B4-BE49-F238E27FC236}">
                <a16:creationId xmlns:a16="http://schemas.microsoft.com/office/drawing/2014/main" id="{62ABA427-128A-4553-8AB2-FF6C8A7E1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9500" y="6705600"/>
            <a:ext cx="1485900" cy="139700"/>
          </a:xfrm>
          <a:noFill/>
        </p:spPr>
        <p:txBody>
          <a:bodyPr/>
          <a:lstStyle/>
          <a:p>
            <a:r>
              <a:rPr lang="ru-RU" altLang="ru-RU" sz="600" dirty="0">
                <a:solidFill>
                  <a:srgbClr val="C00000"/>
                </a:solidFill>
                <a:latin typeface="Arial Black" pitchFamily="34" charset="0"/>
              </a:rPr>
              <a:t>МАДОУ-ДЕТСКИЙ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99175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5D94C7-9E5D-43FF-80AE-E7EE84CC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9500" y="6705600"/>
            <a:ext cx="1485900" cy="139700"/>
          </a:xfrm>
          <a:noFill/>
        </p:spPr>
        <p:txBody>
          <a:bodyPr/>
          <a:lstStyle/>
          <a:p>
            <a:r>
              <a:rPr lang="ru-RU" altLang="ru-RU" sz="600" dirty="0">
                <a:solidFill>
                  <a:srgbClr val="C00000"/>
                </a:solidFill>
                <a:latin typeface="Arial Black" pitchFamily="34" charset="0"/>
              </a:rPr>
              <a:t>МАДОУ-ДЕТСКИЙ САД № 175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4532BA-DAD6-4D8D-99F8-2411CB1ACF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94" y="-22123"/>
            <a:ext cx="6057900" cy="5290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A40207A-8CD6-4887-B35C-9EF5AA142B55}"/>
              </a:ext>
            </a:extLst>
          </p:cNvPr>
          <p:cNvSpPr/>
          <p:nvPr/>
        </p:nvSpPr>
        <p:spPr>
          <a:xfrm>
            <a:off x="1410929" y="5410200"/>
            <a:ext cx="6723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2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altLang="ru-RU" sz="320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7">
            <a:extLst>
              <a:ext uri="{FF2B5EF4-FFF2-40B4-BE49-F238E27FC236}">
                <a16:creationId xmlns:a16="http://schemas.microsoft.com/office/drawing/2014/main" id="{22DEA954-18E0-4544-B586-DFD5062EF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76200"/>
            <a:ext cx="88646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533400" algn="just">
              <a:spcBef>
                <a:spcPts val="0"/>
              </a:spcBef>
              <a:buFontTx/>
              <a:buNone/>
              <a:defRPr/>
            </a:pPr>
            <a:r>
              <a:rPr lang="ru-RU" altLang="ru-RU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Учёными установлено, что уровень развития интеллекта ребёнка находится в прямой зависимости от развития мелкой моторики.</a:t>
            </a:r>
          </a:p>
          <a:p>
            <a:pPr marL="0" indent="520700" algn="just">
              <a:spcBef>
                <a:spcPts val="0"/>
              </a:spcBef>
              <a:buFontTx/>
              <a:buNone/>
              <a:defRPr/>
            </a:pPr>
            <a:endParaRPr lang="ru-RU" altLang="ru-RU" sz="14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533400" algn="just">
              <a:spcBef>
                <a:spcPts val="0"/>
              </a:spcBef>
              <a:buFontTx/>
              <a:buNone/>
              <a:defRPr/>
            </a:pPr>
            <a:r>
              <a:rPr lang="ru-RU" altLang="ru-RU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Развитие мелкой моторики тесно связано с развитием речи, так как на кончиках детских пальчиков расположены нервные окончания, которые способствуют передаче огромного количества сигналов в мозговой центр, а это влияет на развитие ребёнка в целом.</a:t>
            </a:r>
          </a:p>
        </p:txBody>
      </p:sp>
      <p:pic>
        <p:nvPicPr>
          <p:cNvPr id="8195" name="Рисунок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3581400"/>
            <a:ext cx="2943225" cy="311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Прямоугольник 21"/>
          <p:cNvSpPr>
            <a:spLocks noChangeArrowheads="1"/>
          </p:cNvSpPr>
          <p:nvPr/>
        </p:nvSpPr>
        <p:spPr bwMode="auto">
          <a:xfrm>
            <a:off x="3059113" y="3810000"/>
            <a:ext cx="6000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3400" algn="just"/>
            <a:r>
              <a:rPr lang="ru-RU" altLang="ru-RU" sz="240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Развитие мелкой моторики и тактильной чувствительности – это мощный стимул развития у детей внимания, восприятия окружающего мира, мышления, логики, памяти и речи.</a:t>
            </a:r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5D19B6-6ABB-40DB-9C5A-40443443C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9500" y="6705600"/>
            <a:ext cx="1485900" cy="139700"/>
          </a:xfrm>
          <a:noFill/>
        </p:spPr>
        <p:txBody>
          <a:bodyPr/>
          <a:lstStyle/>
          <a:p>
            <a:r>
              <a:rPr lang="ru-RU" altLang="ru-RU" sz="600" dirty="0">
                <a:solidFill>
                  <a:srgbClr val="C00000"/>
                </a:solidFill>
                <a:latin typeface="Arial Black" pitchFamily="34" charset="0"/>
              </a:rPr>
              <a:t>МАДОУ-ДЕТСКИЙ САД № 175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>
            <a:extLst>
              <a:ext uri="{FF2B5EF4-FFF2-40B4-BE49-F238E27FC236}">
                <a16:creationId xmlns:a16="http://schemas.microsoft.com/office/drawing/2014/main" id="{F97BD2B9-3468-4C94-A14D-23B328CE75F1}"/>
              </a:ext>
            </a:extLst>
          </p:cNvPr>
          <p:cNvSpPr/>
          <p:nvPr/>
        </p:nvSpPr>
        <p:spPr>
          <a:xfrm>
            <a:off x="4132263" y="4324350"/>
            <a:ext cx="3028950" cy="2497138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ru-RU" b="1" i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indent="442913" algn="just"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«Движения руки всегда тесно связаны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с речью и способствуют её развитию»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         В.М. Бехтерев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endParaRPr lang="ru-RU" dirty="0"/>
          </a:p>
        </p:txBody>
      </p:sp>
      <p:sp>
        <p:nvSpPr>
          <p:cNvPr id="8" name="Вертикальный свиток 7">
            <a:extLst>
              <a:ext uri="{FF2B5EF4-FFF2-40B4-BE49-F238E27FC236}">
                <a16:creationId xmlns:a16="http://schemas.microsoft.com/office/drawing/2014/main" id="{1C1A236E-4ABE-4A4A-9B18-5496FC64FFC9}"/>
              </a:ext>
            </a:extLst>
          </p:cNvPr>
          <p:cNvSpPr/>
          <p:nvPr/>
        </p:nvSpPr>
        <p:spPr>
          <a:xfrm>
            <a:off x="1192213" y="4849813"/>
            <a:ext cx="2667000" cy="1820862"/>
          </a:xfrm>
          <a:prstGeom prst="verticalScroll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en-US" b="1" dirty="0">
              <a:solidFill>
                <a:schemeClr val="tx1"/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«Пальцы помогают говорить»                                                                                  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       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М.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Монтессори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9" name="Горизонтальный свиток 8">
            <a:extLst>
              <a:ext uri="{FF2B5EF4-FFF2-40B4-BE49-F238E27FC236}">
                <a16:creationId xmlns:a16="http://schemas.microsoft.com/office/drawing/2014/main" id="{A5ED406B-324F-4317-A7E6-C33E8372A4A5}"/>
              </a:ext>
            </a:extLst>
          </p:cNvPr>
          <p:cNvSpPr/>
          <p:nvPr/>
        </p:nvSpPr>
        <p:spPr>
          <a:xfrm>
            <a:off x="3608388" y="2274888"/>
            <a:ext cx="4076700" cy="2174875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42913" algn="just" eaLnBrk="1" hangingPunct="1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«Уровень развития речи детей прямо зависит от сформированности движений мелкой моторики рук» </a:t>
            </a:r>
          </a:p>
          <a:p>
            <a:pPr algn="just" eaLnBrk="1" hangingPunct="1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		    Д. Эльконин </a:t>
            </a:r>
          </a:p>
        </p:txBody>
      </p:sp>
      <p:sp>
        <p:nvSpPr>
          <p:cNvPr id="5" name="Вертикальный свиток 4">
            <a:extLst>
              <a:ext uri="{FF2B5EF4-FFF2-40B4-BE49-F238E27FC236}">
                <a16:creationId xmlns:a16="http://schemas.microsoft.com/office/drawing/2014/main" id="{CDB177EC-B852-45AB-AF4F-7AAEC42B1CC0}"/>
              </a:ext>
            </a:extLst>
          </p:cNvPr>
          <p:cNvSpPr/>
          <p:nvPr/>
        </p:nvSpPr>
        <p:spPr>
          <a:xfrm>
            <a:off x="1739900" y="904875"/>
            <a:ext cx="7162800" cy="1273175"/>
          </a:xfrm>
          <a:prstGeom prst="verticalScroll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42913" algn="just" eaLnBrk="1" hangingPunct="1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«Руки дают человеку голову, затем поумневшая голова учит руки, а умелые руки снова способствуют развитию мозга»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	   		           И.П.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Павлов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9222" name="Рисунок 12">
            <a:extLst>
              <a:ext uri="{FF2B5EF4-FFF2-40B4-BE49-F238E27FC236}">
                <a16:creationId xmlns:a16="http://schemas.microsoft.com/office/drawing/2014/main" id="{6E305F2D-4612-4E1A-93F7-C8193303F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558800"/>
            <a:ext cx="1558925" cy="187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17">
            <a:extLst>
              <a:ext uri="{FF2B5EF4-FFF2-40B4-BE49-F238E27FC236}">
                <a16:creationId xmlns:a16="http://schemas.microsoft.com/office/drawing/2014/main" id="{CE236146-E0DA-4AC0-92ED-B1D8C365E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813" y="4930775"/>
            <a:ext cx="1738312" cy="173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Рисунок 19">
            <a:extLst>
              <a:ext uri="{FF2B5EF4-FFF2-40B4-BE49-F238E27FC236}">
                <a16:creationId xmlns:a16="http://schemas.microsoft.com/office/drawing/2014/main" id="{C3090DB5-2FC3-4DCD-8194-261F9A1CC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8225" y="4406900"/>
            <a:ext cx="1514475" cy="198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Прямоугольник 1"/>
          <p:cNvSpPr>
            <a:spLocks noChangeArrowheads="1"/>
          </p:cNvSpPr>
          <p:nvPr/>
        </p:nvSpPr>
        <p:spPr bwMode="auto">
          <a:xfrm>
            <a:off x="-38100" y="161925"/>
            <a:ext cx="9182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altLang="ru-RU" sz="2800" b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Высказывания ученых о мелкой моторике:</a:t>
            </a:r>
          </a:p>
        </p:txBody>
      </p:sp>
      <p:sp>
        <p:nvSpPr>
          <p:cNvPr id="15" name="Вертикальный свиток 14">
            <a:extLst>
              <a:ext uri="{FF2B5EF4-FFF2-40B4-BE49-F238E27FC236}">
                <a16:creationId xmlns:a16="http://schemas.microsoft.com/office/drawing/2014/main" id="{1C1A236E-4ABE-4A4A-9B18-5496FC64FFC9}"/>
              </a:ext>
            </a:extLst>
          </p:cNvPr>
          <p:cNvSpPr/>
          <p:nvPr/>
        </p:nvSpPr>
        <p:spPr>
          <a:xfrm>
            <a:off x="100013" y="2784475"/>
            <a:ext cx="2392362" cy="1720850"/>
          </a:xfrm>
          <a:prstGeom prst="verticalScroll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en-US" b="1" dirty="0">
              <a:solidFill>
                <a:schemeClr val="tx1"/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«Рука – это головной мозг, вышедший наружу»                                                                  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       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И.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Кант</a:t>
            </a:r>
          </a:p>
          <a:p>
            <a:pPr algn="ctr" eaLnBrk="1" hangingPunct="1">
              <a:defRPr/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DCAEE7-7A42-4EFA-A0EA-88D488C6D4D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00975" y="2451100"/>
            <a:ext cx="1190625" cy="163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289E5B-B21B-4B20-B353-C20BA7E3571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14513" y="2903538"/>
            <a:ext cx="1808162" cy="174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AC93A6B1-11D0-4CDD-B1F6-D0B79E696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9500" y="6705600"/>
            <a:ext cx="1485900" cy="139700"/>
          </a:xfrm>
          <a:noFill/>
        </p:spPr>
        <p:txBody>
          <a:bodyPr/>
          <a:lstStyle/>
          <a:p>
            <a:r>
              <a:rPr lang="ru-RU" altLang="ru-RU" sz="600" dirty="0">
                <a:solidFill>
                  <a:srgbClr val="C00000"/>
                </a:solidFill>
                <a:latin typeface="Arial Black" pitchFamily="34" charset="0"/>
              </a:rPr>
              <a:t>МАДОУ-ДЕТСКИЙ САД № 175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>
            <a:extLst>
              <a:ext uri="{FF2B5EF4-FFF2-40B4-BE49-F238E27FC236}">
                <a16:creationId xmlns:a16="http://schemas.microsoft.com/office/drawing/2014/main" id="{D54BAC45-732D-4B97-B380-9C958267B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2400" y="6096534"/>
            <a:ext cx="8839200" cy="644525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6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Уровень развития мелкой моторики — является один из главных 		    показателей готовности ребёнка к обучению в школе</a:t>
            </a:r>
            <a:r>
              <a:rPr lang="ru-RU" alt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>
              <a:defRPr/>
            </a:pPr>
            <a:endParaRPr lang="ru-RU" altLang="ru-RU" sz="1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7E35776-4E91-44BF-85CD-2D80A90E91BA}"/>
              </a:ext>
            </a:extLst>
          </p:cNvPr>
          <p:cNvSpPr/>
          <p:nvPr/>
        </p:nvSpPr>
        <p:spPr>
          <a:xfrm>
            <a:off x="152400" y="152400"/>
            <a:ext cx="8839200" cy="6238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Недостаток развития мелкой моторики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привести к таким последствиям, как: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endParaRPr lang="ru-RU" sz="300" dirty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отсутствие интереса к рисованию, лепке и другим видам деятельности;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defRPr/>
            </a:pPr>
            <a:endParaRPr lang="ru-RU" sz="300" dirty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недостаточное развитие творческих способностей, мышления и внимания;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defRPr/>
            </a:pPr>
            <a:endParaRPr lang="ru-RU" sz="300" dirty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такие дети позже начинают говорить, у многих наблюдаются дефекты речи, которые сложно поддаются корректировке даже во время занятий со специалистами;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defRPr/>
            </a:pPr>
            <a:endParaRPr lang="ru-RU" sz="300" dirty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сложности с адаптацией к образовательному процессу в школе: ребёнок хуже воспринимает новый материал, плохо читает, медленно пишет, наблюдается неустойчивый почерк (неровные штрихи, различная высота и протяженность графических элементов, большие, растянутые, разнонаклонные буквы);</a:t>
            </a:r>
          </a:p>
          <a:p>
            <a:pPr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300" dirty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неспособность ровно провести прямую линию, правильно запоминать и писать цифры или буквы;</a:t>
            </a:r>
          </a:p>
          <a:p>
            <a:pPr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300" dirty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попросить ребенка нарисовать картинку, то он в большинстве случаев не может правильно разместить предметы на пространстве листа, ему не хватает фантазии, нет разнообразия цветов и чёткого сюжета.</a:t>
            </a:r>
          </a:p>
        </p:txBody>
      </p:sp>
      <p:sp>
        <p:nvSpPr>
          <p:cNvPr id="922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96200" y="6638925"/>
            <a:ext cx="1485900" cy="141288"/>
          </a:xfrm>
          <a:noFill/>
        </p:spPr>
        <p:txBody>
          <a:bodyPr/>
          <a:lstStyle/>
          <a:p>
            <a:r>
              <a:rPr lang="ru-RU" altLang="ru-RU" sz="600">
                <a:solidFill>
                  <a:srgbClr val="C00000"/>
                </a:solidFill>
                <a:latin typeface="Arial Black" pitchFamily="34" charset="0"/>
              </a:rPr>
              <a:t>МАДОУ-ДЕТСКИЙ САД № 175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5EE17C-CB2E-4552-8A8A-FB8A72961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535" y="38894"/>
            <a:ext cx="1105230" cy="855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5"/>
          <p:cNvSpPr>
            <a:spLocks noChangeArrowheads="1"/>
          </p:cNvSpPr>
          <p:nvPr/>
        </p:nvSpPr>
        <p:spPr bwMode="auto">
          <a:xfrm>
            <a:off x="419100" y="136525"/>
            <a:ext cx="85725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Возможности мелкой моторики ребенка</a:t>
            </a:r>
          </a:p>
          <a:p>
            <a:pPr algn="ctr"/>
            <a:r>
              <a:rPr lang="ru-RU" altLang="ru-RU" sz="240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на определенном возрастном этапе</a:t>
            </a:r>
            <a:r>
              <a:rPr lang="ru-RU" altLang="ru-RU" sz="200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lang="ru-RU" altLang="ru-RU">
              <a:solidFill>
                <a:srgbClr val="C0000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3" name="Прямоугольник 6"/>
          <p:cNvSpPr>
            <a:spLocks noChangeArrowheads="1"/>
          </p:cNvSpPr>
          <p:nvPr/>
        </p:nvSpPr>
        <p:spPr bwMode="auto">
          <a:xfrm>
            <a:off x="0" y="968375"/>
            <a:ext cx="89916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0975" algn="just"/>
            <a:r>
              <a:rPr lang="ru-RU" altLang="ru-RU" sz="1600">
                <a:solidFill>
                  <a:srgbClr val="C00000"/>
                </a:solidFill>
                <a:latin typeface="Arial Black" pitchFamily="34" charset="0"/>
              </a:rPr>
              <a:t>2-3 месяца: </a:t>
            </a:r>
            <a:r>
              <a:rPr lang="ru-RU" altLang="ru-RU" sz="1600">
                <a:solidFill>
                  <a:srgbClr val="002060"/>
                </a:solidFill>
                <a:latin typeface="Arial Black" pitchFamily="34" charset="0"/>
              </a:rPr>
              <a:t>ребенок изучает мир своими ручками, он разглядывает их, тянется за предметами и игрушками, хватает себя и вас за пальчики;</a:t>
            </a:r>
          </a:p>
          <a:p>
            <a:pPr indent="180975" algn="just"/>
            <a:r>
              <a:rPr lang="ru-RU" altLang="ru-RU" sz="1600">
                <a:solidFill>
                  <a:srgbClr val="C00000"/>
                </a:solidFill>
                <a:latin typeface="Arial Black" pitchFamily="34" charset="0"/>
              </a:rPr>
              <a:t>3-6 месяцев: </a:t>
            </a:r>
            <a:r>
              <a:rPr lang="ru-RU" altLang="ru-RU" sz="1600">
                <a:solidFill>
                  <a:srgbClr val="002060"/>
                </a:solidFill>
                <a:latin typeface="Arial Black" pitchFamily="34" charset="0"/>
              </a:rPr>
              <a:t>направляет руки ко рту, следит за движением рук, под контролем зрения направляет руку к предмету и захватывает его;</a:t>
            </a:r>
          </a:p>
          <a:p>
            <a:pPr indent="180975" algn="just"/>
            <a:r>
              <a:rPr lang="ru-RU" altLang="ru-RU" sz="1600">
                <a:solidFill>
                  <a:srgbClr val="C00000"/>
                </a:solidFill>
                <a:latin typeface="Arial Black" pitchFamily="34" charset="0"/>
              </a:rPr>
              <a:t>8-12 месяцев: </a:t>
            </a:r>
            <a:r>
              <a:rPr lang="ru-RU" altLang="ru-RU" sz="1600">
                <a:solidFill>
                  <a:srgbClr val="002060"/>
                </a:solidFill>
                <a:latin typeface="Arial Black" pitchFamily="34" charset="0"/>
              </a:rPr>
              <a:t>перекладывает предмет из одной руки в другую, может положить ложку в чашку, кубики в коробку, ребенок берет мелкий предмет двумя пальцами (кончиком большого и указательного пальцев);</a:t>
            </a:r>
          </a:p>
          <a:p>
            <a:pPr indent="180975" algn="just"/>
            <a:r>
              <a:rPr lang="ru-RU" altLang="ru-RU" sz="1600">
                <a:solidFill>
                  <a:srgbClr val="C00000"/>
                </a:solidFill>
                <a:latin typeface="Arial Black" pitchFamily="34" charset="0"/>
              </a:rPr>
              <a:t>8-13 месяцев: </a:t>
            </a:r>
            <a:r>
              <a:rPr lang="ru-RU" altLang="ru-RU" sz="1600">
                <a:solidFill>
                  <a:srgbClr val="002060"/>
                </a:solidFill>
                <a:latin typeface="Arial Black" pitchFamily="34" charset="0"/>
              </a:rPr>
              <a:t>разъединяет предмет под контролем зрения;</a:t>
            </a:r>
          </a:p>
          <a:p>
            <a:pPr indent="180975" algn="just"/>
            <a:r>
              <a:rPr lang="ru-RU" altLang="ru-RU" sz="1600">
                <a:solidFill>
                  <a:srgbClr val="C00000"/>
                </a:solidFill>
                <a:latin typeface="Arial Black" pitchFamily="34" charset="0"/>
              </a:rPr>
              <a:t>10-12 месяцев:</a:t>
            </a:r>
            <a:r>
              <a:rPr lang="ru-RU" altLang="ru-RU" sz="1600">
                <a:solidFill>
                  <a:srgbClr val="002060"/>
                </a:solidFill>
                <a:latin typeface="Arial Black" pitchFamily="34" charset="0"/>
              </a:rPr>
              <a:t> одной рукой держит игрушку, а другой играет с ней;</a:t>
            </a:r>
          </a:p>
          <a:p>
            <a:pPr indent="180975" algn="just"/>
            <a:r>
              <a:rPr lang="ru-RU" altLang="ru-RU" sz="1600">
                <a:solidFill>
                  <a:srgbClr val="C00000"/>
                </a:solidFill>
                <a:latin typeface="Arial Black" pitchFamily="34" charset="0"/>
              </a:rPr>
              <a:t>10-13 месяцев: </a:t>
            </a:r>
            <a:r>
              <a:rPr lang="ru-RU" altLang="ru-RU" sz="1600">
                <a:solidFill>
                  <a:srgbClr val="002060"/>
                </a:solidFill>
                <a:latin typeface="Arial Black" pitchFamily="34" charset="0"/>
              </a:rPr>
              <a:t>повторяет за взрослым действия с предметами (например, толкает игрушечную машинку);</a:t>
            </a:r>
          </a:p>
          <a:p>
            <a:pPr indent="180975" algn="just"/>
            <a:r>
              <a:rPr lang="ru-RU" altLang="ru-RU" sz="1600">
                <a:solidFill>
                  <a:srgbClr val="C00000"/>
                </a:solidFill>
                <a:latin typeface="Arial Black" pitchFamily="34" charset="0"/>
              </a:rPr>
              <a:t>11-14 месяцев: </a:t>
            </a:r>
            <a:r>
              <a:rPr lang="ru-RU" altLang="ru-RU" sz="1600">
                <a:solidFill>
                  <a:srgbClr val="002060"/>
                </a:solidFill>
                <a:latin typeface="Arial Black" pitchFamily="34" charset="0"/>
              </a:rPr>
              <a:t>пытается рисовать «каракули»;</a:t>
            </a:r>
          </a:p>
          <a:p>
            <a:pPr indent="180975" algn="just"/>
            <a:r>
              <a:rPr lang="ru-RU" altLang="ru-RU" sz="1600">
                <a:solidFill>
                  <a:srgbClr val="C00000"/>
                </a:solidFill>
                <a:latin typeface="Arial Black" pitchFamily="34" charset="0"/>
              </a:rPr>
              <a:t>12-18 месяцев: </a:t>
            </a:r>
            <a:r>
              <a:rPr lang="ru-RU" altLang="ru-RU" sz="1600">
                <a:solidFill>
                  <a:srgbClr val="002060"/>
                </a:solidFill>
                <a:latin typeface="Arial Black" pitchFamily="34" charset="0"/>
              </a:rPr>
              <a:t>переворачивает все сразу </a:t>
            </a:r>
          </a:p>
          <a:p>
            <a:pPr indent="180975" algn="just"/>
            <a:r>
              <a:rPr lang="ru-RU" altLang="ru-RU" sz="1600">
                <a:solidFill>
                  <a:srgbClr val="002060"/>
                </a:solidFill>
                <a:latin typeface="Arial Black" pitchFamily="34" charset="0"/>
              </a:rPr>
              <a:t>страницы книги, хорошо держит карандаш,</a:t>
            </a:r>
          </a:p>
          <a:p>
            <a:pPr indent="180975" algn="just"/>
            <a:r>
              <a:rPr lang="ru-RU" altLang="ru-RU" sz="1600">
                <a:solidFill>
                  <a:srgbClr val="002060"/>
                </a:solidFill>
                <a:latin typeface="Arial Black" pitchFamily="34" charset="0"/>
              </a:rPr>
              <a:t>умеет держать чашку, ложку, разворачивать</a:t>
            </a:r>
          </a:p>
          <a:p>
            <a:pPr indent="180975" algn="just"/>
            <a:r>
              <a:rPr lang="ru-RU" altLang="ru-RU" sz="1600">
                <a:solidFill>
                  <a:srgbClr val="002060"/>
                </a:solidFill>
                <a:latin typeface="Arial Black" pitchFamily="34" charset="0"/>
              </a:rPr>
              <a:t>завернутый в бумагу предмет;</a:t>
            </a:r>
          </a:p>
          <a:p>
            <a:pPr indent="180975" algn="just"/>
            <a:r>
              <a:rPr lang="ru-RU" altLang="ru-RU" sz="1600">
                <a:solidFill>
                  <a:srgbClr val="C00000"/>
                </a:solidFill>
                <a:latin typeface="Arial Black" pitchFamily="34" charset="0"/>
              </a:rPr>
              <a:t>13-18 месяцев: </a:t>
            </a:r>
            <a:r>
              <a:rPr lang="ru-RU" altLang="ru-RU" sz="1600">
                <a:solidFill>
                  <a:srgbClr val="002060"/>
                </a:solidFill>
                <a:latin typeface="Arial Black" pitchFamily="34" charset="0"/>
              </a:rPr>
              <a:t>ставит кубик на кубик;</a:t>
            </a:r>
          </a:p>
          <a:p>
            <a:pPr indent="180975" algn="just"/>
            <a:r>
              <a:rPr lang="ru-RU" altLang="ru-RU" sz="1600">
                <a:solidFill>
                  <a:srgbClr val="C00000"/>
                </a:solidFill>
                <a:latin typeface="Arial Black" pitchFamily="34" charset="0"/>
              </a:rPr>
              <a:t>14-16 месяцев: </a:t>
            </a:r>
            <a:r>
              <a:rPr lang="ru-RU" altLang="ru-RU" sz="1600">
                <a:solidFill>
                  <a:srgbClr val="002060"/>
                </a:solidFill>
                <a:latin typeface="Arial Black" pitchFamily="34" charset="0"/>
              </a:rPr>
              <a:t>умеет соединять предметы, </a:t>
            </a:r>
          </a:p>
          <a:p>
            <a:pPr indent="180975" algn="just"/>
            <a:r>
              <a:rPr lang="ru-RU" altLang="ru-RU" sz="1600">
                <a:solidFill>
                  <a:srgbClr val="002060"/>
                </a:solidFill>
                <a:latin typeface="Arial Black" pitchFamily="34" charset="0"/>
              </a:rPr>
              <a:t>откручивать маленькие винтовые крышки под </a:t>
            </a:r>
          </a:p>
          <a:p>
            <a:pPr indent="180975" algn="just"/>
            <a:r>
              <a:rPr lang="ru-RU" altLang="ru-RU" sz="1600">
                <a:solidFill>
                  <a:srgbClr val="002060"/>
                </a:solidFill>
                <a:latin typeface="Arial Black" pitchFamily="34" charset="0"/>
              </a:rPr>
              <a:t>контролем зрения;</a:t>
            </a:r>
          </a:p>
          <a:p>
            <a:pPr indent="180975" algn="just"/>
            <a:r>
              <a:rPr lang="ru-RU" altLang="ru-RU" sz="1600">
                <a:solidFill>
                  <a:srgbClr val="C00000"/>
                </a:solidFill>
                <a:latin typeface="Arial Black" pitchFamily="34" charset="0"/>
              </a:rPr>
              <a:t>15-18 месяцев:</a:t>
            </a:r>
            <a:r>
              <a:rPr lang="ru-RU" altLang="ru-RU" sz="1600">
                <a:solidFill>
                  <a:srgbClr val="002060"/>
                </a:solidFill>
                <a:latin typeface="Arial Black" pitchFamily="34" charset="0"/>
              </a:rPr>
              <a:t> собирает пирамиды без учета</a:t>
            </a:r>
          </a:p>
          <a:p>
            <a:pPr indent="180975" algn="just"/>
            <a:r>
              <a:rPr lang="ru-RU" altLang="ru-RU" sz="1600">
                <a:solidFill>
                  <a:srgbClr val="002060"/>
                </a:solidFill>
                <a:latin typeface="Arial Black" pitchFamily="34" charset="0"/>
              </a:rPr>
              <a:t>колец;</a:t>
            </a:r>
          </a:p>
        </p:txBody>
      </p:sp>
      <p:pic>
        <p:nvPicPr>
          <p:cNvPr id="11269" name="Рисунок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646488"/>
            <a:ext cx="3429000" cy="299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A4215-897B-4CA4-AA4E-735E286E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9500" y="6705600"/>
            <a:ext cx="1485900" cy="139700"/>
          </a:xfrm>
          <a:noFill/>
        </p:spPr>
        <p:txBody>
          <a:bodyPr/>
          <a:lstStyle/>
          <a:p>
            <a:r>
              <a:rPr lang="ru-RU" altLang="ru-RU" sz="600" dirty="0">
                <a:solidFill>
                  <a:srgbClr val="C00000"/>
                </a:solidFill>
                <a:latin typeface="Arial Black" pitchFamily="34" charset="0"/>
              </a:rPr>
              <a:t>МАДОУ-ДЕТСКИЙ САД № 175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4"/>
          <p:cNvSpPr>
            <a:spLocks noChangeArrowheads="1"/>
          </p:cNvSpPr>
          <p:nvPr/>
        </p:nvSpPr>
        <p:spPr bwMode="auto">
          <a:xfrm>
            <a:off x="26988" y="228600"/>
            <a:ext cx="89916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0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17-20 месяцев: </a:t>
            </a: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ставит 3 кубика друг на друга,</a:t>
            </a:r>
          </a:p>
          <a:p>
            <a:pPr indent="0" algn="just"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переворачивает страницы книги по одной, держит два</a:t>
            </a:r>
          </a:p>
          <a:p>
            <a:pPr indent="0" algn="just"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предмета в одной руке;</a:t>
            </a:r>
            <a:endParaRPr lang="ru-RU" altLang="ru-RU" sz="16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just">
              <a:defRPr/>
            </a:pPr>
            <a:r>
              <a:rPr lang="ru-RU" alt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17-24 месяцев: </a:t>
            </a: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схватывает движущийся предмет;</a:t>
            </a:r>
          </a:p>
          <a:p>
            <a:pPr algn="just">
              <a:defRPr/>
            </a:pPr>
            <a:r>
              <a:rPr lang="ru-RU" alt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18-24 месяцев: </a:t>
            </a: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опускает мелкий предмет</a:t>
            </a:r>
          </a:p>
          <a:p>
            <a:pPr indent="0" algn="just"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в маленькое отверстие, разрывает бумагу;</a:t>
            </a:r>
          </a:p>
          <a:p>
            <a:pPr algn="just">
              <a:defRPr/>
            </a:pPr>
            <a:r>
              <a:rPr lang="ru-RU" alt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20-24 месяцев: </a:t>
            </a: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пытается остановить катящийся мяч,</a:t>
            </a:r>
          </a:p>
          <a:p>
            <a:pPr indent="0" algn="just">
              <a:defRPr/>
            </a:pP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нанизывает на шнур большие бусины;</a:t>
            </a:r>
          </a:p>
          <a:p>
            <a:pPr algn="just">
              <a:defRPr/>
            </a:pPr>
            <a:r>
              <a:rPr lang="ru-RU" alt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21-24 месяцев: </a:t>
            </a: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переливает жидкость из одной ёмкости в другую;</a:t>
            </a:r>
          </a:p>
          <a:p>
            <a:pPr algn="just">
              <a:defRPr/>
            </a:pPr>
            <a:r>
              <a:rPr lang="ru-RU" alt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22-24 месяцев: </a:t>
            </a: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ставит 4-6 кубиков друг на друга;</a:t>
            </a:r>
          </a:p>
          <a:p>
            <a:pPr algn="just">
              <a:defRPr/>
            </a:pPr>
            <a:r>
              <a:rPr lang="ru-RU" alt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2–3 года: </a:t>
            </a: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открывает ящик и опрокидывает его содержимое, играет с песком и глиной, открывает крышки, использует ножницы, красит пальцем, может крутить пальцем диск телефона, рисует черточки, воспроизводит простые формы, рисует по образцу крест;</a:t>
            </a:r>
          </a:p>
          <a:p>
            <a:pPr algn="just">
              <a:defRPr/>
            </a:pPr>
            <a:r>
              <a:rPr lang="ru-RU" alt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3-4 года: </a:t>
            </a: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держит карандаш, копирует формы несколькими чертами, обводит контур, собирает и строит постройки из 9 кубиков;</a:t>
            </a:r>
          </a:p>
          <a:p>
            <a:pPr algn="just">
              <a:defRPr/>
            </a:pPr>
            <a:r>
              <a:rPr lang="ru-RU" alt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4-5 лет: </a:t>
            </a: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рисует карандашами, раскрашивает простые формы, строит постройки более чем из 9 кубиков, складывает бумагу более чем один раз, определяет предметы в мешке на ощупь, лепит из пластилина, шнурует ботинки, копирует заглавные печатные буквы, рисует простой «дом» (квадрат и диагонали), рисует человека (изображая от 2 до 3 частей его тела), копирует квадрат, звезду, дополняет три части в незавершенную картину;</a:t>
            </a:r>
          </a:p>
          <a:p>
            <a:pPr algn="just">
              <a:defRPr/>
            </a:pPr>
            <a:r>
              <a:rPr lang="ru-RU" alt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5-6 лет: </a:t>
            </a:r>
            <a:r>
              <a:rPr lang="ru-RU" alt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аккуратно вырезает картинки, пишет буквы и числа, дополняет недостающие детали к картинке, воспроизводит геометрические фигуры по образцу (и без образца).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9C45C1-3A9A-4AF6-90AE-426B3981E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65" y="0"/>
            <a:ext cx="2469979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C1763DE-7923-4298-9806-DE4D3DEB4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9500" y="6705600"/>
            <a:ext cx="1485900" cy="139700"/>
          </a:xfrm>
          <a:noFill/>
        </p:spPr>
        <p:txBody>
          <a:bodyPr/>
          <a:lstStyle/>
          <a:p>
            <a:r>
              <a:rPr lang="ru-RU" altLang="ru-RU" sz="600" dirty="0">
                <a:solidFill>
                  <a:srgbClr val="C00000"/>
                </a:solidFill>
                <a:latin typeface="Arial Black" pitchFamily="34" charset="0"/>
              </a:rPr>
              <a:t>МАДОУ-ДЕТСКИЙ САД № 175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95184" y="1258885"/>
            <a:ext cx="50292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Стимулирует речевое развитие</a:t>
            </a:r>
          </a:p>
          <a:p>
            <a:pPr indent="361950"/>
            <a:r>
              <a:rPr lang="ru-RU" altLang="ru-RU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ребенка;</a:t>
            </a:r>
          </a:p>
          <a:p>
            <a:pPr marL="342900" indent="-342900"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Развивается память, внимание,</a:t>
            </a:r>
          </a:p>
          <a:p>
            <a:pPr indent="361950"/>
            <a:r>
              <a:rPr lang="ru-RU" altLang="ru-RU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мышление, восприятие;</a:t>
            </a:r>
          </a:p>
          <a:p>
            <a:pPr marL="342900" indent="-342900"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Ребенок, двигая пальчиками,</a:t>
            </a:r>
          </a:p>
          <a:p>
            <a:pPr indent="361950"/>
            <a:r>
              <a:rPr lang="ru-RU" altLang="ru-RU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неосознанно развивает свои</a:t>
            </a:r>
          </a:p>
          <a:p>
            <a:pPr indent="361950"/>
            <a:r>
              <a:rPr lang="ru-RU" altLang="ru-RU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внутренние органы;</a:t>
            </a:r>
          </a:p>
          <a:p>
            <a:pPr marL="342900" indent="-342900"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Развивает мышечный аппарат, тактильную чувствительность;</a:t>
            </a:r>
          </a:p>
          <a:p>
            <a:pPr marL="342900" indent="-342900"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Развивает чувство ритма и </a:t>
            </a:r>
          </a:p>
          <a:p>
            <a:pPr indent="361950"/>
            <a:r>
              <a:rPr lang="ru-RU" altLang="ru-RU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координацию движений;</a:t>
            </a:r>
          </a:p>
          <a:p>
            <a:pPr marL="342900" indent="-342900"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Развивает навык самообслуживания;</a:t>
            </a:r>
          </a:p>
          <a:p>
            <a:pPr marL="342900" indent="-342900"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Подготавливает руку к письму;</a:t>
            </a:r>
          </a:p>
          <a:p>
            <a:pPr marL="342900" indent="-342900"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Поднимает настроение ребенка.</a:t>
            </a:r>
          </a:p>
        </p:txBody>
      </p:sp>
      <p:sp>
        <p:nvSpPr>
          <p:cNvPr id="12291" name="Прямоугольник 1"/>
          <p:cNvSpPr>
            <a:spLocks noChangeArrowheads="1"/>
          </p:cNvSpPr>
          <p:nvPr/>
        </p:nvSpPr>
        <p:spPr bwMode="auto">
          <a:xfrm>
            <a:off x="25273" y="117815"/>
            <a:ext cx="918210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altLang="ru-RU" sz="28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РАЗВИТИЕ МЕЛКОЙ МОТОРИКИ:</a:t>
            </a:r>
          </a:p>
        </p:txBody>
      </p:sp>
      <p:sp>
        <p:nvSpPr>
          <p:cNvPr id="1229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29500" y="6705600"/>
            <a:ext cx="1485900" cy="139700"/>
          </a:xfrm>
          <a:noFill/>
        </p:spPr>
        <p:txBody>
          <a:bodyPr/>
          <a:lstStyle/>
          <a:p>
            <a:r>
              <a:rPr lang="ru-RU" altLang="ru-RU" sz="600" dirty="0">
                <a:solidFill>
                  <a:srgbClr val="C00000"/>
                </a:solidFill>
                <a:latin typeface="Arial Black" pitchFamily="34" charset="0"/>
              </a:rPr>
              <a:t>МАДОУ-ДЕТСКИЙ САД № 175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3FB9AC-4766-480B-B41E-851685140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6" y="1143000"/>
            <a:ext cx="4247317" cy="4247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25858977"/>
              </p:ext>
            </p:extLst>
          </p:nvPr>
        </p:nvGraphicFramePr>
        <p:xfrm>
          <a:off x="152400" y="228600"/>
          <a:ext cx="8907463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20B9C74-44DA-484C-87F4-520F0B90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9500" y="6705600"/>
            <a:ext cx="1485900" cy="139700"/>
          </a:xfrm>
          <a:noFill/>
        </p:spPr>
        <p:txBody>
          <a:bodyPr/>
          <a:lstStyle/>
          <a:p>
            <a:r>
              <a:rPr lang="ru-RU" altLang="ru-RU" sz="600" dirty="0">
                <a:solidFill>
                  <a:srgbClr val="C00000"/>
                </a:solidFill>
                <a:latin typeface="Arial Black" pitchFamily="34" charset="0"/>
              </a:rPr>
              <a:t>МАДОУ-ДЕТСКИЙ САД № 175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EA8BC1-127A-4F59-B7E9-B8E1B17306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0"/>
            <a:ext cx="4856412" cy="4764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3309</TotalTime>
  <Words>1741</Words>
  <Application>Microsoft Office PowerPoint</Application>
  <PresentationFormat>Экран (4:3)</PresentationFormat>
  <Paragraphs>248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Segoe UI Black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мелкой моторики руки»</dc:title>
  <dc:creator>МАМА</dc:creator>
  <cp:lastModifiedBy>Компик</cp:lastModifiedBy>
  <cp:revision>676</cp:revision>
  <cp:lastPrinted>1601-01-01T00:00:00Z</cp:lastPrinted>
  <dcterms:created xsi:type="dcterms:W3CDTF">2011-01-05T11:35:27Z</dcterms:created>
  <dcterms:modified xsi:type="dcterms:W3CDTF">2022-10-27T16:39:57Z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