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79" r:id="rId2"/>
    <p:sldId id="260" r:id="rId3"/>
    <p:sldId id="267" r:id="rId4"/>
    <p:sldId id="268" r:id="rId5"/>
    <p:sldId id="264" r:id="rId6"/>
    <p:sldId id="259" r:id="rId7"/>
    <p:sldId id="258" r:id="rId8"/>
    <p:sldId id="262" r:id="rId9"/>
    <p:sldId id="269" r:id="rId10"/>
    <p:sldId id="276" r:id="rId11"/>
    <p:sldId id="271" r:id="rId12"/>
    <p:sldId id="270" r:id="rId13"/>
    <p:sldId id="280" r:id="rId14"/>
    <p:sldId id="281" r:id="rId15"/>
    <p:sldId id="277" r:id="rId16"/>
    <p:sldId id="282" r:id="rId17"/>
    <p:sldId id="263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6fxmGczUYmyVODQB8gRQA==" hashData="3YFnRHKoiRpOPhu9ds9AatSZRcjEKN5ZYd6G+a3YaYJQ8UQX5VoQhVYaPkwIJcE6LsAw7jhRkDTr9Z0/zj2vw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19413-A4FF-49FA-8953-191BF771A0A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FB78-F4F9-4E73-A17E-A61093768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5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BFB78-F4F9-4E73-A17E-A61093768EB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3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9568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0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336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0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9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5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8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74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922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5CD4C8F-2053-4BC9-A31E-607780EC0C8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EA50E38-C029-4095-8914-0C1748F4D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654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C965B2-8A49-4956-8CCA-5310FC9F3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1061927"/>
            <a:ext cx="5218176" cy="521817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33D2526-CBE4-4AA8-AB78-DEA272FD2E4B}"/>
              </a:ext>
            </a:extLst>
          </p:cNvPr>
          <p:cNvSpPr txBox="1">
            <a:spLocks/>
          </p:cNvSpPr>
          <p:nvPr/>
        </p:nvSpPr>
        <p:spPr>
          <a:xfrm>
            <a:off x="4743647" y="1363679"/>
            <a:ext cx="8361229" cy="29602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ДЫХАНИЯ </a:t>
            </a:r>
            <a:br>
              <a:rPr lang="ru-RU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РАЗВИТИИ РЕЧИ ДЕТЕЙ</a:t>
            </a:r>
            <a:br>
              <a:rPr lang="ru-RU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ДОШКОЛЬНОГО </a:t>
            </a:r>
            <a:br>
              <a:rPr lang="ru-RU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C209E71-E59A-4748-85CE-CC0C5F25F19F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42036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E6C8898C-5D89-442B-9F76-87EC294D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77" y="157818"/>
            <a:ext cx="5950159" cy="3670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ГУСИ 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Стоя, руки на поясе, ребенок медленно наклоняет туловище вперед, не опуская голову вниз и произносит протяжно: «ГА-А-А», возвращается в исходное положение и делает вдох (5-6 раз).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929729-C440-4281-BEA0-E34E23C87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1" y="1160325"/>
            <a:ext cx="5365066" cy="3099816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AEAD2550-5015-417D-ABD0-58C81D9DE180}"/>
              </a:ext>
            </a:extLst>
          </p:cNvPr>
          <p:cNvSpPr txBox="1">
            <a:spLocks/>
          </p:cNvSpPr>
          <p:nvPr/>
        </p:nvSpPr>
        <p:spPr>
          <a:xfrm>
            <a:off x="3174492" y="3923257"/>
            <a:ext cx="789127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ГУСИ ЛЕТЯТ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Медленно и плавно ходить по комнате, взмахивая руками, как гуси.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Руки-крылья на вдохе поднимать, на выдохе опускать, произнося: «ГУ-У-У» (5-6 раз).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FCEFED2-7344-4A37-9D04-EAA2BE0AD66E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87147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E6C8898C-5D89-442B-9F76-87EC294D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0" y="3767327"/>
            <a:ext cx="722376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КАША КИПИТ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Сидя на стульчике, одну руку положить на живот, другую – на грудь.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Втянуть живот и набрать воздух (вдох),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опустить грудь (выдох) и произносить на выдохе громко звук: «Ф-Ф-Ф» (4 раза).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21E55-034A-4A3D-BEE6-76CBB5872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2" y="3014554"/>
            <a:ext cx="3951997" cy="366971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5414B2F-3AD1-45D9-9C81-3A4F9EF01F61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3A3921-AC0C-467C-B951-35C878CB4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32" y="146304"/>
            <a:ext cx="2590801" cy="3886199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2546082C-1417-42DA-A4A2-85B682CB74A1}"/>
              </a:ext>
            </a:extLst>
          </p:cNvPr>
          <p:cNvSpPr txBox="1">
            <a:spLocks/>
          </p:cNvSpPr>
          <p:nvPr/>
        </p:nvSpPr>
        <p:spPr>
          <a:xfrm>
            <a:off x="1527073" y="548639"/>
            <a:ext cx="722376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ЧАСИКИ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Встать прямо, ноги слегка расставить, руки опустить. Размахивая прямыми руками вперед-назад произносить: «ТИК-ТАК», дыхание спокойное, ровное (6-7 раз).</a:t>
            </a:r>
          </a:p>
        </p:txBody>
      </p:sp>
    </p:spTree>
    <p:extLst>
      <p:ext uri="{BB962C8B-B14F-4D97-AF65-F5344CB8AC3E}">
        <p14:creationId xmlns:p14="http://schemas.microsoft.com/office/powerpoint/2010/main" val="156865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69EBE1-B59F-4DC9-80F4-81EFFABC023A}"/>
              </a:ext>
            </a:extLst>
          </p:cNvPr>
          <p:cNvSpPr txBox="1">
            <a:spLocks/>
          </p:cNvSpPr>
          <p:nvPr/>
        </p:nvSpPr>
        <p:spPr>
          <a:xfrm>
            <a:off x="1133856" y="374904"/>
            <a:ext cx="9601200" cy="978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ГИМНАСТИКА</a:t>
            </a:r>
          </a:p>
          <a:p>
            <a:pPr algn="ctr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СРЕДНЕГО ВОЗРАСТА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3437D2E-C068-4D8D-A1A4-429C6FBB42C6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A0F382-109A-4F0D-AEC1-550C226F6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3720084"/>
            <a:ext cx="6275832" cy="3137916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9426EE08-9CD9-46EF-9C12-CC8B5F30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13" y="1699260"/>
            <a:ext cx="11236439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НОСИК И РОТИК ПОУЧИМ ДЫШАТЬ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Сначала ребенок выполняет вдох и выдох носом (2-4 раза), затем вдох носом – выдох ртом; вдох ртом – выдох ртом; вдох ртом – выдох носом.</a:t>
            </a:r>
          </a:p>
        </p:txBody>
      </p:sp>
    </p:spTree>
    <p:extLst>
      <p:ext uri="{BB962C8B-B14F-4D97-AF65-F5344CB8AC3E}">
        <p14:creationId xmlns:p14="http://schemas.microsoft.com/office/powerpoint/2010/main" val="120260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B116A-75E0-4604-8ABA-A0FCD6181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39" y="2313431"/>
            <a:ext cx="2128016" cy="40923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4B7E0A-9E7B-4932-9DE9-D2F57D8E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25" y="-284988"/>
            <a:ext cx="4765300" cy="4809744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DAE9130C-9756-4605-8187-48A7D7286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318516"/>
            <a:ext cx="7435391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ВЕТЕРОК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Сделать из бумаги вертушку-пропеллер (или взять покупную) и дуть на неё, чтобы она вращалась.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D2BD9EF1-5C03-4F81-804F-56A52791D302}"/>
              </a:ext>
            </a:extLst>
          </p:cNvPr>
          <p:cNvSpPr txBox="1">
            <a:spLocks/>
          </p:cNvSpPr>
          <p:nvPr/>
        </p:nvSpPr>
        <p:spPr>
          <a:xfrm>
            <a:off x="3308055" y="3429000"/>
            <a:ext cx="8531158" cy="3110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ВОЛШЕБНЫЕ ПУЗЫРЬКИ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Предложите ребенку поиграть с мыльными пузырями.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Следить, чтобы ребенок при выдохе не поднимал плечи, дул на одном выдохе, не добирая воздух, не надувал щеки, а губы слегка выдвигал вперед.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9455552-C0EE-40AC-A339-4AB051C8A977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46067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33576E-F837-4189-8C62-FB738F8D5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430466"/>
            <a:ext cx="4972954" cy="371106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0FFFA683-82CD-4065-9A54-493F19247D4D}"/>
              </a:ext>
            </a:extLst>
          </p:cNvPr>
          <p:cNvSpPr txBox="1">
            <a:spLocks/>
          </p:cNvSpPr>
          <p:nvPr/>
        </p:nvSpPr>
        <p:spPr>
          <a:xfrm>
            <a:off x="5905641" y="0"/>
            <a:ext cx="613796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КОРАБЛИКИ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Наполнить таз водой и научить ребенка дуть на легкие предметы, находящиеся в тазу, например, кораблики.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Можно устроить соревнование, чей кораблик дальше уплыл.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В данную игру можно играть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принимая ванну. 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CE966B5-11E9-4596-A48D-7915C74E69F8}"/>
              </a:ext>
            </a:extLst>
          </p:cNvPr>
          <p:cNvSpPr txBox="1">
            <a:spLocks/>
          </p:cNvSpPr>
          <p:nvPr/>
        </p:nvSpPr>
        <p:spPr>
          <a:xfrm>
            <a:off x="731519" y="4361626"/>
            <a:ext cx="8448575" cy="2404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БУЛЬ-БУЛЬ</a:t>
            </a:r>
            <a:endParaRPr lang="ru-RU" sz="43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</a:t>
            </a:r>
            <a:r>
              <a:rPr lang="ru-RU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В стакан, наполовину наполненный водой, опустить соломинку и предложить ребенку подуть в трубочку – пузыри с громким бульканьем будут подниматься на поверхность. 	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Дуть медленно и плавно.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2441E7-52E7-4FE5-8C83-6B2CF67BD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56" y="3761354"/>
            <a:ext cx="2648320" cy="3258005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1397D273-7C2D-4653-8C62-B55601D62962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205921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69EBE1-B59F-4DC9-80F4-81EFFABC023A}"/>
              </a:ext>
            </a:extLst>
          </p:cNvPr>
          <p:cNvSpPr txBox="1">
            <a:spLocks/>
          </p:cNvSpPr>
          <p:nvPr/>
        </p:nvSpPr>
        <p:spPr>
          <a:xfrm>
            <a:off x="1746504" y="493776"/>
            <a:ext cx="9601200" cy="978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ГИМНАСТИКА</a:t>
            </a:r>
          </a:p>
          <a:p>
            <a:pPr algn="ctr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СТАРШЕГО ВОЗРАСТА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554989-0A67-4EE2-A19A-A1A26E6DF83C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0F678-0DF2-4F65-B209-CDA6EAD27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1" y="2094213"/>
            <a:ext cx="6937248" cy="520293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0CDF4C0F-BA60-42CD-8FE8-FF05C729BAA4}"/>
              </a:ext>
            </a:extLst>
          </p:cNvPr>
          <p:cNvSpPr txBox="1">
            <a:spLocks/>
          </p:cNvSpPr>
          <p:nvPr/>
        </p:nvSpPr>
        <p:spPr>
          <a:xfrm>
            <a:off x="794084" y="1645920"/>
            <a:ext cx="6268453" cy="45122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ФУТБОЛ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Берем мячик для настольного тенниса или делаем из ваты, ставим на столе «ворота» из кубиков или конструктора.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Нужно «забить гол» - дуть на мячик, чтобы он прокатился по столу и закатился в ворота.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Можно попробовать усложнить задачу – гонять ватный шарик, дуя на него не ртом, а носом.</a:t>
            </a:r>
          </a:p>
        </p:txBody>
      </p:sp>
    </p:spTree>
    <p:extLst>
      <p:ext uri="{BB962C8B-B14F-4D97-AF65-F5344CB8AC3E}">
        <p14:creationId xmlns:p14="http://schemas.microsoft.com/office/powerpoint/2010/main" val="320903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240CAC2-F1FE-4B6B-A2D9-203E4E859DFF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05D5982-9571-44BA-ADFA-8D1EE6B844B6}"/>
              </a:ext>
            </a:extLst>
          </p:cNvPr>
          <p:cNvSpPr txBox="1">
            <a:spLocks/>
          </p:cNvSpPr>
          <p:nvPr/>
        </p:nvSpPr>
        <p:spPr>
          <a:xfrm>
            <a:off x="804672" y="164069"/>
            <a:ext cx="5971032" cy="22586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САМЫЙ БЫСТРЫЙ КАРАНДАШ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Вдохнуть через нос и, выдыхая через рот, прокатить по столу круглый карандаш.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4127F0-F93D-447F-91FC-63B2DEBCF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9" y="2305234"/>
            <a:ext cx="3414562" cy="4325112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BB8CDA01-0633-474E-A566-F09E841CF690}"/>
              </a:ext>
            </a:extLst>
          </p:cNvPr>
          <p:cNvSpPr txBox="1">
            <a:spLocks/>
          </p:cNvSpPr>
          <p:nvPr/>
        </p:nvSpPr>
        <p:spPr>
          <a:xfrm>
            <a:off x="4740442" y="2305234"/>
            <a:ext cx="7306791" cy="4325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ВОЗДУШНЫЙ ШАРИК</a:t>
            </a:r>
            <a:endParaRPr lang="ru-RU" sz="47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</a:t>
            </a:r>
            <a:r>
              <a:rPr lang="ru-RU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Представить себя воздушным шариком.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На счет 1, 2, 3, 4 сделать четыре глубоких вдоха и задержать дыхание, затем на счет от 1 до 5 медленно выдохнуть.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	Можно предложить ребенку надуть настоящий воздушный шарик и повесить его на уровне лица ребенка. Сильно и плавно дуть на шар так, чтобы он взлетел как можно выше.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F8F9BE-60C6-4B7A-80BD-A93383A69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53" y="308387"/>
            <a:ext cx="5516880" cy="13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0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DCF3BA-8DB9-4F8A-8E2A-CA0C755910FA}"/>
              </a:ext>
            </a:extLst>
          </p:cNvPr>
          <p:cNvSpPr txBox="1">
            <a:spLocks/>
          </p:cNvSpPr>
          <p:nvPr/>
        </p:nvSpPr>
        <p:spPr>
          <a:xfrm>
            <a:off x="2464204" y="1061926"/>
            <a:ext cx="9601200" cy="978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ПРАВИЛЬНОГО ДЫХАНИЯ ПОЗВОЛЯЕТ: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6948B447-40A9-42D5-9519-1DA4DD95E048}"/>
              </a:ext>
            </a:extLst>
          </p:cNvPr>
          <p:cNvSpPr txBox="1">
            <a:spLocks/>
          </p:cNvSpPr>
          <p:nvPr/>
        </p:nvSpPr>
        <p:spPr>
          <a:xfrm>
            <a:off x="968029" y="2680766"/>
            <a:ext cx="11097375" cy="369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сократить время для постановки и автоматизации речевых звуков;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увеличить количество произнесенных слов на выдохе;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выработать четкую и внятную речь;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достичь координации дыхания, речи и движений;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повысить эффективность </a:t>
            </a:r>
            <a:r>
              <a:rPr lang="ru-RU" sz="3200" b="1" i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коррекции звукопроизношения.</a:t>
            </a: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BE884B-1053-42CE-81E0-73557AE98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4" y="0"/>
            <a:ext cx="3156204" cy="2805515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764899-B31E-42D1-B69F-9A5FF07F45E2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240718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BB75CA-4669-4D15-9EDF-273794FFE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15062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FAC11D3-1B80-4CA8-BD66-45D029668214}"/>
              </a:ext>
            </a:extLst>
          </p:cNvPr>
          <p:cNvSpPr txBox="1">
            <a:spLocks/>
          </p:cNvSpPr>
          <p:nvPr/>
        </p:nvSpPr>
        <p:spPr>
          <a:xfrm>
            <a:off x="1028464" y="5984747"/>
            <a:ext cx="8361229" cy="768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CDAE9D9-88B3-49BE-8307-A5D589C7DEBD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67727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F4D6-462A-4BF9-9872-B547F84C2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" y="201259"/>
            <a:ext cx="9427464" cy="614201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461DF3-C534-4988-B2A9-2C872007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448" y="1755648"/>
            <a:ext cx="3621024" cy="2276856"/>
          </a:xfrm>
        </p:spPr>
        <p:txBody>
          <a:bodyPr>
            <a:noAutofit/>
          </a:bodyPr>
          <a:lstStyle/>
          <a:p>
            <a:r>
              <a:rPr lang="ru-RU" sz="2400" i="1" dirty="0"/>
              <a:t>«</a:t>
            </a:r>
            <a:r>
              <a:rPr lang="ru-RU" sz="2400" i="1" dirty="0">
                <a:solidFill>
                  <a:srgbClr val="C00000"/>
                </a:solidFill>
              </a:rPr>
              <a:t>Дыхание</a:t>
            </a:r>
            <a:r>
              <a:rPr lang="ru-RU" sz="2400" i="1" dirty="0"/>
              <a:t> - основа жизни.</a:t>
            </a:r>
            <a:br>
              <a:rPr lang="ru-RU" sz="2400" i="1" dirty="0"/>
            </a:br>
            <a:r>
              <a:rPr lang="ru-RU" sz="2400" i="1" dirty="0"/>
              <a:t>Правильное дыхание -  основа здоровья и долголетия»</a:t>
            </a:r>
            <a:br>
              <a:rPr lang="ru-RU" sz="2400" i="1" dirty="0"/>
            </a:br>
            <a:r>
              <a:rPr lang="ru-RU" sz="2400" i="1" dirty="0"/>
              <a:t>          К.С. Станиславский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262CDA-D38F-4CF7-B836-F4D3E4BA5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88" y="1042416"/>
            <a:ext cx="3147667" cy="3306373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4E7A55FF-5791-4327-ADC5-76992E6AE502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53576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6268E1C-3E84-4086-B635-18554220456E}"/>
              </a:ext>
            </a:extLst>
          </p:cNvPr>
          <p:cNvGrpSpPr/>
          <p:nvPr/>
        </p:nvGrpSpPr>
        <p:grpSpPr>
          <a:xfrm>
            <a:off x="911518" y="1408176"/>
            <a:ext cx="2864954" cy="2142577"/>
            <a:chOff x="0" y="72042"/>
            <a:chExt cx="3291840" cy="2392926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6A827A43-B3E2-4BB3-A1D1-682C79860D47}"/>
                </a:ext>
              </a:extLst>
            </p:cNvPr>
            <p:cNvSpPr/>
            <p:nvPr/>
          </p:nvSpPr>
          <p:spPr>
            <a:xfrm>
              <a:off x="0" y="72042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382FB157-8E53-4E71-8EA3-2D8A06BE2034}"/>
                </a:ext>
              </a:extLst>
            </p:cNvPr>
            <p:cNvSpPr txBox="1"/>
            <p:nvPr/>
          </p:nvSpPr>
          <p:spPr>
            <a:xfrm>
              <a:off x="116813" y="188855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kern="1200" dirty="0"/>
                <a:t>Физиологическое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F87FFA8-7100-4A7B-B149-16BE94854AA2}"/>
              </a:ext>
            </a:extLst>
          </p:cNvPr>
          <p:cNvGrpSpPr/>
          <p:nvPr/>
        </p:nvGrpSpPr>
        <p:grpSpPr>
          <a:xfrm>
            <a:off x="4088110" y="1332104"/>
            <a:ext cx="4937760" cy="2392926"/>
            <a:chOff x="3291839" y="613"/>
            <a:chExt cx="4937760" cy="2392926"/>
          </a:xfrm>
        </p:grpSpPr>
        <p:sp>
          <p:nvSpPr>
            <p:cNvPr id="8" name="Стрелка: вправо 7">
              <a:extLst>
                <a:ext uri="{FF2B5EF4-FFF2-40B4-BE49-F238E27FC236}">
                  <a16:creationId xmlns:a16="http://schemas.microsoft.com/office/drawing/2014/main" id="{6D3F40ED-6681-4D5A-AB77-6CDD7AADC5B0}"/>
                </a:ext>
              </a:extLst>
            </p:cNvPr>
            <p:cNvSpPr/>
            <p:nvPr/>
          </p:nvSpPr>
          <p:spPr>
            <a:xfrm>
              <a:off x="3291839" y="613"/>
              <a:ext cx="4937760" cy="239292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трелка: вправо 4">
              <a:extLst>
                <a:ext uri="{FF2B5EF4-FFF2-40B4-BE49-F238E27FC236}">
                  <a16:creationId xmlns:a16="http://schemas.microsoft.com/office/drawing/2014/main" id="{75B828A2-BE8D-43DB-85D4-E21E89646326}"/>
                </a:ext>
              </a:extLst>
            </p:cNvPr>
            <p:cNvSpPr txBox="1"/>
            <p:nvPr/>
          </p:nvSpPr>
          <p:spPr>
            <a:xfrm>
              <a:off x="3291839" y="299729"/>
              <a:ext cx="4040413" cy="179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kern="1200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9E21479-3EA7-4732-80F9-DD32A58BBD55}"/>
              </a:ext>
            </a:extLst>
          </p:cNvPr>
          <p:cNvGrpSpPr/>
          <p:nvPr/>
        </p:nvGrpSpPr>
        <p:grpSpPr>
          <a:xfrm>
            <a:off x="911518" y="4027906"/>
            <a:ext cx="2864954" cy="2142577"/>
            <a:chOff x="10319" y="2633445"/>
            <a:chExt cx="3291840" cy="239292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8D1673CE-E4B5-4775-B0BA-CDB66CE7D86C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934ACE66-4327-4FC5-86C5-DD0F67FE8CB5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kern="1200"/>
                <a:t>Речевое</a:t>
              </a:r>
              <a:endParaRPr lang="ru-RU" sz="2500" kern="1200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396BCEA-20E0-49CB-A22A-CBC9DA9FE270}"/>
              </a:ext>
            </a:extLst>
          </p:cNvPr>
          <p:cNvGrpSpPr/>
          <p:nvPr/>
        </p:nvGrpSpPr>
        <p:grpSpPr>
          <a:xfrm>
            <a:off x="4115871" y="3959854"/>
            <a:ext cx="4937760" cy="2392926"/>
            <a:chOff x="3291839" y="2632832"/>
            <a:chExt cx="4937760" cy="2392926"/>
          </a:xfrm>
        </p:grpSpPr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A2ED067D-5E99-4761-9590-D83A7D6D715F}"/>
                </a:ext>
              </a:extLst>
            </p:cNvPr>
            <p:cNvSpPr/>
            <p:nvPr/>
          </p:nvSpPr>
          <p:spPr>
            <a:xfrm>
              <a:off x="3291839" y="2632832"/>
              <a:ext cx="4937760" cy="239292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трелка: вправо 4">
              <a:extLst>
                <a:ext uri="{FF2B5EF4-FFF2-40B4-BE49-F238E27FC236}">
                  <a16:creationId xmlns:a16="http://schemas.microsoft.com/office/drawing/2014/main" id="{72A24D30-E4F5-42AB-971E-AF2D9D167E03}"/>
                </a:ext>
              </a:extLst>
            </p:cNvPr>
            <p:cNvSpPr txBox="1"/>
            <p:nvPr/>
          </p:nvSpPr>
          <p:spPr>
            <a:xfrm>
              <a:off x="3291839" y="2931948"/>
              <a:ext cx="4040413" cy="179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kern="1200" dirty="0"/>
            </a:p>
          </p:txBody>
        </p:sp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6C7DE4E-BD19-4B87-A71D-E0CDBFE1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672" y="308016"/>
            <a:ext cx="9601200" cy="86868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ДЫХАНИЯ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513958-C91A-480D-B4FA-C1CEC3DF215F}"/>
              </a:ext>
            </a:extLst>
          </p:cNvPr>
          <p:cNvSpPr/>
          <p:nvPr/>
        </p:nvSpPr>
        <p:spPr>
          <a:xfrm>
            <a:off x="4088110" y="2205401"/>
            <a:ext cx="4040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81818"/>
                </a:solidFill>
                <a:latin typeface="+mj-lt"/>
              </a:rPr>
              <a:t>складывается из вдоха и выдоха, которые сменяют друг друга</a:t>
            </a:r>
            <a:endParaRPr lang="ru-RU" dirty="0">
              <a:latin typeface="+mj-l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684D21A-1FF1-4C1B-A4AA-833C73F94925}"/>
              </a:ext>
            </a:extLst>
          </p:cNvPr>
          <p:cNvSpPr/>
          <p:nvPr/>
        </p:nvSpPr>
        <p:spPr>
          <a:xfrm>
            <a:off x="4316503" y="4299338"/>
            <a:ext cx="3796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81818"/>
                </a:solidFill>
                <a:latin typeface="+mj-lt"/>
              </a:rPr>
              <a:t>скоординированный процесс,</a:t>
            </a:r>
          </a:p>
          <a:p>
            <a:pPr algn="ctr"/>
            <a:r>
              <a:rPr lang="ru-RU" dirty="0">
                <a:solidFill>
                  <a:srgbClr val="181818"/>
                </a:solidFill>
                <a:latin typeface="+mj-lt"/>
              </a:rPr>
              <a:t>во время которого дыхание и артикуляция соотносятся в процессе речевого высказывания </a:t>
            </a:r>
          </a:p>
          <a:p>
            <a:pPr algn="ctr"/>
            <a:r>
              <a:rPr lang="ru-RU" dirty="0">
                <a:solidFill>
                  <a:srgbClr val="181818"/>
                </a:solidFill>
                <a:latin typeface="+mj-lt"/>
              </a:rPr>
              <a:t>и участвует в создании голосового звучания на равномерном выдохе</a:t>
            </a:r>
            <a:endParaRPr lang="ru-RU" dirty="0">
              <a:latin typeface="+mj-lt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267E413-8C6D-4E0E-80BF-B214103E3099}"/>
              </a:ext>
            </a:extLst>
          </p:cNvPr>
          <p:cNvGrpSpPr/>
          <p:nvPr/>
        </p:nvGrpSpPr>
        <p:grpSpPr>
          <a:xfrm>
            <a:off x="9104463" y="1489424"/>
            <a:ext cx="2939528" cy="2142577"/>
            <a:chOff x="10319" y="2633445"/>
            <a:chExt cx="3377526" cy="2392926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B059F97F-2C24-449A-AAAF-AEE54A8C00C9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: скругленные углы 4">
              <a:extLst>
                <a:ext uri="{FF2B5EF4-FFF2-40B4-BE49-F238E27FC236}">
                  <a16:creationId xmlns:a16="http://schemas.microsoft.com/office/drawing/2014/main" id="{82676952-996D-444E-8199-DF148F4500E8}"/>
                </a:ext>
              </a:extLst>
            </p:cNvPr>
            <p:cNvSpPr txBox="1"/>
            <p:nvPr/>
          </p:nvSpPr>
          <p:spPr>
            <a:xfrm>
              <a:off x="329631" y="2750259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342900" lvl="0" indent="-34290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2000" kern="1200" dirty="0">
                  <a:latin typeface="+mj-lt"/>
                </a:rPr>
                <a:t> грудное</a:t>
              </a:r>
            </a:p>
            <a:p>
              <a:pPr marL="342900" lvl="0" indent="-34290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2000" dirty="0">
                  <a:latin typeface="+mj-lt"/>
                </a:rPr>
                <a:t> брюшное</a:t>
              </a:r>
            </a:p>
            <a:p>
              <a:pPr marL="342900" lvl="0" indent="-34290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2000" kern="1200" dirty="0">
                  <a:latin typeface="+mj-lt"/>
                </a:rPr>
                <a:t> смешанное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8F12C04-8934-4BF8-A958-1FDB8723D534}"/>
              </a:ext>
            </a:extLst>
          </p:cNvPr>
          <p:cNvGrpSpPr/>
          <p:nvPr/>
        </p:nvGrpSpPr>
        <p:grpSpPr>
          <a:xfrm>
            <a:off x="9104463" y="3975379"/>
            <a:ext cx="2864954" cy="2142577"/>
            <a:chOff x="10319" y="2633445"/>
            <a:chExt cx="3291840" cy="239292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9367A177-C9F0-4F3E-803A-ADEDBCDAB828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: скругленные углы 4">
              <a:extLst>
                <a:ext uri="{FF2B5EF4-FFF2-40B4-BE49-F238E27FC236}">
                  <a16:creationId xmlns:a16="http://schemas.microsoft.com/office/drawing/2014/main" id="{2EE11732-01A9-4A55-97FA-B173775D5CBE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500" kern="1200" dirty="0"/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ED6ABC8-E455-4A3F-8BB3-F250E058F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81" y="4210000"/>
            <a:ext cx="2021218" cy="2021218"/>
          </a:xfrm>
          <a:prstGeom prst="rect">
            <a:avLst/>
          </a:prstGeom>
        </p:spPr>
      </p:pic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DD035F73-9C75-48F3-A7CF-CE031587E261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3851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E1643F2-DF5C-4178-AED7-6BC0DC53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76" y="0"/>
            <a:ext cx="9601200" cy="14859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ПРАВИЛЬНОЕ РЕЧЕВОЕ ДЫХАНИЕ: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3FDD6E3-4C41-4CF4-B2CC-ABC37158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32" y="1239861"/>
            <a:ext cx="9870948" cy="459943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46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обеспечивает нормальное звукообразование;</a:t>
            </a:r>
            <a:endParaRPr lang="ru-RU" sz="46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6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создает условия для поддержания нормальной громкости речи, четкого соблюдения пауз, сохранения плавности речи и интонационной выразительности;</a:t>
            </a:r>
            <a:endParaRPr lang="ru-RU" sz="46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6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предохраняет голосовой аппарат от переутомления;</a:t>
            </a:r>
            <a:endParaRPr lang="ru-RU" sz="46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6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способствует сохранению плавности речи, правильному соблюдению пауз</a:t>
            </a:r>
            <a:r>
              <a:rPr lang="ru-RU" sz="46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ru-RU" sz="4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BD53A5-41DC-46E0-BD35-2E27AF0C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08" y="3539577"/>
            <a:ext cx="2962656" cy="2962656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30E6FE2-85BD-4653-8690-ADF8017A15CA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90864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EA0F82F-D3AC-4BCD-A315-961B9A4D9F31}"/>
              </a:ext>
            </a:extLst>
          </p:cNvPr>
          <p:cNvSpPr txBox="1">
            <a:spLocks/>
          </p:cNvSpPr>
          <p:nvPr/>
        </p:nvSpPr>
        <p:spPr>
          <a:xfrm>
            <a:off x="777240" y="429768"/>
            <a:ext cx="11092688" cy="1485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	</a:t>
            </a:r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Для каждого возраста имеются свои </a:t>
            </a:r>
            <a:r>
              <a:rPr lang="ru-RU" sz="4000" b="1" dirty="0">
                <a:solidFill>
                  <a:srgbClr val="C00000"/>
                </a:solidFill>
              </a:rPr>
              <a:t>показатели произнесения определенного количества слов на выдохе: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4C7FE45-F3CC-4F09-ACF9-5A105BCE8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563160"/>
              </p:ext>
            </p:extLst>
          </p:nvPr>
        </p:nvGraphicFramePr>
        <p:xfrm>
          <a:off x="1785112" y="2157306"/>
          <a:ext cx="9269985" cy="348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995">
                  <a:extLst>
                    <a:ext uri="{9D8B030D-6E8A-4147-A177-3AD203B41FA5}">
                      <a16:colId xmlns:a16="http://schemas.microsoft.com/office/drawing/2014/main" val="1169591244"/>
                    </a:ext>
                  </a:extLst>
                </a:gridCol>
                <a:gridCol w="3089995">
                  <a:extLst>
                    <a:ext uri="{9D8B030D-6E8A-4147-A177-3AD203B41FA5}">
                      <a16:colId xmlns:a16="http://schemas.microsoft.com/office/drawing/2014/main" val="3190895815"/>
                    </a:ext>
                  </a:extLst>
                </a:gridCol>
                <a:gridCol w="3089995">
                  <a:extLst>
                    <a:ext uri="{9D8B030D-6E8A-4147-A177-3AD203B41FA5}">
                      <a16:colId xmlns:a16="http://schemas.microsoft.com/office/drawing/2014/main" val="2621636597"/>
                    </a:ext>
                  </a:extLst>
                </a:gridCol>
              </a:tblGrid>
              <a:tr h="153687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Возраст ребенка</a:t>
                      </a: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Количество слов на выдохе</a:t>
                      </a: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Длительность занятия</a:t>
                      </a:r>
                    </a:p>
                    <a:p>
                      <a:pPr algn="ctr"/>
                      <a:r>
                        <a:rPr lang="ru-RU" dirty="0"/>
                        <a:t> по формированию </a:t>
                      </a:r>
                    </a:p>
                    <a:p>
                      <a:pPr algn="ctr"/>
                      <a:r>
                        <a:rPr lang="ru-RU" dirty="0"/>
                        <a:t>речевого дыхания</a:t>
                      </a: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767393"/>
                  </a:ext>
                </a:extLst>
              </a:tr>
              <a:tr h="4880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2-3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2-3 слова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2-3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902725"/>
                  </a:ext>
                </a:extLst>
              </a:tr>
              <a:tr h="4880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3-4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3-5 слов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3-4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57500"/>
                  </a:ext>
                </a:extLst>
              </a:tr>
              <a:tr h="4880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4-6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4-6 слов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4-6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46689"/>
                  </a:ext>
                </a:extLst>
              </a:tr>
              <a:tr h="4880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6-7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5-7 слов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5-7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42794"/>
                  </a:ext>
                </a:extLst>
              </a:tr>
            </a:tbl>
          </a:graphicData>
        </a:graphic>
      </p:graphicFrame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52260F6-BBA5-4A65-AB9D-467D8DF980E8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213110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B4ECF86D-367E-4800-B42A-5F4146E6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5176"/>
            <a:ext cx="10725912" cy="4489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700" b="1" i="1" dirty="0">
                <a:solidFill>
                  <a:srgbClr val="1A2E40">
                    <a:lumMod val="90000"/>
                    <a:lumOff val="10000"/>
                  </a:srgbClr>
                </a:solidFill>
              </a:rPr>
              <a:t>	</a:t>
            </a:r>
            <a:r>
              <a:rPr lang="ru-RU" sz="3700" b="1" i="1" dirty="0">
                <a:solidFill>
                  <a:srgbClr val="C00000"/>
                </a:solidFill>
              </a:rPr>
              <a:t>У</a:t>
            </a:r>
            <a:r>
              <a:rPr lang="ru-RU" sz="3700" b="1" i="1" dirty="0">
                <a:solidFill>
                  <a:srgbClr val="1A2E40">
                    <a:lumMod val="90000"/>
                    <a:lumOff val="10000"/>
                  </a:srgbClr>
                </a:solidFill>
              </a:rPr>
              <a:t> детей дошкольного возраста речевое дыхание несовершенно.</a:t>
            </a:r>
          </a:p>
          <a:p>
            <a:pPr marL="0" indent="0">
              <a:buNone/>
            </a:pPr>
            <a:r>
              <a:rPr lang="ru-RU" sz="3700" b="1" i="1" dirty="0">
                <a:solidFill>
                  <a:srgbClr val="1A2E40">
                    <a:lumMod val="90000"/>
                    <a:lumOff val="10000"/>
                  </a:srgbClr>
                </a:solidFill>
              </a:rPr>
              <a:t>	</a:t>
            </a:r>
            <a:r>
              <a:rPr lang="ru-RU" sz="3700" b="1" i="1" dirty="0">
                <a:solidFill>
                  <a:srgbClr val="C00000"/>
                </a:solidFill>
              </a:rPr>
              <a:t>Д</a:t>
            </a:r>
            <a:r>
              <a:rPr lang="ru-RU" sz="3700" b="1" i="1" dirty="0">
                <a:solidFill>
                  <a:srgbClr val="1A2E40">
                    <a:lumMod val="90000"/>
                    <a:lumOff val="10000"/>
                  </a:srgbClr>
                </a:solidFill>
              </a:rPr>
              <a:t>ети не умеют рационально использовать вдох и выдох, что отрицательно влияет на развитие речи.</a:t>
            </a:r>
          </a:p>
          <a:p>
            <a:pPr marL="0" indent="0">
              <a:buNone/>
            </a:pPr>
            <a:r>
              <a:rPr lang="ru-RU" sz="3700" b="1" i="1" dirty="0">
                <a:solidFill>
                  <a:srgbClr val="1A2E40">
                    <a:lumMod val="90000"/>
                    <a:lumOff val="10000"/>
                  </a:srgbClr>
                </a:solidFill>
              </a:rPr>
              <a:t>	</a:t>
            </a:r>
            <a:r>
              <a:rPr lang="ru-RU" sz="3700" b="1" i="1" dirty="0">
                <a:solidFill>
                  <a:srgbClr val="C00000"/>
                </a:solidFill>
              </a:rPr>
              <a:t>Д</a:t>
            </a:r>
            <a:r>
              <a:rPr lang="ru-RU" sz="3700" b="1" i="1" dirty="0">
                <a:solidFill>
                  <a:srgbClr val="1A2E40">
                    <a:lumMod val="90000"/>
                    <a:lumOff val="10000"/>
                  </a:srgbClr>
                </a:solidFill>
              </a:rPr>
              <a:t>ети, имеющие ослабленный вдох и выдох, как правило, говорят тихо, затрудняются в произношении длинных фраз и не договаривают слова.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0A517C-7933-4D9E-8F25-10A5237D6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31" y="3710544"/>
            <a:ext cx="4836305" cy="3046872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8F51C83-E79D-4F65-84DF-4AF05C80205D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90954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6639A6-09FF-4751-A477-D769F64FF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544" y="1865376"/>
            <a:ext cx="10789920" cy="4736592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93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 нарушению плавности речи (речь на вдохе);</a:t>
            </a:r>
          </a:p>
          <a:p>
            <a:pPr algn="just"/>
            <a:r>
              <a:rPr lang="en-US" sz="93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93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позднему или неправильному усвоению некоторых звуков (например, для правильного произношения звука [р] нужна сильная воздушная струя, которая была бы способна привести в колебательное состояние кончик языка);</a:t>
            </a:r>
          </a:p>
          <a:p>
            <a:pPr algn="just"/>
            <a:r>
              <a:rPr lang="en-US" sz="93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93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ослаблению громкости голоса, особенно в конце произношения длинных фраз;</a:t>
            </a:r>
            <a:r>
              <a:rPr lang="ru-RU" sz="9300" b="1" i="1" dirty="0">
                <a:solidFill>
                  <a:srgbClr val="1A2E40">
                    <a:lumMod val="90000"/>
                    <a:lumOff val="10000"/>
                  </a:srgbClr>
                </a:solidFill>
              </a:rPr>
              <a:t> </a:t>
            </a:r>
          </a:p>
          <a:p>
            <a:pPr algn="just"/>
            <a:r>
              <a:rPr lang="ru-RU" sz="93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 некоторых случаях к ускорению темпа речи;</a:t>
            </a:r>
          </a:p>
          <a:p>
            <a:pPr algn="just"/>
            <a:r>
              <a:rPr lang="en-US" sz="93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93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неправильному использования интонационных средств выразительности;</a:t>
            </a:r>
          </a:p>
          <a:p>
            <a:pPr algn="just"/>
            <a:r>
              <a:rPr lang="ru-RU" sz="93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нечеткому произношению слов (проглатывание окончаний)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AD45EC6-60B7-4867-9E6B-2912EDF784D6}"/>
              </a:ext>
            </a:extLst>
          </p:cNvPr>
          <p:cNvSpPr txBox="1">
            <a:spLocks/>
          </p:cNvSpPr>
          <p:nvPr/>
        </p:nvSpPr>
        <p:spPr>
          <a:xfrm>
            <a:off x="1133856" y="502920"/>
            <a:ext cx="9601200" cy="978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РЕЧЕВОЕ ДЫХАНИЕ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ПРИВЕСТИ: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419901-423F-4168-AAE6-8C6DA465F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04" y="-54864"/>
            <a:ext cx="2596896" cy="2596896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B31DC816-BF96-470D-B4B8-A0F188C5C465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44465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F434B4B-C0FC-4F59-9A77-58486198C47E}"/>
              </a:ext>
            </a:extLst>
          </p:cNvPr>
          <p:cNvGrpSpPr/>
          <p:nvPr/>
        </p:nvGrpSpPr>
        <p:grpSpPr>
          <a:xfrm>
            <a:off x="5005015" y="2366181"/>
            <a:ext cx="2864954" cy="2142577"/>
            <a:chOff x="0" y="72042"/>
            <a:chExt cx="3291840" cy="2392926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66EA0A45-8EFB-4FA5-A32C-8D0EC8AD3304}"/>
                </a:ext>
              </a:extLst>
            </p:cNvPr>
            <p:cNvSpPr/>
            <p:nvPr/>
          </p:nvSpPr>
          <p:spPr>
            <a:xfrm>
              <a:off x="0" y="72042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77E4F52F-738E-4110-B515-943C611E22F5}"/>
                </a:ext>
              </a:extLst>
            </p:cNvPr>
            <p:cNvSpPr txBox="1"/>
            <p:nvPr/>
          </p:nvSpPr>
          <p:spPr>
            <a:xfrm>
              <a:off x="116813" y="188855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b="1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ТРЕБОВАНИЯ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 выполнении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b="1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дыхательных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упражнений</a:t>
              </a:r>
              <a:endParaRPr lang="ru-RU" sz="25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EC31A04-4A72-4F61-9416-96B41B62C58D}"/>
              </a:ext>
            </a:extLst>
          </p:cNvPr>
          <p:cNvGrpSpPr/>
          <p:nvPr/>
        </p:nvGrpSpPr>
        <p:grpSpPr>
          <a:xfrm>
            <a:off x="1241121" y="110540"/>
            <a:ext cx="2864954" cy="2142577"/>
            <a:chOff x="10319" y="2633445"/>
            <a:chExt cx="3291840" cy="239292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A43950A-43A5-4688-BB3B-E0FB77DCE787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8001A9A7-2653-4499-8DC3-24765E641C14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Выполнять упражнения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/>
                <a:t>каждый день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/>
                <a:t>(быстро утомляют, могут вызвать головокружение, поэтому игры должны ограничиваться по времени, в зависимости от возраста детей)</a:t>
              </a:r>
              <a:endParaRPr lang="ru-RU" sz="1600" b="1" kern="1200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78FCF7C-5BB0-4772-ADA2-EBB55ED19C30}"/>
              </a:ext>
            </a:extLst>
          </p:cNvPr>
          <p:cNvGrpSpPr/>
          <p:nvPr/>
        </p:nvGrpSpPr>
        <p:grpSpPr>
          <a:xfrm>
            <a:off x="4966668" y="104592"/>
            <a:ext cx="2864954" cy="2142577"/>
            <a:chOff x="10319" y="2633445"/>
            <a:chExt cx="3291840" cy="2392926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789C4BEA-0A4C-4E88-86E3-A4596AD020D4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рямоугольник: скругленные углы 4">
              <a:extLst>
                <a:ext uri="{FF2B5EF4-FFF2-40B4-BE49-F238E27FC236}">
                  <a16:creationId xmlns:a16="http://schemas.microsoft.com/office/drawing/2014/main" id="{7AFCBDEE-1B3E-43C8-A34D-7A0498E0F6E1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Проводить упражнения в хорошо проветриваемом помещении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4F944EB-A633-4502-8473-83AA13B6C043}"/>
              </a:ext>
            </a:extLst>
          </p:cNvPr>
          <p:cNvGrpSpPr/>
          <p:nvPr/>
        </p:nvGrpSpPr>
        <p:grpSpPr>
          <a:xfrm>
            <a:off x="8811190" y="0"/>
            <a:ext cx="2864954" cy="2142577"/>
            <a:chOff x="10319" y="2633445"/>
            <a:chExt cx="3291840" cy="2392926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06E58101-FCE2-46B2-981D-AC4B6662BEDB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: скругленные углы 4">
              <a:extLst>
                <a:ext uri="{FF2B5EF4-FFF2-40B4-BE49-F238E27FC236}">
                  <a16:creationId xmlns:a16="http://schemas.microsoft.com/office/drawing/2014/main" id="{8D805526-FB53-4948-B5FC-450BBDD7BBB1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Заниматься до еды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12E2AC-8A4B-44C8-89B0-D37A7E9888CC}"/>
              </a:ext>
            </a:extLst>
          </p:cNvPr>
          <p:cNvGrpSpPr/>
          <p:nvPr/>
        </p:nvGrpSpPr>
        <p:grpSpPr>
          <a:xfrm>
            <a:off x="8811190" y="2357711"/>
            <a:ext cx="2864954" cy="2142577"/>
            <a:chOff x="10319" y="2633445"/>
            <a:chExt cx="3291840" cy="2392926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DEE93BDA-A7E4-4B94-96A1-C9E57B1AB21D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: скругленные углы 4">
              <a:extLst>
                <a:ext uri="{FF2B5EF4-FFF2-40B4-BE49-F238E27FC236}">
                  <a16:creationId xmlns:a16="http://schemas.microsoft.com/office/drawing/2014/main" id="{B71C1AD6-786C-4C91-9270-967D7A361F82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Вдыхать воздух через рот и нос, а выдыхать через рот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1F2B728-80FD-4D00-A56D-95C83FF76859}"/>
              </a:ext>
            </a:extLst>
          </p:cNvPr>
          <p:cNvGrpSpPr/>
          <p:nvPr/>
        </p:nvGrpSpPr>
        <p:grpSpPr>
          <a:xfrm>
            <a:off x="8811190" y="4567195"/>
            <a:ext cx="2864954" cy="2142577"/>
            <a:chOff x="10319" y="2633445"/>
            <a:chExt cx="3291840" cy="239292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2612F95-B932-406E-A65C-3A89B80D3227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Прямоугольник: скругленные углы 4">
              <a:extLst>
                <a:ext uri="{FF2B5EF4-FFF2-40B4-BE49-F238E27FC236}">
                  <a16:creationId xmlns:a16="http://schemas.microsoft.com/office/drawing/2014/main" id="{A1973FB1-1434-4B7F-876E-51007099DD85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Вдох совпадает с расширением грудной клетки, выдох – с ее сужением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7A44CDA-922C-494F-AC5D-A4903F05A4D2}"/>
              </a:ext>
            </a:extLst>
          </p:cNvPr>
          <p:cNvGrpSpPr/>
          <p:nvPr/>
        </p:nvGrpSpPr>
        <p:grpSpPr>
          <a:xfrm>
            <a:off x="5068333" y="4627770"/>
            <a:ext cx="2864954" cy="2142577"/>
            <a:chOff x="10319" y="2633445"/>
            <a:chExt cx="3291840" cy="2392926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85D7A0F-E457-4C7C-96CA-415150B09EBE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Прямоугольник: скругленные углы 4">
              <a:extLst>
                <a:ext uri="{FF2B5EF4-FFF2-40B4-BE49-F238E27FC236}">
                  <a16:creationId xmlns:a16="http://schemas.microsoft.com/office/drawing/2014/main" id="{7A6D7B8F-8F8A-4081-8795-F6F71CD25E5E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Плечи не поднимать при вдохе и опускать при выдохе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BF3ADB9-FCFE-4E94-B655-83D6E18D059D}"/>
              </a:ext>
            </a:extLst>
          </p:cNvPr>
          <p:cNvGrpSpPr/>
          <p:nvPr/>
        </p:nvGrpSpPr>
        <p:grpSpPr>
          <a:xfrm>
            <a:off x="1241121" y="4604880"/>
            <a:ext cx="2864954" cy="2142577"/>
            <a:chOff x="10319" y="2633445"/>
            <a:chExt cx="3291840" cy="2392926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138DC14C-2816-4C8E-AE57-94175DED28F9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Прямоугольник: скругленные углы 4">
              <a:extLst>
                <a:ext uri="{FF2B5EF4-FFF2-40B4-BE49-F238E27FC236}">
                  <a16:creationId xmlns:a16="http://schemas.microsoft.com/office/drawing/2014/main" id="{CFD08EDA-B9FC-46DC-A043-F47FF7728E0D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Не напрягать мышцы в области шеи, рук, живота, груди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68B9C649-1118-4E61-8E7D-B438360C7E2E}"/>
              </a:ext>
            </a:extLst>
          </p:cNvPr>
          <p:cNvGrpSpPr/>
          <p:nvPr/>
        </p:nvGrpSpPr>
        <p:grpSpPr>
          <a:xfrm>
            <a:off x="1241121" y="2357709"/>
            <a:ext cx="2864954" cy="2142577"/>
            <a:chOff x="10319" y="2633445"/>
            <a:chExt cx="3291840" cy="2392926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F32714F5-0055-4D6A-ACA9-6F2B5864601A}"/>
                </a:ext>
              </a:extLst>
            </p:cNvPr>
            <p:cNvSpPr/>
            <p:nvPr/>
          </p:nvSpPr>
          <p:spPr>
            <a:xfrm>
              <a:off x="10319" y="2633445"/>
              <a:ext cx="3291840" cy="239292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: скругленные углы 4">
              <a:extLst>
                <a:ext uri="{FF2B5EF4-FFF2-40B4-BE49-F238E27FC236}">
                  <a16:creationId xmlns:a16="http://schemas.microsoft.com/office/drawing/2014/main" id="{B56755AB-035A-4B96-9DB8-EBFD9DDC5714}"/>
                </a:ext>
              </a:extLst>
            </p:cNvPr>
            <p:cNvSpPr txBox="1"/>
            <p:nvPr/>
          </p:nvSpPr>
          <p:spPr>
            <a:xfrm>
              <a:off x="127132" y="2750258"/>
              <a:ext cx="3058214" cy="215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После выдоха перед новым вдохом сделать остановку на 2-3 секунды</a:t>
              </a:r>
            </a:p>
          </p:txBody>
        </p:sp>
      </p:grpSp>
      <p:sp>
        <p:nvSpPr>
          <p:cNvPr id="61" name="Стрелка: влево 60">
            <a:extLst>
              <a:ext uri="{FF2B5EF4-FFF2-40B4-BE49-F238E27FC236}">
                <a16:creationId xmlns:a16="http://schemas.microsoft.com/office/drawing/2014/main" id="{7FEDB658-EAC7-49A8-BDE1-42D663C62C0A}"/>
              </a:ext>
            </a:extLst>
          </p:cNvPr>
          <p:cNvSpPr/>
          <p:nvPr/>
        </p:nvSpPr>
        <p:spPr>
          <a:xfrm>
            <a:off x="4106075" y="3099141"/>
            <a:ext cx="776239" cy="676656"/>
          </a:xfrm>
          <a:prstGeom prst="lef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лево 61">
            <a:extLst>
              <a:ext uri="{FF2B5EF4-FFF2-40B4-BE49-F238E27FC236}">
                <a16:creationId xmlns:a16="http://schemas.microsoft.com/office/drawing/2014/main" id="{5C4217D9-6614-4399-BFC1-33291CE53466}"/>
              </a:ext>
            </a:extLst>
          </p:cNvPr>
          <p:cNvSpPr/>
          <p:nvPr/>
        </p:nvSpPr>
        <p:spPr>
          <a:xfrm rot="1698137">
            <a:off x="4157044" y="1804249"/>
            <a:ext cx="776239" cy="676656"/>
          </a:xfrm>
          <a:prstGeom prst="lef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влево 62">
            <a:extLst>
              <a:ext uri="{FF2B5EF4-FFF2-40B4-BE49-F238E27FC236}">
                <a16:creationId xmlns:a16="http://schemas.microsoft.com/office/drawing/2014/main" id="{92084687-7097-45EE-954C-6D549DEDFADA}"/>
              </a:ext>
            </a:extLst>
          </p:cNvPr>
          <p:cNvSpPr/>
          <p:nvPr/>
        </p:nvSpPr>
        <p:spPr>
          <a:xfrm rot="10800000">
            <a:off x="7959805" y="3099141"/>
            <a:ext cx="776239" cy="676656"/>
          </a:xfrm>
          <a:prstGeom prst="lef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лево 63">
            <a:extLst>
              <a:ext uri="{FF2B5EF4-FFF2-40B4-BE49-F238E27FC236}">
                <a16:creationId xmlns:a16="http://schemas.microsoft.com/office/drawing/2014/main" id="{A6624C63-8FF6-40A3-A4FA-4FC5BAA98061}"/>
              </a:ext>
            </a:extLst>
          </p:cNvPr>
          <p:cNvSpPr/>
          <p:nvPr/>
        </p:nvSpPr>
        <p:spPr>
          <a:xfrm rot="19715383">
            <a:off x="4140931" y="4532029"/>
            <a:ext cx="776239" cy="676656"/>
          </a:xfrm>
          <a:prstGeom prst="lef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: влево 64">
            <a:extLst>
              <a:ext uri="{FF2B5EF4-FFF2-40B4-BE49-F238E27FC236}">
                <a16:creationId xmlns:a16="http://schemas.microsoft.com/office/drawing/2014/main" id="{5DA1E9B3-38BA-4DD2-BE06-8235F55E0BAC}"/>
              </a:ext>
            </a:extLst>
          </p:cNvPr>
          <p:cNvSpPr/>
          <p:nvPr/>
        </p:nvSpPr>
        <p:spPr>
          <a:xfrm rot="9214929">
            <a:off x="7963301" y="1754881"/>
            <a:ext cx="776239" cy="676656"/>
          </a:xfrm>
          <a:prstGeom prst="lef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: влево 65">
            <a:extLst>
              <a:ext uri="{FF2B5EF4-FFF2-40B4-BE49-F238E27FC236}">
                <a16:creationId xmlns:a16="http://schemas.microsoft.com/office/drawing/2014/main" id="{C79AD4F1-7B23-4911-885D-1047E9AC0BEE}"/>
              </a:ext>
            </a:extLst>
          </p:cNvPr>
          <p:cNvSpPr/>
          <p:nvPr/>
        </p:nvSpPr>
        <p:spPr>
          <a:xfrm rot="12875600">
            <a:off x="7959804" y="4464546"/>
            <a:ext cx="776239" cy="676656"/>
          </a:xfrm>
          <a:prstGeom prst="lef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: влево 66">
            <a:extLst>
              <a:ext uri="{FF2B5EF4-FFF2-40B4-BE49-F238E27FC236}">
                <a16:creationId xmlns:a16="http://schemas.microsoft.com/office/drawing/2014/main" id="{8ACD2CB0-6EDD-456C-8320-45F32CD41F88}"/>
              </a:ext>
            </a:extLst>
          </p:cNvPr>
          <p:cNvSpPr/>
          <p:nvPr/>
        </p:nvSpPr>
        <p:spPr>
          <a:xfrm rot="5400000">
            <a:off x="6043196" y="1599456"/>
            <a:ext cx="776239" cy="676656"/>
          </a:xfrm>
          <a:prstGeom prst="lef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: влево 67">
            <a:extLst>
              <a:ext uri="{FF2B5EF4-FFF2-40B4-BE49-F238E27FC236}">
                <a16:creationId xmlns:a16="http://schemas.microsoft.com/office/drawing/2014/main" id="{F5668367-9BD7-4063-90C6-45BA47AB8AAA}"/>
              </a:ext>
            </a:extLst>
          </p:cNvPr>
          <p:cNvSpPr/>
          <p:nvPr/>
        </p:nvSpPr>
        <p:spPr>
          <a:xfrm rot="16200000">
            <a:off x="6077684" y="4597006"/>
            <a:ext cx="776239" cy="676656"/>
          </a:xfrm>
          <a:prstGeom prst="lef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дзаголовок 2">
            <a:extLst>
              <a:ext uri="{FF2B5EF4-FFF2-40B4-BE49-F238E27FC236}">
                <a16:creationId xmlns:a16="http://schemas.microsoft.com/office/drawing/2014/main" id="{9C555174-4B63-4828-8AC0-771BFBB4B258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6731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1716F9-C8DD-466D-803B-A7EF9AE53EBB}"/>
              </a:ext>
            </a:extLst>
          </p:cNvPr>
          <p:cNvSpPr txBox="1">
            <a:spLocks/>
          </p:cNvSpPr>
          <p:nvPr/>
        </p:nvSpPr>
        <p:spPr>
          <a:xfrm>
            <a:off x="1685714" y="309674"/>
            <a:ext cx="9601200" cy="978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ГИМНАСТИКА</a:t>
            </a:r>
          </a:p>
          <a:p>
            <a:pPr algn="ctr"/>
            <a:r>
              <a:rPr lang="ru-RU" sz="4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МЛАДШЕГО ВОЗРАСТА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B7B0B-6CFA-4A3A-A6F2-FF4025A15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01" y="4071958"/>
            <a:ext cx="4111049" cy="247636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CE057403-FC8D-4EF6-A8BE-14FB022A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861" y="3546046"/>
            <a:ext cx="6035040" cy="3355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ПАРОВОЗИК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Ходить по комнате, имитируя руками движения колес паровоза, произнося при этом: «ЧУХ-ЧУХ-ЧУХ» и изменяя скорость движения, громкость и частоту произношения (20 секунд).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4B256B20-FA1F-44D2-B6F3-11B98EB0C940}"/>
              </a:ext>
            </a:extLst>
          </p:cNvPr>
          <p:cNvSpPr txBox="1">
            <a:spLocks/>
          </p:cNvSpPr>
          <p:nvPr/>
        </p:nvSpPr>
        <p:spPr>
          <a:xfrm rot="16200000">
            <a:off x="-2086356" y="3293050"/>
            <a:ext cx="4968240" cy="50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– ДЕТСКИЙ САД № 175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A25A9C-9910-4BC1-9E14-EA39B063F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9" y="1056930"/>
            <a:ext cx="2720268" cy="2720268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C5EA9DF6-B41A-4156-B7FB-9FE78740CE8E}"/>
              </a:ext>
            </a:extLst>
          </p:cNvPr>
          <p:cNvSpPr txBox="1">
            <a:spLocks/>
          </p:cNvSpPr>
          <p:nvPr/>
        </p:nvSpPr>
        <p:spPr>
          <a:xfrm>
            <a:off x="3392424" y="1307592"/>
            <a:ext cx="8654809" cy="22384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МУЗЫКАНТЫ</a:t>
            </a:r>
          </a:p>
          <a:p>
            <a:pPr marL="0" indent="0" algn="just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Предложить ребенку подуть в различные керамические, деревянные,  пластмассовые свистульки или музыкальные инструменты (дудочки, свирели, рожки,  губные гармошки).</a:t>
            </a:r>
          </a:p>
        </p:txBody>
      </p:sp>
    </p:spTree>
    <p:extLst>
      <p:ext uri="{BB962C8B-B14F-4D97-AF65-F5344CB8AC3E}">
        <p14:creationId xmlns:p14="http://schemas.microsoft.com/office/powerpoint/2010/main" val="2141695293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Обрезка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427</TotalTime>
  <Words>472</Words>
  <Application>Microsoft Office PowerPoint</Application>
  <PresentationFormat>Широкоэкранный</PresentationFormat>
  <Paragraphs>138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Franklin Gothic Book</vt:lpstr>
      <vt:lpstr>Wingdings</vt:lpstr>
      <vt:lpstr>Обрезка</vt:lpstr>
      <vt:lpstr>Презентация PowerPoint</vt:lpstr>
      <vt:lpstr>«Дыхание - основа жизни. Правильное дыхание -  основа здоровья и долголетия»           К.С. Станиславский</vt:lpstr>
      <vt:lpstr>ВИДЫ ДЫХАНИЯ</vt:lpstr>
      <vt:lpstr>      ПРАВИЛЬНОЕ РЕЧЕВОЕ ДЫХАНИЕ: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РЕЧЕВОГО ДЫХАНИЯ</dc:title>
  <dc:creator>Компик</dc:creator>
  <cp:lastModifiedBy>Компик</cp:lastModifiedBy>
  <cp:revision>112</cp:revision>
  <dcterms:created xsi:type="dcterms:W3CDTF">2022-02-08T15:16:08Z</dcterms:created>
  <dcterms:modified xsi:type="dcterms:W3CDTF">2022-10-27T16:23:23Z</dcterms:modified>
</cp:coreProperties>
</file>