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2"/>
  </p:notesMasterIdLst>
  <p:sldIdLst>
    <p:sldId id="256" r:id="rId2"/>
    <p:sldId id="276" r:id="rId3"/>
    <p:sldId id="289" r:id="rId4"/>
    <p:sldId id="293" r:id="rId5"/>
    <p:sldId id="257" r:id="rId6"/>
    <p:sldId id="280" r:id="rId7"/>
    <p:sldId id="281" r:id="rId8"/>
    <p:sldId id="282" r:id="rId9"/>
    <p:sldId id="294" r:id="rId10"/>
    <p:sldId id="283" r:id="rId11"/>
    <p:sldId id="284" r:id="rId12"/>
    <p:sldId id="285" r:id="rId13"/>
    <p:sldId id="295" r:id="rId14"/>
    <p:sldId id="286" r:id="rId15"/>
    <p:sldId id="332" r:id="rId16"/>
    <p:sldId id="277" r:id="rId17"/>
    <p:sldId id="291" r:id="rId18"/>
    <p:sldId id="331" r:id="rId19"/>
    <p:sldId id="333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0+c8AuQx2PVLI/7UqRVig==" hashData="lwYmoY8N0Mwdn2QBojkQjIA9ydd/8zb2QzeXrnXbnLHqq0BTxLYNNxzg+Wz8bZLoSsnbHj3575pSH9QmlNXxM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 snapToGrid="0">
      <p:cViewPr varScale="1">
        <p:scale>
          <a:sx n="73" d="100"/>
          <a:sy n="73" d="100"/>
        </p:scale>
        <p:origin x="7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1CB92-0CE5-451A-9B7B-28ED62B9759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C6477-FFF6-48E8-8762-9C718AE9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7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C6477-FFF6-48E8-8762-9C718AE98DE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7BF4F-AEE0-42C2-BC61-A4C53CC70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C6477-FFF6-48E8-8762-9C718AE98DE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776DBB4-7271-4D93-9E50-ED8A44F1C87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0189A-BACE-4513-A666-445ABAA98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gif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03E7B4-0300-466C-9E5D-0460CA662699}"/>
              </a:ext>
            </a:extLst>
          </p:cNvPr>
          <p:cNvSpPr/>
          <p:nvPr/>
        </p:nvSpPr>
        <p:spPr>
          <a:xfrm>
            <a:off x="326136" y="0"/>
            <a:ext cx="11740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altLang="ru-RU" sz="28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36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РАЗВИТИЕ ФОНЕМАТИЧЕСКИХ ПРОЦЕССОВ</a:t>
            </a:r>
          </a:p>
          <a:p>
            <a:pPr algn="ctr"/>
            <a:r>
              <a:rPr lang="ru-RU" sz="36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У ДЕТЕЙ ДОШКОЛЬНОГО ВОЗРАСТА</a:t>
            </a:r>
            <a:endParaRPr lang="ru-RU" sz="28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EC557C-5FAF-4A15-8035-41FB37E82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1551423"/>
            <a:ext cx="8050575" cy="530657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CFAF91-200D-426D-B09D-0943746D7137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63722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31E011-DB71-4027-9443-F372498EFF5C}"/>
              </a:ext>
            </a:extLst>
          </p:cNvPr>
          <p:cNvSpPr/>
          <p:nvPr/>
        </p:nvSpPr>
        <p:spPr>
          <a:xfrm>
            <a:off x="225552" y="280339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2-я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РАЗЛИЧЕНИЕ ВЫСОТЫ, СИЛЫ, ТЕМБРА ГОЛОСА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F0BE1FC-680C-4599-A99A-CBAB9B0CF635}"/>
              </a:ext>
            </a:extLst>
          </p:cNvPr>
          <p:cNvSpPr txBox="1">
            <a:spLocks/>
          </p:cNvSpPr>
          <p:nvPr/>
        </p:nvSpPr>
        <p:spPr>
          <a:xfrm>
            <a:off x="225552" y="1234266"/>
            <a:ext cx="5407152" cy="203141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9750" algn="ctr" defTabSz="914400">
              <a:buFont typeface="Wingdings 2"/>
              <a:buNone/>
            </a:pPr>
            <a:r>
              <a:rPr lang="ru-RU" sz="6200" b="1" dirty="0">
                <a:solidFill>
                  <a:srgbClr val="00B0F0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37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«Узнай по голосу»</a:t>
            </a:r>
          </a:p>
          <a:p>
            <a:pPr marL="0" indent="357188" algn="just" defTabSz="914400">
              <a:buNone/>
            </a:pP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Взрослый произносит каждое звукоподражание, то низким, то высоким голосом. Ребенок должен внимательно послушать и сказать чей голос звучал: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18DCB5-D245-4B0C-8524-5F995DC91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85" y="2947972"/>
            <a:ext cx="1917891" cy="154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8EBD88-FF33-4432-870A-7E3E05F9E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20" y="2884963"/>
            <a:ext cx="1797867" cy="153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D2BE588-BADC-4DA2-A080-339945573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7" y="3042339"/>
            <a:ext cx="1375487" cy="132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657977C1-11D4-4CDF-A6F8-7912569FCE94}"/>
              </a:ext>
            </a:extLst>
          </p:cNvPr>
          <p:cNvSpPr txBox="1">
            <a:spLocks/>
          </p:cNvSpPr>
          <p:nvPr/>
        </p:nvSpPr>
        <p:spPr>
          <a:xfrm>
            <a:off x="167578" y="4851986"/>
            <a:ext cx="3720941" cy="18507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 defTabSz="914400">
              <a:buNone/>
            </a:pP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Пропевать с ребенком звук </a:t>
            </a:r>
            <a:r>
              <a:rPr lang="en-US" sz="1900" dirty="0">
                <a:solidFill>
                  <a:srgbClr val="00B0F0"/>
                </a:solidFill>
                <a:latin typeface="Arial Black" panose="020B0A04020102020204" pitchFamily="34" charset="0"/>
              </a:rPr>
              <a:t>[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У</a:t>
            </a:r>
            <a:r>
              <a:rPr lang="en-US" sz="1900" dirty="0">
                <a:solidFill>
                  <a:srgbClr val="00B0F0"/>
                </a:solidFill>
                <a:latin typeface="Arial Black" panose="020B0A04020102020204" pitchFamily="34" charset="0"/>
              </a:rPr>
              <a:t>]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на длительном выдохе с ослаблением голоса (громко-тихо):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33AB007-19D3-4C4F-B855-9D48726BDC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85" y="4166767"/>
            <a:ext cx="2940745" cy="22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D7B60BA-046D-40C2-BF97-3DB9847FE4AC}"/>
              </a:ext>
            </a:extLst>
          </p:cNvPr>
          <p:cNvSpPr/>
          <p:nvPr/>
        </p:nvSpPr>
        <p:spPr>
          <a:xfrm>
            <a:off x="1412577" y="4303256"/>
            <a:ext cx="33970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«Машинка»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EF1F17CA-F505-4853-81C4-E111BB12816A}"/>
              </a:ext>
            </a:extLst>
          </p:cNvPr>
          <p:cNvSpPr txBox="1">
            <a:spLocks/>
          </p:cNvSpPr>
          <p:nvPr/>
        </p:nvSpPr>
        <p:spPr>
          <a:xfrm>
            <a:off x="5815584" y="1419480"/>
            <a:ext cx="6036163" cy="4505803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9750" algn="ctr" defTabSz="914400">
              <a:buFont typeface="Wingdings 2"/>
              <a:buNone/>
            </a:pPr>
            <a:r>
              <a:rPr lang="ru-RU" sz="6200" b="1" dirty="0">
                <a:solidFill>
                  <a:srgbClr val="00B0F0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104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«Измени звуки»</a:t>
            </a:r>
          </a:p>
          <a:p>
            <a:pPr marL="0" indent="357188" algn="just" defTabSz="914400">
              <a:buNone/>
            </a:pPr>
            <a:r>
              <a:rPr lang="ru-RU" sz="7600" dirty="0">
                <a:solidFill>
                  <a:srgbClr val="00B0F0"/>
                </a:solidFill>
                <a:latin typeface="Arial Black" panose="020B0A04020102020204" pitchFamily="34" charset="0"/>
              </a:rPr>
              <a:t>Взрослый показывает, а затем просит ребенка воспроизвести изменения характера, тембра и эмоциональной окраски одного и того же звука:</a:t>
            </a:r>
          </a:p>
          <a:p>
            <a:pPr marL="1096963" lvl="4" indent="-17463" algn="just" defTabSz="914400">
              <a:buNone/>
            </a:pPr>
            <a:r>
              <a:rPr lang="ru-RU" sz="7600" dirty="0">
                <a:solidFill>
                  <a:srgbClr val="FF0066"/>
                </a:solidFill>
                <a:latin typeface="Arial Black" panose="020B0A04020102020204" pitchFamily="34" charset="0"/>
              </a:rPr>
              <a:t>А – плачет, кричит девочка;</a:t>
            </a:r>
          </a:p>
          <a:p>
            <a:pPr marL="1096963" lvl="4" indent="-17463" algn="just" defTabSz="914400">
              <a:buNone/>
            </a:pPr>
            <a:r>
              <a:rPr lang="ru-RU" sz="7600" dirty="0">
                <a:solidFill>
                  <a:srgbClr val="FF0066"/>
                </a:solidFill>
                <a:latin typeface="Arial Black" panose="020B0A04020102020204" pitchFamily="34" charset="0"/>
              </a:rPr>
              <a:t>А – показывают горло врачу;</a:t>
            </a:r>
          </a:p>
          <a:p>
            <a:pPr marL="1096963" lvl="4" indent="-17463" algn="just" defTabSz="914400">
              <a:buNone/>
            </a:pPr>
            <a:r>
              <a:rPr lang="ru-RU" sz="7600" dirty="0">
                <a:solidFill>
                  <a:srgbClr val="FF0066"/>
                </a:solidFill>
                <a:latin typeface="Arial Black" panose="020B0A04020102020204" pitchFamily="34" charset="0"/>
              </a:rPr>
              <a:t>А – поет певица;</a:t>
            </a:r>
          </a:p>
          <a:p>
            <a:pPr marL="1096963" lvl="4" indent="-17463" algn="just" defTabSz="914400">
              <a:buNone/>
            </a:pPr>
            <a:r>
              <a:rPr lang="ru-RU" sz="7600" dirty="0">
                <a:solidFill>
                  <a:srgbClr val="FF0066"/>
                </a:solidFill>
                <a:latin typeface="Arial Black" panose="020B0A04020102020204" pitchFamily="34" charset="0"/>
              </a:rPr>
              <a:t>А – качаем малыша;</a:t>
            </a:r>
          </a:p>
          <a:p>
            <a:pPr marL="1096963" lvl="4" indent="-17463" algn="just" defTabSz="914400">
              <a:buNone/>
            </a:pPr>
            <a:r>
              <a:rPr lang="ru-RU" sz="7600" dirty="0">
                <a:solidFill>
                  <a:srgbClr val="FF0066"/>
                </a:solidFill>
                <a:latin typeface="Arial Black" panose="020B0A04020102020204" pitchFamily="34" charset="0"/>
              </a:rPr>
              <a:t>А – девочка укололась иголкой;</a:t>
            </a:r>
          </a:p>
          <a:p>
            <a:pPr marL="1096963" lvl="4" indent="-17463" algn="just" defTabSz="914400">
              <a:buNone/>
            </a:pPr>
            <a:r>
              <a:rPr lang="ru-RU" sz="7600" dirty="0">
                <a:solidFill>
                  <a:srgbClr val="00B0F0"/>
                </a:solidFill>
                <a:latin typeface="Arial Black" panose="020B0A04020102020204" pitchFamily="34" charset="0"/>
              </a:rPr>
              <a:t>О – удивилась мама;</a:t>
            </a:r>
          </a:p>
          <a:p>
            <a:pPr marL="1096963" lvl="4" indent="-17463" algn="just" defTabSz="914400">
              <a:buNone/>
            </a:pPr>
            <a:r>
              <a:rPr lang="ru-RU" sz="7600" dirty="0">
                <a:solidFill>
                  <a:srgbClr val="00B0F0"/>
                </a:solidFill>
                <a:latin typeface="Arial Black" panose="020B0A04020102020204" pitchFamily="34" charset="0"/>
              </a:rPr>
              <a:t>О – стонет бабушка;</a:t>
            </a:r>
          </a:p>
          <a:p>
            <a:pPr marL="1096963" lvl="4" indent="-17463" algn="just" defTabSz="914400">
              <a:buNone/>
            </a:pPr>
            <a:r>
              <a:rPr lang="ru-RU" sz="7600" dirty="0">
                <a:solidFill>
                  <a:srgbClr val="00B0F0"/>
                </a:solidFill>
                <a:latin typeface="Arial Black" panose="020B0A04020102020204" pitchFamily="34" charset="0"/>
              </a:rPr>
              <a:t>О – поет певица;</a:t>
            </a:r>
          </a:p>
          <a:p>
            <a:pPr marL="1096963" lvl="4" indent="-17463" algn="just" defTabSz="914400">
              <a:buNone/>
            </a:pPr>
            <a:r>
              <a:rPr lang="ru-RU" sz="7600" dirty="0">
                <a:solidFill>
                  <a:srgbClr val="00B0F0"/>
                </a:solidFill>
                <a:latin typeface="Arial Black" panose="020B0A04020102020204" pitchFamily="34" charset="0"/>
              </a:rPr>
              <a:t>О – потягивается папа;</a:t>
            </a:r>
          </a:p>
          <a:p>
            <a:pPr marL="1096963" lvl="4" indent="-17463" algn="just" defTabSz="914400">
              <a:buNone/>
            </a:pPr>
            <a:r>
              <a:rPr lang="ru-RU" sz="7600" dirty="0">
                <a:solidFill>
                  <a:srgbClr val="00B0F0"/>
                </a:solidFill>
                <a:latin typeface="Arial Black" panose="020B0A04020102020204" pitchFamily="34" charset="0"/>
              </a:rPr>
              <a:t>О – кричит охотник в лесу.</a:t>
            </a:r>
          </a:p>
          <a:p>
            <a:pPr marL="0" indent="357188" algn="just" defTabSz="914400">
              <a:buNone/>
            </a:pP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203895-E2DE-4849-8335-95C062470F9A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244207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DE30EA-0F93-4A64-9572-D39A44CBAE57}"/>
              </a:ext>
            </a:extLst>
          </p:cNvPr>
          <p:cNvSpPr/>
          <p:nvPr/>
        </p:nvSpPr>
        <p:spPr>
          <a:xfrm>
            <a:off x="225552" y="34434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3-я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РАЗЛИЧЕНИЕ СЛОВ, БЛИЗКИХ ПО ЗВУКОВОМУ СОСТАВУ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753EDD-B4A8-4652-B38F-63D2A8464987}"/>
              </a:ext>
            </a:extLst>
          </p:cNvPr>
          <p:cNvSpPr/>
          <p:nvPr/>
        </p:nvSpPr>
        <p:spPr>
          <a:xfrm>
            <a:off x="225552" y="1829229"/>
            <a:ext cx="11740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Взрослый произносит ребенку слова, ребенок хлопает в ладоши, если слово произнесено неправильно:</a:t>
            </a:r>
          </a:p>
          <a:p>
            <a:pPr lvl="5" indent="357188" algn="just"/>
            <a:r>
              <a:rPr lang="ru-RU" dirty="0">
                <a:solidFill>
                  <a:srgbClr val="FF0066"/>
                </a:solidFill>
                <a:latin typeface="Arial Black" panose="020B0A04020102020204" pitchFamily="34" charset="0"/>
              </a:rPr>
              <a:t>Вагон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—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вакон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—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фагон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— вагон —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факон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—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вагом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lvl="5" indent="357188" algn="just"/>
            <a:r>
              <a:rPr lang="ru-RU" dirty="0">
                <a:solidFill>
                  <a:srgbClr val="FF0066"/>
                </a:solidFill>
                <a:latin typeface="Arial Black" panose="020B0A04020102020204" pitchFamily="34" charset="0"/>
              </a:rPr>
              <a:t>Бумага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—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пумага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—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тумага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—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пумака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—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бумака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lvl="5" indent="357188" algn="just"/>
            <a:r>
              <a:rPr lang="ru-RU" dirty="0">
                <a:solidFill>
                  <a:srgbClr val="FF0066"/>
                </a:solidFill>
                <a:latin typeface="Arial Black" panose="020B0A04020102020204" pitchFamily="34" charset="0"/>
              </a:rPr>
              <a:t>Шапка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фапка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сяпка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– шапка –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щапка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– сапка</a:t>
            </a:r>
          </a:p>
          <a:p>
            <a:pPr lvl="5" indent="357188" algn="just"/>
            <a:r>
              <a:rPr lang="ru-RU" dirty="0">
                <a:solidFill>
                  <a:srgbClr val="FF0066"/>
                </a:solidFill>
                <a:latin typeface="Arial Black" panose="020B0A04020102020204" pitchFamily="34" charset="0"/>
              </a:rPr>
              <a:t>Корабль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корябль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колябль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колабль</a:t>
            </a: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dirty="0" err="1">
                <a:solidFill>
                  <a:srgbClr val="00B0F0"/>
                </a:solidFill>
                <a:latin typeface="Arial Black" panose="020B0A04020102020204" pitchFamily="34" charset="0"/>
              </a:rPr>
              <a:t>коябль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F71061-4613-444A-83BC-C75DE2E4EDAB}"/>
              </a:ext>
            </a:extLst>
          </p:cNvPr>
          <p:cNvSpPr/>
          <p:nvPr/>
        </p:nvSpPr>
        <p:spPr>
          <a:xfrm>
            <a:off x="225552" y="1424678"/>
            <a:ext cx="11740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«Исправь ошибку»</a:t>
            </a:r>
          </a:p>
        </p:txBody>
      </p:sp>
      <p:pic>
        <p:nvPicPr>
          <p:cNvPr id="14" name="Рисунок 13" descr="img_5710aa249218d.jpg">
            <a:extLst>
              <a:ext uri="{FF2B5EF4-FFF2-40B4-BE49-F238E27FC236}">
                <a16:creationId xmlns:a16="http://schemas.microsoft.com/office/drawing/2014/main" id="{7C1646CD-F5B3-4C69-84AA-05CC3E357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5670" y="2775492"/>
            <a:ext cx="840096" cy="88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B4A167-E6F4-4B4C-A423-225E0C893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9" y="2460876"/>
            <a:ext cx="1852486" cy="130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E623F8A-8015-4E89-9FA0-924F6D17FB6B}"/>
              </a:ext>
            </a:extLst>
          </p:cNvPr>
          <p:cNvSpPr/>
          <p:nvPr/>
        </p:nvSpPr>
        <p:spPr>
          <a:xfrm>
            <a:off x="225552" y="3627535"/>
            <a:ext cx="11740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«Слушай и выбирай»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388DB8D-6D1B-4BB7-8BD8-97EED2DA24E5}"/>
              </a:ext>
            </a:extLst>
          </p:cNvPr>
          <p:cNvSpPr/>
          <p:nvPr/>
        </p:nvSpPr>
        <p:spPr>
          <a:xfrm>
            <a:off x="201168" y="4022442"/>
            <a:ext cx="11740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Взрослый называет ребенку слово, а ребенок показывает на картинку с этим словом:</a:t>
            </a:r>
          </a:p>
        </p:txBody>
      </p:sp>
      <p:pic>
        <p:nvPicPr>
          <p:cNvPr id="21" name="Рисунок 20" descr="item_2664.jpg">
            <a:extLst>
              <a:ext uri="{FF2B5EF4-FFF2-40B4-BE49-F238E27FC236}">
                <a16:creationId xmlns:a16="http://schemas.microsoft.com/office/drawing/2014/main" id="{B63A746B-1E96-42B3-B787-2CDACDE709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806" y="4694293"/>
            <a:ext cx="1165462" cy="16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item_2669.jpg">
            <a:extLst>
              <a:ext uri="{FF2B5EF4-FFF2-40B4-BE49-F238E27FC236}">
                <a16:creationId xmlns:a16="http://schemas.microsoft.com/office/drawing/2014/main" id="{F4E9D206-EFC4-4AEC-BDD1-BDE84E721B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5456" y="4695321"/>
            <a:ext cx="116546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item_2672.jpg">
            <a:extLst>
              <a:ext uri="{FF2B5EF4-FFF2-40B4-BE49-F238E27FC236}">
                <a16:creationId xmlns:a16="http://schemas.microsoft.com/office/drawing/2014/main" id="{89F6CAC4-310A-44F4-9369-B51AE4893C5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2429" y="4695321"/>
            <a:ext cx="1165464" cy="165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item_2671.jpg">
            <a:extLst>
              <a:ext uri="{FF2B5EF4-FFF2-40B4-BE49-F238E27FC236}">
                <a16:creationId xmlns:a16="http://schemas.microsoft.com/office/drawing/2014/main" id="{C660CF5E-9DBF-445E-A233-4DA0F0A8CE9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26007" y="4695323"/>
            <a:ext cx="1165462" cy="165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item_2667.jpg">
            <a:extLst>
              <a:ext uri="{FF2B5EF4-FFF2-40B4-BE49-F238E27FC236}">
                <a16:creationId xmlns:a16="http://schemas.microsoft.com/office/drawing/2014/main" id="{9EC2CD29-A915-4BE1-B177-0A24A9F5D0F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1998" y="4703474"/>
            <a:ext cx="1159726" cy="164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item_2665.jpg">
            <a:extLst>
              <a:ext uri="{FF2B5EF4-FFF2-40B4-BE49-F238E27FC236}">
                <a16:creationId xmlns:a16="http://schemas.microsoft.com/office/drawing/2014/main" id="{FB830771-97D7-4EDD-9C3D-4CB29E0D70B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08165" y="4712141"/>
            <a:ext cx="1153265" cy="163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item_2670.jpg">
            <a:extLst>
              <a:ext uri="{FF2B5EF4-FFF2-40B4-BE49-F238E27FC236}">
                <a16:creationId xmlns:a16="http://schemas.microsoft.com/office/drawing/2014/main" id="{BC3C3C17-3F17-420F-A3DF-62BE1C8269F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28222" y="4711627"/>
            <a:ext cx="1153264" cy="163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item_2666.jpg">
            <a:extLst>
              <a:ext uri="{FF2B5EF4-FFF2-40B4-BE49-F238E27FC236}">
                <a16:creationId xmlns:a16="http://schemas.microsoft.com/office/drawing/2014/main" id="{0781B9B7-5A78-40C4-8032-9525D45E80C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19954" y="4695322"/>
            <a:ext cx="1165463" cy="1656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item_2550.jpg">
            <a:extLst>
              <a:ext uri="{FF2B5EF4-FFF2-40B4-BE49-F238E27FC236}">
                <a16:creationId xmlns:a16="http://schemas.microsoft.com/office/drawing/2014/main" id="{95C86774-1D18-488D-823C-223DA94D11B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57910" y="4695321"/>
            <a:ext cx="116546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Лена\Desktop\hello_html_6309b35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5560" y="2206752"/>
            <a:ext cx="1694688" cy="169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Лена\Desktop\kisspng-document-computer-icons-clip-art-document-5abe982ecd3e7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0721" y="2560320"/>
            <a:ext cx="912642" cy="105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5DD2DC2-0A15-40C3-B380-616B06D096DB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257080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DA931C-F9C1-4452-966E-068370BFAC3B}"/>
              </a:ext>
            </a:extLst>
          </p:cNvPr>
          <p:cNvSpPr/>
          <p:nvPr/>
        </p:nvSpPr>
        <p:spPr>
          <a:xfrm>
            <a:off x="225552" y="29862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4-я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РАЗЛИЧЕНИЕ СЛОГОВ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FCF3FE-A7A4-4C4E-9709-D02C2F4B7205}"/>
              </a:ext>
            </a:extLst>
          </p:cNvPr>
          <p:cNvSpPr/>
          <p:nvPr/>
        </p:nvSpPr>
        <p:spPr>
          <a:xfrm>
            <a:off x="381000" y="1980282"/>
            <a:ext cx="1174089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Повторение серий слогов с общим гласным и разными согласными звуками:</a:t>
            </a:r>
          </a:p>
          <a:p>
            <a:pPr algn="ctr"/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та-ка-па		ка-на-па		па-ка-та		га-ба-да     </a:t>
            </a:r>
          </a:p>
          <a:p>
            <a:endParaRPr lang="ru-RU" sz="8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Повторение серий слогов с разными гласными:</a:t>
            </a:r>
          </a:p>
          <a:p>
            <a:pPr algn="ctr"/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ма-мо-му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		на-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ны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-но		ту-то-та</a:t>
            </a:r>
            <a:endParaRPr lang="ru-RU" sz="800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Повторение серий слогов с согласными звуками, различающимися</a:t>
            </a:r>
          </a:p>
          <a:p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по звонкости-глухости (серии из двух, трех слогов):</a:t>
            </a:r>
          </a:p>
          <a:p>
            <a:pPr algn="ctr"/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па-ба		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по-бо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		та-да-та		ка-га-ка</a:t>
            </a:r>
          </a:p>
          <a:p>
            <a:pPr algn="ctr"/>
            <a:endParaRPr lang="ru-RU" sz="8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Повторение серий слогов с согласными звуками, различающимися</a:t>
            </a:r>
          </a:p>
          <a:p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по мягкости-твердости:</a:t>
            </a:r>
          </a:p>
          <a:p>
            <a:pPr algn="ctr"/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па-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пя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		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по-пё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		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пу-пю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		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пы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-пи</a:t>
            </a:r>
          </a:p>
          <a:p>
            <a:endParaRPr lang="ru-RU" sz="8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Повторение серий слогов с наращиванием стечения согласных звуков:</a:t>
            </a:r>
          </a:p>
          <a:p>
            <a:pPr algn="ctr"/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па-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тпа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			на-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пна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			ка-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фка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		фа-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тфа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 	</a:t>
            </a:r>
          </a:p>
          <a:p>
            <a:pPr algn="ctr"/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пта-пто-пту-пты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      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кта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-кто-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кту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-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кты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       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тма-тмо-тму-тмы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        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кна-кно-кну-кны</a:t>
            </a:r>
            <a:endParaRPr lang="ru-RU" sz="1900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B7B99B-5C8A-4DAF-8F93-6ED6430811DB}"/>
              </a:ext>
            </a:extLst>
          </p:cNvPr>
          <p:cNvSpPr/>
          <p:nvPr/>
        </p:nvSpPr>
        <p:spPr>
          <a:xfrm>
            <a:off x="225552" y="1487839"/>
            <a:ext cx="11740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«Слушай и повторяй»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7D5DB7-0312-4F6C-B922-55D8BFA90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2540009"/>
            <a:ext cx="3228618" cy="322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710807-2828-4D8F-926E-34D919C8E28D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02427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DA931C-F9C1-4452-966E-068370BFAC3B}"/>
              </a:ext>
            </a:extLst>
          </p:cNvPr>
          <p:cNvSpPr/>
          <p:nvPr/>
        </p:nvSpPr>
        <p:spPr>
          <a:xfrm>
            <a:off x="225552" y="29862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4-я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РАЗЛИЧЕНИЕ СЛОГОВ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FCF3FE-A7A4-4C4E-9709-D02C2F4B7205}"/>
              </a:ext>
            </a:extLst>
          </p:cNvPr>
          <p:cNvSpPr/>
          <p:nvPr/>
        </p:nvSpPr>
        <p:spPr>
          <a:xfrm>
            <a:off x="344424" y="1919322"/>
            <a:ext cx="115854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Взрослый произносит слоги, ребенок хлопает в ладоши, когда услышит лишний слог:</a:t>
            </a:r>
          </a:p>
          <a:p>
            <a:pPr marL="4124325" lvl="8"/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тя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тя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тя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>
                <a:solidFill>
                  <a:srgbClr val="FF0066"/>
                </a:solidFill>
                <a:latin typeface="Arial Black" panose="020B0A04020102020204" pitchFamily="34" charset="0"/>
              </a:rPr>
              <a:t>ла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124325" lvl="8"/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ка – ка – </a:t>
            </a:r>
            <a:r>
              <a:rPr lang="ru-RU" sz="2000" dirty="0">
                <a:solidFill>
                  <a:schemeClr val="accent2"/>
                </a:solidFill>
                <a:latin typeface="Arial Black" panose="020B0A04020102020204" pitchFamily="34" charset="0"/>
              </a:rPr>
              <a:t>га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ка</a:t>
            </a:r>
          </a:p>
          <a:p>
            <a:pPr marL="4124325" lvl="8"/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ба – </a:t>
            </a:r>
            <a:r>
              <a:rPr lang="ru-RU" sz="2000" dirty="0">
                <a:solidFill>
                  <a:schemeClr val="accent2"/>
                </a:solidFill>
                <a:latin typeface="Arial Black" panose="020B0A04020102020204" pitchFamily="34" charset="0"/>
              </a:rPr>
              <a:t>га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ба – ба</a:t>
            </a:r>
          </a:p>
          <a:p>
            <a:pPr marL="4124325" lvl="8"/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па – па – па – </a:t>
            </a:r>
            <a:r>
              <a:rPr lang="ru-RU" sz="2000" dirty="0">
                <a:solidFill>
                  <a:srgbClr val="FF0066"/>
                </a:solidFill>
                <a:latin typeface="Arial Black" panose="020B0A04020102020204" pitchFamily="34" charset="0"/>
              </a:rPr>
              <a:t>та</a:t>
            </a:r>
          </a:p>
          <a:p>
            <a:pPr marL="4124325" lvl="8"/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ра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ра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>
                <a:solidFill>
                  <a:srgbClr val="FF0066"/>
                </a:solidFill>
                <a:latin typeface="Arial Black" panose="020B0A04020102020204" pitchFamily="34" charset="0"/>
              </a:rPr>
              <a:t>та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ра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124325" lvl="8"/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хи – </a:t>
            </a:r>
            <a:r>
              <a:rPr lang="ru-RU" sz="2000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ки</a:t>
            </a:r>
            <a:r>
              <a:rPr lang="ru-RU" sz="2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– хи – хи</a:t>
            </a:r>
          </a:p>
          <a:p>
            <a:pPr marL="4124325" lvl="8"/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ла – ла – ла – </a:t>
            </a:r>
            <a:r>
              <a:rPr lang="ru-RU" sz="20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ва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pPr marL="4124325" lvl="8"/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на – </a:t>
            </a:r>
            <a:r>
              <a:rPr lang="ru-RU" sz="20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ма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на – на</a:t>
            </a:r>
          </a:p>
          <a:p>
            <a:pPr marL="4124325" lvl="8"/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жа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жа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жа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жу</a:t>
            </a:r>
            <a:endParaRPr lang="ru-RU" sz="20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4124325" lvl="8"/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ры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ры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ды</a:t>
            </a:r>
            <a:r>
              <a:rPr lang="ru-RU" sz="2000" dirty="0">
                <a:solidFill>
                  <a:srgbClr val="FF0066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– </a:t>
            </a:r>
            <a:r>
              <a:rPr lang="ru-RU" sz="2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ры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4124325" lvl="8"/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B7B99B-5C8A-4DAF-8F93-6ED6430811DB}"/>
              </a:ext>
            </a:extLst>
          </p:cNvPr>
          <p:cNvSpPr/>
          <p:nvPr/>
        </p:nvSpPr>
        <p:spPr>
          <a:xfrm>
            <a:off x="225552" y="1487839"/>
            <a:ext cx="11740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«Юный сыщик»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7B2B7E-D004-461B-ACA9-7785C3DC5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24" y="2552509"/>
            <a:ext cx="3849624" cy="384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1C99DB-461C-4215-8014-A87DD96FBEE6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73938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E01ECA-08EB-4702-9E8F-B774C28D2351}"/>
              </a:ext>
            </a:extLst>
          </p:cNvPr>
          <p:cNvSpPr/>
          <p:nvPr/>
        </p:nvSpPr>
        <p:spPr>
          <a:xfrm>
            <a:off x="225552" y="29862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5-я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РАЗЛИЧЕНИЕ ЗВУКОВ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36E146-3998-4186-A6FD-314E257C1B3E}"/>
              </a:ext>
            </a:extLst>
          </p:cNvPr>
          <p:cNvSpPr/>
          <p:nvPr/>
        </p:nvSpPr>
        <p:spPr>
          <a:xfrm>
            <a:off x="225552" y="1487839"/>
            <a:ext cx="11740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</a:t>
            </a:r>
            <a:r>
              <a:rPr lang="ru-RU" sz="2600" b="1" dirty="0" err="1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Ловишки</a:t>
            </a:r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176E1B-929A-4B15-81B3-6B32A15DC8EC}"/>
              </a:ext>
            </a:extLst>
          </p:cNvPr>
          <p:cNvSpPr/>
          <p:nvPr/>
        </p:nvSpPr>
        <p:spPr>
          <a:xfrm>
            <a:off x="225552" y="1961829"/>
            <a:ext cx="1158544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Ребенок хлопает в ладоши, если услышит нужный звук: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DA2FA6B-494F-43F0-ABCB-3CDBBBF6BDE1}"/>
              </a:ext>
            </a:extLst>
          </p:cNvPr>
          <p:cNvSpPr txBox="1">
            <a:spLocks/>
          </p:cNvSpPr>
          <p:nvPr/>
        </p:nvSpPr>
        <p:spPr>
          <a:xfrm>
            <a:off x="1225296" y="3677031"/>
            <a:ext cx="8305800" cy="2986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Wingdings 2"/>
              <a:buNone/>
              <a:defRPr/>
            </a:pP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3F2BCA-F90F-497C-AD0F-BD04F309FBCD}"/>
              </a:ext>
            </a:extLst>
          </p:cNvPr>
          <p:cNvSpPr/>
          <p:nvPr/>
        </p:nvSpPr>
        <p:spPr>
          <a:xfrm>
            <a:off x="303276" y="2329557"/>
            <a:ext cx="117408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[а]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    у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а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э и ы э у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а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о и ы и о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а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и э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а</a:t>
            </a:r>
            <a:endParaRPr lang="ru-RU" sz="19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[у]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    э ы а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у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и ы о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у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а э и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у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ы о э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у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и</a:t>
            </a:r>
          </a:p>
          <a:p>
            <a:pPr algn="ctr"/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[и]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    а ы э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и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у а ы э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и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о у а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и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э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и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а 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0A88CAF-1047-45D3-BAED-F84D53376171}"/>
              </a:ext>
            </a:extLst>
          </p:cNvPr>
          <p:cNvSpPr/>
          <p:nvPr/>
        </p:nvSpPr>
        <p:spPr>
          <a:xfrm>
            <a:off x="225552" y="3367912"/>
            <a:ext cx="11740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«Выбери правильно»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0648C4B-8EA8-4EED-AC63-C4DF7C0C9921}"/>
              </a:ext>
            </a:extLst>
          </p:cNvPr>
          <p:cNvSpPr/>
          <p:nvPr/>
        </p:nvSpPr>
        <p:spPr>
          <a:xfrm>
            <a:off x="262128" y="3924223"/>
            <a:ext cx="115854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Взрослый читает стихи, а ребенок должен сказать, какой звук чаще всего слышит:</a:t>
            </a:r>
          </a:p>
          <a:p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				З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оя – </a:t>
            </a:r>
            <a:r>
              <a:rPr lang="ru-RU" sz="19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з</a:t>
            </a:r>
            <a:r>
              <a:rPr lang="ru-RU" sz="1900" dirty="0" err="1">
                <a:solidFill>
                  <a:schemeClr val="accent4"/>
                </a:solidFill>
                <a:latin typeface="Arial Black" pitchFamily="34" charset="0"/>
              </a:rPr>
              <a:t>айкина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 хо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з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яйка,				Ма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ш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а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ш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ила для марты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ш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ки</a:t>
            </a:r>
          </a:p>
          <a:p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				Спит в та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з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у у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З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ои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з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айка. 			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Ш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убу,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ш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апку и 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ш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тани</a:t>
            </a:r>
            <a:r>
              <a:rPr lang="ru-RU" sz="1900" dirty="0">
                <a:solidFill>
                  <a:srgbClr val="FF0066"/>
                </a:solidFill>
                <a:latin typeface="Arial Black" panose="020B0A04020102020204" pitchFamily="34" charset="0"/>
              </a:rPr>
              <a:t>ш</a:t>
            </a:r>
            <a:r>
              <a:rPr lang="ru-RU" sz="1900" dirty="0">
                <a:solidFill>
                  <a:schemeClr val="accent4"/>
                </a:solidFill>
                <a:latin typeface="Arial Black" pitchFamily="34" charset="0"/>
              </a:rPr>
              <a:t>ки.</a:t>
            </a:r>
          </a:p>
          <a:p>
            <a:endParaRPr lang="ru-RU" sz="10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lvl="8" indent="1182688"/>
            <a:r>
              <a:rPr lang="ru-RU" sz="2000" dirty="0">
                <a:solidFill>
                  <a:schemeClr val="accent4"/>
                </a:solidFill>
                <a:latin typeface="Arial Black" pitchFamily="34" charset="0"/>
              </a:rPr>
              <a:t>Я </a:t>
            </a:r>
            <a:r>
              <a:rPr lang="ru-RU" sz="2000" dirty="0">
                <a:solidFill>
                  <a:srgbClr val="FF0066"/>
                </a:solidFill>
                <a:latin typeface="Arial Black" panose="020B0A04020102020204" pitchFamily="34" charset="0"/>
              </a:rPr>
              <a:t>ж</a:t>
            </a:r>
            <a:r>
              <a:rPr lang="ru-RU" sz="2000" dirty="0">
                <a:solidFill>
                  <a:schemeClr val="accent4"/>
                </a:solidFill>
                <a:latin typeface="Arial Black" pitchFamily="34" charset="0"/>
              </a:rPr>
              <a:t>ук, я </a:t>
            </a:r>
            <a:r>
              <a:rPr lang="ru-RU" sz="2000" dirty="0">
                <a:solidFill>
                  <a:srgbClr val="FF0066"/>
                </a:solidFill>
                <a:latin typeface="Arial Black" panose="020B0A04020102020204" pitchFamily="34" charset="0"/>
              </a:rPr>
              <a:t>ж</a:t>
            </a:r>
            <a:r>
              <a:rPr lang="ru-RU" sz="2000" dirty="0">
                <a:solidFill>
                  <a:schemeClr val="accent4"/>
                </a:solidFill>
                <a:latin typeface="Arial Black" pitchFamily="34" charset="0"/>
              </a:rPr>
              <a:t>ук,</a:t>
            </a:r>
          </a:p>
          <a:p>
            <a:pPr marL="4754563" lvl="8" indent="85725"/>
            <a:r>
              <a:rPr lang="ru-RU" sz="2000" dirty="0">
                <a:solidFill>
                  <a:schemeClr val="accent4"/>
                </a:solidFill>
                <a:latin typeface="Arial Black" pitchFamily="34" charset="0"/>
              </a:rPr>
              <a:t>Я всё </a:t>
            </a:r>
            <a:r>
              <a:rPr lang="ru-RU" sz="2000" dirty="0">
                <a:solidFill>
                  <a:srgbClr val="FF0066"/>
                </a:solidFill>
                <a:latin typeface="Arial Black" panose="020B0A04020102020204" pitchFamily="34" charset="0"/>
              </a:rPr>
              <a:t>ж</a:t>
            </a:r>
            <a:r>
              <a:rPr lang="ru-RU" sz="2000" dirty="0">
                <a:solidFill>
                  <a:schemeClr val="accent4"/>
                </a:solidFill>
                <a:latin typeface="Arial Black" pitchFamily="34" charset="0"/>
              </a:rPr>
              <a:t>у</a:t>
            </a:r>
            <a:r>
              <a:rPr lang="ru-RU" sz="2000" dirty="0">
                <a:solidFill>
                  <a:srgbClr val="FF0066"/>
                </a:solidFill>
                <a:latin typeface="Arial Black" panose="020B0A04020102020204" pitchFamily="34" charset="0"/>
              </a:rPr>
              <a:t>жж</a:t>
            </a:r>
            <a:r>
              <a:rPr lang="ru-RU" sz="2000" dirty="0">
                <a:solidFill>
                  <a:schemeClr val="accent4"/>
                </a:solidFill>
                <a:latin typeface="Arial Black" pitchFamily="34" charset="0"/>
              </a:rPr>
              <a:t>у:</a:t>
            </a:r>
          </a:p>
          <a:p>
            <a:pPr marL="4754563" lvl="8" indent="85725"/>
            <a:r>
              <a:rPr lang="ru-RU" sz="20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Ж</a:t>
            </a:r>
            <a:r>
              <a:rPr lang="ru-RU" sz="2000" dirty="0" err="1">
                <a:solidFill>
                  <a:schemeClr val="accent4"/>
                </a:solidFill>
                <a:latin typeface="Arial Black" pitchFamily="34" charset="0"/>
              </a:rPr>
              <a:t>у</a:t>
            </a:r>
            <a:r>
              <a:rPr lang="ru-RU" sz="2000" dirty="0">
                <a:solidFill>
                  <a:schemeClr val="accent4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ж</a:t>
            </a:r>
            <a:r>
              <a:rPr lang="ru-RU" sz="2000" dirty="0" err="1">
                <a:solidFill>
                  <a:schemeClr val="accent4"/>
                </a:solidFill>
                <a:latin typeface="Arial Black" pitchFamily="34" charset="0"/>
              </a:rPr>
              <a:t>у</a:t>
            </a:r>
            <a:r>
              <a:rPr lang="ru-RU" sz="2000" dirty="0">
                <a:solidFill>
                  <a:schemeClr val="accent4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rgbClr val="FF0066"/>
                </a:solidFill>
                <a:latin typeface="Arial Black" panose="020B0A04020102020204" pitchFamily="34" charset="0"/>
              </a:rPr>
              <a:t>ж</a:t>
            </a:r>
            <a:r>
              <a:rPr lang="ru-RU" sz="2000" dirty="0" err="1">
                <a:solidFill>
                  <a:schemeClr val="accent4"/>
                </a:solidFill>
                <a:latin typeface="Arial Black" pitchFamily="34" charset="0"/>
              </a:rPr>
              <a:t>у</a:t>
            </a:r>
            <a:r>
              <a:rPr lang="ru-RU" sz="2000" dirty="0">
                <a:solidFill>
                  <a:schemeClr val="accent4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2290" name="Picture 2" descr="C:\Users\Лена\Desktop\depositphotos_194632080-stock-illustration-cute-cartoon-character-fairy-flo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6342" y="1312306"/>
            <a:ext cx="2811109" cy="281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E8C901A-C194-4CD3-A32D-BBAF3DBD1DDF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66117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436DC5-EFFB-46E4-B347-01E7BD09E96C}"/>
              </a:ext>
            </a:extLst>
          </p:cNvPr>
          <p:cNvSpPr/>
          <p:nvPr/>
        </p:nvSpPr>
        <p:spPr>
          <a:xfrm>
            <a:off x="225552" y="29862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6-я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АНАЛИЗ ЗВУКОВОГО СОСТАВА СЛОВА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9217" name="Picture 1" descr="C:\Users\Лена\Desktop\жуки и тараканы_DoV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57963">
            <a:off x="6835960" y="2410544"/>
            <a:ext cx="1772802" cy="2143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Лена\Desktop\image_processing20200410-24721-yot5v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296" y="4377278"/>
            <a:ext cx="1926336" cy="192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Лена\Desktop\pngtree-character-facial-features-ears-download-image_12506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507" y="4210060"/>
            <a:ext cx="2282865" cy="228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36E146-3998-4186-A6FD-314E257C1B3E}"/>
              </a:ext>
            </a:extLst>
          </p:cNvPr>
          <p:cNvSpPr/>
          <p:nvPr/>
        </p:nvSpPr>
        <p:spPr>
          <a:xfrm>
            <a:off x="237744" y="1560991"/>
            <a:ext cx="117287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«Звуковые прятки»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176E1B-929A-4B15-81B3-6B32A15DC8EC}"/>
              </a:ext>
            </a:extLst>
          </p:cNvPr>
          <p:cNvSpPr/>
          <p:nvPr/>
        </p:nvSpPr>
        <p:spPr>
          <a:xfrm>
            <a:off x="237744" y="2010597"/>
            <a:ext cx="1158544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Определить на какой звук начинается и заканчивается слово:</a:t>
            </a:r>
          </a:p>
        </p:txBody>
      </p:sp>
      <p:pic>
        <p:nvPicPr>
          <p:cNvPr id="12" name="Picture 19" descr="C:\Users\Svetlana\Desktop\102038438_large_k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48538">
            <a:off x="3921584" y="2409992"/>
            <a:ext cx="2451416" cy="191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8" descr="http://img-fotki.yandex.ru/get/9554/47407354.ca3/0_133912_51167910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6400" y="2621280"/>
            <a:ext cx="1777610" cy="178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Лена\Desktop\small-bananas-clipart-58678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9311" y="4291584"/>
            <a:ext cx="2569475" cy="256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Лена\Desktop\1232e3ee5b1815f1310f588d8ad2922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6047" y="2607326"/>
            <a:ext cx="2694435" cy="177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D3B4A0-D94F-476E-8A92-4EE1F1A374D4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http://rumarijuana.org/wp-content/uploads/2014/12/1406240239_mork18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openclipart.org/image/2400px/svg_to_png/213992/Hammer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3" name="Picture 11" descr="C:\Users\Svetlana\Desktop\Hamm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9833">
            <a:off x="5541385" y="3999781"/>
            <a:ext cx="1947399" cy="188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65" name="AutoShape 13" descr="https://thetomatos.com/wp-content/uploads/2016/02/pencil-clipart-3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4436DC5-EFFB-46E4-B347-01E7BD09E96C}"/>
              </a:ext>
            </a:extLst>
          </p:cNvPr>
          <p:cNvSpPr/>
          <p:nvPr/>
        </p:nvSpPr>
        <p:spPr>
          <a:xfrm>
            <a:off x="225552" y="29862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6-я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АНАЛИЗ ЗВУКОВОГО СОСТАВА СЛОВА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36E146-3998-4186-A6FD-314E257C1B3E}"/>
              </a:ext>
            </a:extLst>
          </p:cNvPr>
          <p:cNvSpPr/>
          <p:nvPr/>
        </p:nvSpPr>
        <p:spPr>
          <a:xfrm>
            <a:off x="225285" y="1560991"/>
            <a:ext cx="117411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«Где спрятался звук?»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5285" y="1951982"/>
            <a:ext cx="1174725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Определить, где спрятался звук </a:t>
            </a:r>
            <a:r>
              <a:rPr lang="en-US" sz="1900" dirty="0">
                <a:solidFill>
                  <a:srgbClr val="00B0F0"/>
                </a:solidFill>
                <a:latin typeface="Arial Black" panose="020B0A04020102020204" pitchFamily="34" charset="0"/>
              </a:rPr>
              <a:t>[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К</a:t>
            </a:r>
            <a:r>
              <a:rPr lang="en-US" sz="1900" dirty="0">
                <a:solidFill>
                  <a:srgbClr val="00B0F0"/>
                </a:solidFill>
                <a:latin typeface="Arial Black" panose="020B0A04020102020204" pitchFamily="34" charset="0"/>
              </a:rPr>
              <a:t>]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 в начале, в середине или в конце слова:</a:t>
            </a:r>
          </a:p>
        </p:txBody>
      </p:sp>
      <p:pic>
        <p:nvPicPr>
          <p:cNvPr id="4098" name="Picture 2" descr="C:\Users\Лена\Desktop\onion-borscht-drawing-vegetable-raster-graphics-png-favpng-uCB1670wLcaE4S7GQ940eyHR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63" y="3499832"/>
            <a:ext cx="1568853" cy="266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Лена\Desktop\blue-sock-blue-socks-socks-and-blue-3344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30026" y="3926788"/>
            <a:ext cx="2963680" cy="215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Лена\Desktop\1614562813_9-p-maska-na-belom-fone-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8672" y="4542420"/>
            <a:ext cx="2938272" cy="152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Лена\Desktop\133-1335006_swedish-julgrot-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7602" y="3803904"/>
            <a:ext cx="2647565" cy="221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335860" y="2638614"/>
            <a:ext cx="64807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62058" y="2647758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05524" y="2647758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24897" y="2634818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67841" y="2635615"/>
            <a:ext cx="64807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96562" y="2634792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55492" y="2598782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01296" y="2600670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256182" y="2596591"/>
            <a:ext cx="648072" cy="50405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6923FF0-DFEE-42AA-A613-7B910493CC83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AutoShape 12" descr="http://maksimmka.ru/wp-content/uploads/2015/08/coat-310158_1280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http://maksimmka.ru/wp-content/uploads/2015/08/coat-310158_1280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7" name="Picture 23" descr="http://iodb.ru/uploads/2016/03/ukraschenie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402" y="3123707"/>
            <a:ext cx="2184177" cy="123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49" name="Picture 25" descr="http://mywishlist.ru/pic/i/wish/300x300/007/092/89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47277">
            <a:off x="3368500" y="2896806"/>
            <a:ext cx="1584176" cy="109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5" name="Picture 1" descr="C:\Users\Лена\Desktop\f130767360aa2e3c517581824e54f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445" y="2599082"/>
            <a:ext cx="2865120" cy="368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4436DC5-EFFB-46E4-B347-01E7BD09E96C}"/>
              </a:ext>
            </a:extLst>
          </p:cNvPr>
          <p:cNvSpPr/>
          <p:nvPr/>
        </p:nvSpPr>
        <p:spPr>
          <a:xfrm>
            <a:off x="225552" y="29862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6-я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АНАЛИЗ ЗВУКОВОГО СОСТАВА СЛОВА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36E146-3998-4186-A6FD-314E257C1B3E}"/>
              </a:ext>
            </a:extLst>
          </p:cNvPr>
          <p:cNvSpPr/>
          <p:nvPr/>
        </p:nvSpPr>
        <p:spPr>
          <a:xfrm>
            <a:off x="231648" y="1470023"/>
            <a:ext cx="117347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«Звуковые </a:t>
            </a:r>
            <a:r>
              <a:rPr lang="ru-RU" sz="2600" b="1" dirty="0" err="1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искалки</a:t>
            </a:r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9455" y="1951982"/>
            <a:ext cx="11765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Придумать мальчику имя, которое начинается со звука </a:t>
            </a:r>
            <a:r>
              <a:rPr lang="en-US" sz="2000" dirty="0">
                <a:solidFill>
                  <a:srgbClr val="00B0F0"/>
                </a:solidFill>
                <a:latin typeface="Arial Black" panose="020B0A04020102020204" pitchFamily="34" charset="0"/>
              </a:rPr>
              <a:t>[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К</a:t>
            </a:r>
            <a:r>
              <a:rPr lang="en-US" sz="2000" dirty="0">
                <a:solidFill>
                  <a:srgbClr val="00B0F0"/>
                </a:solidFill>
                <a:latin typeface="Arial Black" panose="020B0A04020102020204" pitchFamily="34" charset="0"/>
              </a:rPr>
              <a:t>]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, а девочке, которое начинается со звука </a:t>
            </a:r>
            <a:r>
              <a:rPr lang="en-US" sz="2000" dirty="0">
                <a:solidFill>
                  <a:srgbClr val="00B0F0"/>
                </a:solidFill>
                <a:latin typeface="Arial Black" panose="020B0A04020102020204" pitchFamily="34" charset="0"/>
              </a:rPr>
              <a:t>[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Т</a:t>
            </a:r>
            <a:r>
              <a:rPr lang="en-US" sz="2000" dirty="0">
                <a:solidFill>
                  <a:srgbClr val="00B0F0"/>
                </a:solidFill>
                <a:latin typeface="Arial Black" panose="020B0A04020102020204" pitchFamily="34" charset="0"/>
              </a:rPr>
              <a:t>]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. Сначала назвать предметы, в названиях которых есть звук </a:t>
            </a:r>
            <a:r>
              <a:rPr lang="en-US" sz="2000" dirty="0">
                <a:solidFill>
                  <a:srgbClr val="00B0F0"/>
                </a:solidFill>
                <a:latin typeface="Arial Black" panose="020B0A04020102020204" pitchFamily="34" charset="0"/>
              </a:rPr>
              <a:t>[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Т</a:t>
            </a:r>
            <a:r>
              <a:rPr lang="en-US" sz="2000" dirty="0">
                <a:solidFill>
                  <a:srgbClr val="00B0F0"/>
                </a:solidFill>
                <a:latin typeface="Arial Black" panose="020B0A04020102020204" pitchFamily="34" charset="0"/>
              </a:rPr>
              <a:t>]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, а потом звук  </a:t>
            </a:r>
            <a:r>
              <a:rPr lang="en-US" sz="2000" dirty="0">
                <a:solidFill>
                  <a:srgbClr val="00B0F0"/>
                </a:solidFill>
                <a:latin typeface="Arial Black" panose="020B0A04020102020204" pitchFamily="34" charset="0"/>
              </a:rPr>
              <a:t>[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К</a:t>
            </a:r>
            <a:r>
              <a:rPr lang="en-US" sz="2000" dirty="0">
                <a:solidFill>
                  <a:srgbClr val="00B0F0"/>
                </a:solidFill>
                <a:latin typeface="Arial Black" panose="020B0A04020102020204" pitchFamily="34" charset="0"/>
              </a:rPr>
              <a:t>]</a:t>
            </a: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:</a:t>
            </a:r>
          </a:p>
        </p:txBody>
      </p:sp>
      <p:pic>
        <p:nvPicPr>
          <p:cNvPr id="6147" name="Picture 3" descr="C:\Users\Лена\Desktop\3a372a6b209d3fb641b97618c131f1c8--girl-stuff-little-girl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907" y="3013262"/>
            <a:ext cx="2548128" cy="327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http://www.clipartfinders.com/clipart/75/yellow-apple-clip-art-at-clkercom-vector-online-royalty-75566.png"/>
          <p:cNvPicPr>
            <a:picLocks noChangeAspect="1" noChangeArrowheads="1"/>
          </p:cNvPicPr>
          <p:nvPr/>
        </p:nvPicPr>
        <p:blipFill>
          <a:blip r:embed="rId7" cstate="print"/>
          <a:srcRect t="-16667"/>
          <a:stretch>
            <a:fillRect/>
          </a:stretch>
        </p:blipFill>
        <p:spPr bwMode="auto">
          <a:xfrm>
            <a:off x="7248461" y="4425696"/>
            <a:ext cx="1533446" cy="178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Лена\Desktop\20586348_squirrel-clipart-squirrel-cartoon-illustration-transprent-transparent-p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2383" y="4084707"/>
            <a:ext cx="1572769" cy="2173281"/>
          </a:xfrm>
          <a:prstGeom prst="rect">
            <a:avLst/>
          </a:prstGeom>
          <a:noFill/>
        </p:spPr>
      </p:pic>
      <p:pic>
        <p:nvPicPr>
          <p:cNvPr id="5125" name="Picture 5" descr="C:\Users\Лена\Desktop\Снимок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8176" y="4581316"/>
            <a:ext cx="1727546" cy="149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Users\Лена\Desktop\kloun-9-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5924" y="2907970"/>
            <a:ext cx="1373984" cy="175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D59995C-A350-4441-9A2E-F097C7ED7633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AutoShape 8" descr="https://img-fotki.yandex.ru/get/4914/134091466.22e/0_118396_5b99407b_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img-fotki.yandex.ru/get/4914/134091466.22e/0_118396_5b99407b_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7" name="Picture 11" descr="C:\Users\Svetlana\Desktop\0_118396_5b99407b_L.png"/>
          <p:cNvPicPr>
            <a:picLocks noChangeAspect="1" noChangeArrowheads="1"/>
          </p:cNvPicPr>
          <p:nvPr/>
        </p:nvPicPr>
        <p:blipFill>
          <a:blip r:embed="rId2" cstate="print"/>
          <a:srcRect r="24401"/>
          <a:stretch>
            <a:fillRect/>
          </a:stretch>
        </p:blipFill>
        <p:spPr bwMode="auto">
          <a:xfrm>
            <a:off x="5338684" y="4516659"/>
            <a:ext cx="1314797" cy="170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75" name="Picture 19" descr="http://pictures-hd8.ru/img/articles/Oct/08/7a5d932f3290ced09033d5027652be32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73" y="4376154"/>
            <a:ext cx="1838694" cy="198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436DC5-EFFB-46E4-B347-01E7BD09E96C}"/>
              </a:ext>
            </a:extLst>
          </p:cNvPr>
          <p:cNvSpPr/>
          <p:nvPr/>
        </p:nvSpPr>
        <p:spPr>
          <a:xfrm>
            <a:off x="225552" y="29862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6-я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АНАЛИЗ ЗВУКОВОГО СОСТАВА СЛОВА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36E146-3998-4186-A6FD-314E257C1B3E}"/>
              </a:ext>
            </a:extLst>
          </p:cNvPr>
          <p:cNvSpPr/>
          <p:nvPr/>
        </p:nvSpPr>
        <p:spPr>
          <a:xfrm>
            <a:off x="225285" y="1560991"/>
            <a:ext cx="117411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«Где чей домик?»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5285" y="1951982"/>
            <a:ext cx="117472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Разделите слова на слоги и </a:t>
            </a:r>
            <a:r>
              <a:rPr lang="ru-RU" sz="1900">
                <a:solidFill>
                  <a:srgbClr val="00B0F0"/>
                </a:solidFill>
                <a:latin typeface="Arial Black" panose="020B0A04020102020204" pitchFamily="34" charset="0"/>
              </a:rPr>
              <a:t>расселите животных </a:t>
            </a: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по домикам. Назовите, кто с кем живет в одном доме:</a:t>
            </a:r>
          </a:p>
        </p:txBody>
      </p:sp>
      <p:pic>
        <p:nvPicPr>
          <p:cNvPr id="11265" name="Picture 1" descr="C:\Users\Лена\Desktop\image_processing20200410-24803-ejy0c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2354" y="4303867"/>
            <a:ext cx="1552372" cy="200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C:\Users\Лена\Desktop\igor4-29041719175317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10021">
            <a:off x="2866895" y="2531517"/>
            <a:ext cx="1714400" cy="158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Лена\Desktop\ab148e97ac5aac1a68928103e0983cf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0446" y="2280644"/>
            <a:ext cx="1636240" cy="194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Лена\Desktop\Снимок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7440" y="4120897"/>
            <a:ext cx="1683136" cy="2270276"/>
          </a:xfrm>
          <a:prstGeom prst="rect">
            <a:avLst/>
          </a:prstGeom>
          <a:noFill/>
        </p:spPr>
      </p:pic>
      <p:pic>
        <p:nvPicPr>
          <p:cNvPr id="1031" name="Picture 7" descr="C:\Users\Лена\Desktop\Снимок - 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55278" y="3364992"/>
            <a:ext cx="1605458" cy="2986897"/>
          </a:xfrm>
          <a:prstGeom prst="rect">
            <a:avLst/>
          </a:prstGeom>
          <a:noFill/>
        </p:spPr>
      </p:pic>
      <p:pic>
        <p:nvPicPr>
          <p:cNvPr id="1032" name="Picture 8" descr="C:\Users\Лена\Desktop\Снимок - копия 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90048" y="2389250"/>
            <a:ext cx="1572768" cy="398678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3E6F9-E555-436B-8628-A70C6EF6F6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0" y="2629090"/>
            <a:ext cx="1568707" cy="1587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2CCA8E2-05D4-4BFD-AE0A-20E381AB7DFE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436DC5-EFFB-46E4-B347-01E7BD09E96C}"/>
              </a:ext>
            </a:extLst>
          </p:cNvPr>
          <p:cNvSpPr/>
          <p:nvPr/>
        </p:nvSpPr>
        <p:spPr>
          <a:xfrm>
            <a:off x="225552" y="29862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6-я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АНАЛИЗ ЗВУКОВОГО СОСТАВА СЛОВА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4" descr="http://heliograph.ru/images/748116_slon-kartinki-dlya-det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41" y="3561715"/>
            <a:ext cx="2232212" cy="259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C36E146-3998-4186-A6FD-314E257C1B3E}"/>
              </a:ext>
            </a:extLst>
          </p:cNvPr>
          <p:cNvSpPr/>
          <p:nvPr/>
        </p:nvSpPr>
        <p:spPr>
          <a:xfrm>
            <a:off x="238732" y="1426520"/>
            <a:ext cx="117411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«Звуки сосчитай»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180" y="1938535"/>
            <a:ext cx="1168880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1900" dirty="0">
                <a:solidFill>
                  <a:srgbClr val="00B0F0"/>
                </a:solidFill>
                <a:latin typeface="Arial Black" panose="020B0A04020102020204" pitchFamily="34" charset="0"/>
              </a:rPr>
              <a:t>Посчитать сколько звуков в каждом слове, к каждому слову найти схему: </a:t>
            </a:r>
          </a:p>
        </p:txBody>
      </p:sp>
      <p:pic>
        <p:nvPicPr>
          <p:cNvPr id="6146" name="Picture 2" descr="C:\Users\Лена\Desktop\kisspng-pineapple-juice-drawing-image-graphics-5c5d81a4c155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6772" y="3926381"/>
            <a:ext cx="2393577" cy="239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Лена\Desktop\4a50a98badab48aed562ff41fdb202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8875" y="3939716"/>
            <a:ext cx="4069975" cy="317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Лена\Desktop\image_5c645c53164d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0104" y="2911485"/>
            <a:ext cx="3700656" cy="523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Прямоугольник 48"/>
          <p:cNvSpPr/>
          <p:nvPr/>
        </p:nvSpPr>
        <p:spPr>
          <a:xfrm>
            <a:off x="694026" y="2491202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28135" y="2492587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53297" y="2492587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08947" y="2468497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43056" y="2468497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69180" y="2468497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209559" y="2468497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841515" y="2501707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223628" y="2501454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579348" y="2501454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933172" y="2501454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286996" y="2501454"/>
            <a:ext cx="648072" cy="504056"/>
          </a:xfrm>
          <a:prstGeom prst="rect">
            <a:avLst/>
          </a:prstGeom>
          <a:solidFill>
            <a:srgbClr val="FFF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DFE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CE2EDD0-674F-4D7A-B2DB-75B6AF480AB6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9136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F438CE-86F4-4F25-9E94-2277B58784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9456" y="1453693"/>
            <a:ext cx="11664882" cy="2809549"/>
          </a:xfrm>
        </p:spPr>
        <p:txBody>
          <a:bodyPr>
            <a:normAutofit/>
          </a:bodyPr>
          <a:lstStyle/>
          <a:p>
            <a:pPr marL="0" indent="536575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ФИЗИЧЕСКИЙ СЛУХ </a:t>
            </a:r>
            <a:r>
              <a:rPr lang="ru-RU" sz="2200" b="1" dirty="0">
                <a:solidFill>
                  <a:schemeClr val="accent4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solidFill>
                  <a:schemeClr val="accent4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способность слышать </a:t>
            </a:r>
            <a:r>
              <a:rPr lang="ru-RU" sz="2200" b="1" dirty="0">
                <a:solidFill>
                  <a:schemeClr val="accent4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окружающие звуки;</a:t>
            </a:r>
            <a:endParaRPr lang="en-US" sz="2200" b="1" dirty="0">
              <a:solidFill>
                <a:schemeClr val="accent4"/>
              </a:solidFill>
              <a:latin typeface="Arial Black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000" b="1" dirty="0">
              <a:solidFill>
                <a:schemeClr val="accent4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marL="0" indent="536575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ФОНЕМАТИЧЕСКИЙ СЛУХ </a:t>
            </a:r>
            <a:r>
              <a:rPr lang="ru-RU" sz="2200" b="1" dirty="0">
                <a:solidFill>
                  <a:schemeClr val="accent4"/>
                </a:solidFill>
                <a:latin typeface="Arial Black" pitchFamily="34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chemeClr val="accent4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способность выделять, воспроизводить, различать звуки речи</a:t>
            </a:r>
            <a:r>
              <a:rPr lang="ru-RU" sz="2200" b="1" dirty="0">
                <a:solidFill>
                  <a:schemeClr val="accent4"/>
                </a:solidFill>
                <a:latin typeface="Arial Black" pitchFamily="34" charset="0"/>
                <a:cs typeface="Times New Roman" panose="02020603050405020304" pitchFamily="18" charset="0"/>
              </a:rPr>
              <a:t>;</a:t>
            </a:r>
            <a:endParaRPr lang="en-US" sz="2200" b="1" dirty="0">
              <a:solidFill>
                <a:schemeClr val="accent4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000" b="1" dirty="0">
              <a:solidFill>
                <a:schemeClr val="accent4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marL="0" indent="536575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ФОНЕМАТИЧЕСКОЕ ВОСПРИЯТИЕ</a:t>
            </a:r>
            <a: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4"/>
                </a:solidFill>
                <a:latin typeface="Arial Black" pitchFamily="34" charset="0"/>
                <a:cs typeface="Times New Roman" panose="02020603050405020304" pitchFamily="18" charset="0"/>
              </a:rPr>
              <a:t>– это способность различать фонемы и определять звуковой состав слова, т.е. производить умственные операции по звуковому анализу </a:t>
            </a:r>
            <a:r>
              <a:rPr lang="ru-RU" sz="2200" b="1" dirty="0">
                <a:solidFill>
                  <a:srgbClr val="00B0F0"/>
                </a:solidFill>
                <a:latin typeface="Arial Black" pitchFamily="34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srgbClr val="00B0F0"/>
                </a:solidFill>
                <a:latin typeface="Arial Black" pitchFamily="34" charset="0"/>
              </a:rPr>
              <a:t>умение определять последовательность и количество звуков в слове).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42A461-B652-4020-B2DA-939942155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3941270"/>
            <a:ext cx="4291584" cy="244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DE15C5-6309-4BF7-9379-FB2FC14C4F2C}"/>
              </a:ext>
            </a:extLst>
          </p:cNvPr>
          <p:cNvSpPr/>
          <p:nvPr/>
        </p:nvSpPr>
        <p:spPr>
          <a:xfrm>
            <a:off x="6498336" y="159953"/>
            <a:ext cx="5368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1600" b="1" i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«Развитый фонематический слух и фонематическое восприятие – залог успешного овладения навыком чтения и письма»	 </a:t>
            </a:r>
            <a:r>
              <a:rPr lang="en-US" sz="1600" b="1" i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1600" b="1" i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Д.Б.</a:t>
            </a:r>
            <a:r>
              <a:rPr lang="en-US" sz="1600" b="1" i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Эльконин</a:t>
            </a:r>
            <a:r>
              <a:rPr lang="ru-RU" sz="1600" b="1" i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4"/>
                </a:solidFill>
                <a:latin typeface="Arial Black" pitchFamily="34" charset="0"/>
                <a:cs typeface="Times New Roman" panose="02020603050405020304" pitchFamily="18" charset="0"/>
              </a:rPr>
              <a:t>				</a:t>
            </a:r>
            <a:endParaRPr lang="ru-RU" sz="1600" b="1" i="1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088A72-84E8-46AE-A39D-C8D75ECEBB0D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643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C27E37-8C6F-4125-A12D-77A1EFEBC435}"/>
              </a:ext>
            </a:extLst>
          </p:cNvPr>
          <p:cNvSpPr/>
          <p:nvPr/>
        </p:nvSpPr>
        <p:spPr>
          <a:xfrm>
            <a:off x="323850" y="-85725"/>
            <a:ext cx="11740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altLang="ru-RU" sz="28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36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СПАСИБО ЗА ВНИМАНИЕ!</a:t>
            </a:r>
            <a:endParaRPr lang="ru-RU" sz="28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53E79E-758B-41A3-8BF8-8ABBB3374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8" y="1533525"/>
            <a:ext cx="11818187" cy="553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B22FE3-3955-467D-A2C8-4FEE73162B6B}"/>
              </a:ext>
            </a:extLst>
          </p:cNvPr>
          <p:cNvSpPr/>
          <p:nvPr/>
        </p:nvSpPr>
        <p:spPr>
          <a:xfrm>
            <a:off x="411690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9605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5761" y="431337"/>
            <a:ext cx="11826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ВОЗРАСТНЫЕ НОРМЫ РАЗВИТИЯ ФОНЕМАТИЧЕСКОГО СЛУХА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032" y="1499616"/>
            <a:ext cx="116799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200" dirty="0">
                <a:solidFill>
                  <a:srgbClr val="FF0066"/>
                </a:solidFill>
                <a:latin typeface="Arial Black" pitchFamily="34" charset="0"/>
              </a:rPr>
              <a:t>Первый год жизни</a:t>
            </a:r>
            <a:r>
              <a:rPr lang="ru-RU" sz="2200" dirty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: </a:t>
            </a:r>
            <a:r>
              <a:rPr lang="ru-RU" sz="2200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ребенок проявляет сосредоточение на резкие звуки, затем прислушивается к более тихим шумам. Три месяца: малыш отыскивает взглядом источник звука, реагирует на него улыбкой, комплексом оживления. С удовольствием слушает музыку.  Четыре месяца: ребенок начинает подражать звукам. Шесть месяцев: различает свое имя. К концу первого года жизни при нормальном развитии фонематического слуха малыш различает часто употребляемые слова</a:t>
            </a:r>
            <a:r>
              <a:rPr lang="ru-RU" sz="2200" i="1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200" b="1" i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000" b="1" i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  <a:p>
            <a:pPr indent="536575" algn="just"/>
            <a:r>
              <a:rPr lang="ru-RU" sz="2200" dirty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Второй год жизни: </a:t>
            </a:r>
            <a:r>
              <a:rPr lang="ru-RU" sz="2200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фонематический слух активно развивается. Ребенок уже может различать все фонемы родного языка. К концу второго года малыш в состоянии определить на слух, неверно произнесенный звук в речи взрослых, но собственное произношение еще не контролирует.</a:t>
            </a:r>
            <a:endParaRPr lang="ru-RU" sz="2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5B33CA-EF80-4630-A150-554C1D51C313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" y="1387757"/>
            <a:ext cx="11740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200" b="1" dirty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Третий год жизни: </a:t>
            </a:r>
            <a:r>
              <a:rPr lang="ru-RU" sz="2200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возможность ребенка самостоятельно определять неверно произнесенный звук в собственной речи. Если этот навык фонематического восприятия не сформируется к трем годам, то ребенок не сможет овладеть правильным звукопроизношением.</a:t>
            </a:r>
          </a:p>
          <a:p>
            <a:pPr algn="just"/>
            <a:endParaRPr lang="ru-RU" sz="1000" b="1" i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  <a:p>
            <a:pPr indent="622300" algn="just"/>
            <a:r>
              <a:rPr lang="ru-RU" sz="2200" b="1" dirty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Четвертый год жизни: </a:t>
            </a:r>
            <a:r>
              <a:rPr lang="ru-RU" sz="2200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фонематический слух совершенствуется, становится более дифференцированным. Ребенок уже владеет навыком различения сходных фонем на слух и в собственном произношении, что служит фундаментом для освоения звукового анализа и синтеза.</a:t>
            </a:r>
            <a:r>
              <a:rPr lang="ru-RU" sz="2200" b="1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algn="just"/>
            <a:endParaRPr lang="ru-RU" sz="1000" b="1" i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  <a:p>
            <a:pPr indent="536575" algn="just"/>
            <a:r>
              <a:rPr lang="ru-RU" sz="2200" b="1" dirty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Пятый год жизни: </a:t>
            </a:r>
            <a:r>
              <a:rPr lang="ru-RU" sz="2200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формируется звуковой анализ – умение определять последовательность и количество звуков в слове. Только обладая навыками анализа и синтеза, ребенок сможет успешно освоить чтение и письмо.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761" y="431337"/>
            <a:ext cx="11826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ВОЗРАСТНЫЕ НОРМЫ РАЗВИТИЯ ФОНЕМАТИЧЕСКОГО СЛУХА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5A9029-FA97-4FE1-B10D-77F2AAC9814E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40131" y="136739"/>
            <a:ext cx="11756572" cy="9704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ОШИБКИ, ВОЗНИКАЮЩИЕ ИЗ-ЗА НЕСФОРМИРОВАННОСТИ    ФОНЕМАТИЧЕСКОГО СЛУХА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BF4A0D-E417-456F-A019-142D5B92464D}"/>
              </a:ext>
            </a:extLst>
          </p:cNvPr>
          <p:cNvSpPr/>
          <p:nvPr/>
        </p:nvSpPr>
        <p:spPr>
          <a:xfrm>
            <a:off x="435428" y="1552757"/>
            <a:ext cx="117565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66"/>
                </a:solidFill>
                <a:latin typeface="Arial Black" pitchFamily="34" charset="0"/>
              </a:rPr>
              <a:t> Смешение звуков:</a:t>
            </a:r>
          </a:p>
          <a:p>
            <a:pPr algn="just">
              <a:buFontTx/>
              <a:buChar char="•"/>
            </a:pP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звонкие – глухие (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б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лакала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– плакала,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к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усь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- гусь);</a:t>
            </a:r>
          </a:p>
          <a:p>
            <a:pPr algn="just">
              <a:buFontTx/>
              <a:buChar char="•"/>
            </a:pP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свистящие – шипящие (ко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с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ка – кошка,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з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ук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– жук);</a:t>
            </a:r>
          </a:p>
          <a:p>
            <a:pPr algn="just">
              <a:buFontTx/>
              <a:buChar char="•"/>
            </a:pP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твердые – мягкие (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ягод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и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– ягоды);</a:t>
            </a:r>
          </a:p>
          <a:p>
            <a:pPr algn="just">
              <a:buFontTx/>
              <a:buChar char="•"/>
            </a:pP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сонорные (т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л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и – три,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н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ебель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- мебель);</a:t>
            </a:r>
          </a:p>
          <a:p>
            <a:pPr algn="just">
              <a:buFontTx/>
              <a:buChar char="•"/>
            </a:pP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аффрикаты (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ч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веты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– цветы);</a:t>
            </a:r>
          </a:p>
          <a:p>
            <a:pPr indent="536575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66"/>
                </a:solidFill>
                <a:latin typeface="Arial Black" pitchFamily="34" charset="0"/>
              </a:rPr>
              <a:t>Перестановка и добавление звуков:</a:t>
            </a:r>
          </a:p>
          <a:p>
            <a:pPr algn="just"/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(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науш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ин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ки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– наушники,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нул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жа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– лужа); </a:t>
            </a:r>
          </a:p>
          <a:p>
            <a:pPr indent="536575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66"/>
                </a:solidFill>
                <a:latin typeface="Arial Black" pitchFamily="34" charset="0"/>
              </a:rPr>
              <a:t>Пропуск слогов, лишние слоги: </a:t>
            </a:r>
          </a:p>
          <a:p>
            <a:pPr algn="just"/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(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метает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– подметает, 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тиши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ны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на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– тишина);</a:t>
            </a:r>
          </a:p>
          <a:p>
            <a:pPr indent="536575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66"/>
                </a:solidFill>
                <a:latin typeface="Arial Black" pitchFamily="34" charset="0"/>
              </a:rPr>
              <a:t>Замена звуков: 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(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т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абака – собака, 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ид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ю</a:t>
            </a:r>
            <a:r>
              <a:rPr lang="ru-RU" sz="2000" b="1" dirty="0" err="1">
                <a:solidFill>
                  <a:srgbClr val="00B0F0"/>
                </a:solidFill>
                <a:latin typeface="Arial Black" pitchFamily="34" charset="0"/>
              </a:rPr>
              <a:t>т</a:t>
            </a: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– идёт);</a:t>
            </a:r>
          </a:p>
          <a:p>
            <a:pPr indent="536575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66"/>
                </a:solidFill>
                <a:latin typeface="Arial Black" pitchFamily="34" charset="0"/>
              </a:rPr>
              <a:t>Ошибки при чтении и на письме:</a:t>
            </a:r>
          </a:p>
          <a:p>
            <a:pPr algn="just">
              <a:buFontTx/>
              <a:buChar char="•"/>
            </a:pP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пропуск букв, слогов, предлогов;</a:t>
            </a:r>
          </a:p>
          <a:p>
            <a:pPr algn="just">
              <a:buFontTx/>
              <a:buChar char="•"/>
            </a:pP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замена и перестановка букв, слогов;</a:t>
            </a:r>
          </a:p>
          <a:p>
            <a:pPr algn="just">
              <a:buFontTx/>
              <a:buChar char="•"/>
            </a:pPr>
            <a:r>
              <a:rPr lang="ru-RU" sz="2000" b="1" dirty="0">
                <a:solidFill>
                  <a:srgbClr val="00B0F0"/>
                </a:solidFill>
                <a:latin typeface="Arial Black" pitchFamily="34" charset="0"/>
              </a:rPr>
              <a:t> «застревание» на какой-либо букве, слоге, слове.</a:t>
            </a:r>
            <a:endParaRPr lang="ru-RU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46E166-CB08-4A26-B223-121083F44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626">
            <a:off x="6961497" y="2212916"/>
            <a:ext cx="5113375" cy="367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F1514E-6895-4834-86FC-49D0ED42B21D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A1D292-BA46-4F1C-8CF6-21937401D3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309" y="1244350"/>
            <a:ext cx="11654029" cy="3137150"/>
          </a:xfrm>
        </p:spPr>
        <p:txBody>
          <a:bodyPr>
            <a:noAutofit/>
          </a:bodyPr>
          <a:lstStyle/>
          <a:p>
            <a:pPr marL="0" indent="539750" algn="just">
              <a:buNone/>
            </a:pPr>
            <a:endParaRPr lang="ru-RU" sz="2200" b="1" dirty="0">
              <a:solidFill>
                <a:srgbClr val="00B0F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marL="0" indent="539750" algn="just">
              <a:buNone/>
            </a:pPr>
            <a:r>
              <a:rPr lang="ru-RU" sz="21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Цель игровых упражнений </a:t>
            </a:r>
            <a:r>
              <a:rPr lang="ru-RU" sz="2100" b="1" dirty="0">
                <a:solidFill>
                  <a:srgbClr val="00B0F0"/>
                </a:solidFill>
                <a:latin typeface="Arial Black" pitchFamily="34" charset="0"/>
                <a:cs typeface="Times New Roman" panose="02020603050405020304" pitchFamily="18" charset="0"/>
              </a:rPr>
              <a:t>– научить его слушать и слышать. Вскоре Вы заметите, что ребёнок начал слышать себя, свою речь, что он пытается найти правильную артикуляцию, исправить дефектное произношение.</a:t>
            </a:r>
          </a:p>
          <a:p>
            <a:pPr marL="0" indent="539750" algn="just">
              <a:buNone/>
            </a:pPr>
            <a:endParaRPr lang="ru-RU" sz="1000" b="1" dirty="0">
              <a:solidFill>
                <a:srgbClr val="00B0F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marL="0" indent="539750" algn="just">
              <a:buNone/>
            </a:pPr>
            <a:r>
              <a:rPr lang="ru-RU" sz="2100" b="1" dirty="0">
                <a:solidFill>
                  <a:srgbClr val="00B0F0"/>
                </a:solidFill>
                <a:latin typeface="Arial Black" pitchFamily="34" charset="0"/>
                <a:cs typeface="Times New Roman" panose="02020603050405020304" pitchFamily="18" charset="0"/>
              </a:rPr>
              <a:t>Упражнения и игры предлагаются в строгой последовательности и  условно, если мы представим себе лестницу, по которой мы поднимаемся вверх, подразделяются  на шесть «ступенек».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3652EE-BE62-457A-89A1-8164EE7C6026}"/>
              </a:ext>
            </a:extLst>
          </p:cNvPr>
          <p:cNvSpPr/>
          <p:nvPr/>
        </p:nvSpPr>
        <p:spPr>
          <a:xfrm>
            <a:off x="198309" y="254222"/>
            <a:ext cx="1179538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100" b="1" dirty="0">
                <a:solidFill>
                  <a:schemeClr val="accent2"/>
                </a:solidFill>
                <a:latin typeface="Arial Black" pitchFamily="34" charset="0"/>
                <a:cs typeface="Times New Roman" panose="02020603050405020304" pitchFamily="18" charset="0"/>
              </a:rPr>
              <a:t>Чем раньше с ребёнком начата работа по развитию фонематического слуха, тем успешнее будет идти общее развитие ребёнка, тем грамотнее он будет писать и читать.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8DC2C0-E837-46D2-B435-D3F0547EE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43" y="4011647"/>
            <a:ext cx="1952793" cy="271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C1FB51AA-1869-45C9-A5CB-2D5EC80EC3F6}"/>
              </a:ext>
            </a:extLst>
          </p:cNvPr>
          <p:cNvSpPr/>
          <p:nvPr/>
        </p:nvSpPr>
        <p:spPr>
          <a:xfrm rot="20977994">
            <a:off x="9375634" y="4210122"/>
            <a:ext cx="711783" cy="6863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FFFDF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 w="1905"/>
                <a:solidFill>
                  <a:srgbClr val="FFFDF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49063A1-0C58-4A71-B048-FA52FCD49E3E}"/>
              </a:ext>
            </a:extLst>
          </p:cNvPr>
          <p:cNvSpPr/>
          <p:nvPr/>
        </p:nvSpPr>
        <p:spPr>
          <a:xfrm rot="1578738">
            <a:off x="5744611" y="4844689"/>
            <a:ext cx="702776" cy="6566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FDF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DFE"/>
                </a:solidFill>
                <a:effectLst/>
                <a:uLnTx/>
                <a:uFillTx/>
                <a:latin typeface="Arial Black" panose="020B0A04020102020204" pitchFamily="34" charset="0"/>
              </a:rPr>
              <a:t>Р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9B0740E-5E48-41C8-A437-B71BF0F27577}"/>
              </a:ext>
            </a:extLst>
          </p:cNvPr>
          <p:cNvSpPr/>
          <p:nvPr/>
        </p:nvSpPr>
        <p:spPr>
          <a:xfrm rot="1114218">
            <a:off x="1287844" y="4441398"/>
            <a:ext cx="764465" cy="69271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rgbClr val="FFFDF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DFE"/>
                </a:solidFill>
                <a:effectLst/>
                <a:uLnTx/>
                <a:uFillTx/>
                <a:latin typeface="Arial Black" panose="020B0A04020102020204" pitchFamily="34" charset="0"/>
              </a:rPr>
              <a:t>Л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F941570-9404-45E0-8280-BCE2F4BC7AF5}"/>
              </a:ext>
            </a:extLst>
          </p:cNvPr>
          <p:cNvSpPr/>
          <p:nvPr/>
        </p:nvSpPr>
        <p:spPr>
          <a:xfrm rot="1595630">
            <a:off x="10667283" y="5434125"/>
            <a:ext cx="656289" cy="616783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rgbClr val="FFFDF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D861B12-2463-4483-8784-8D2679260216}"/>
              </a:ext>
            </a:extLst>
          </p:cNvPr>
          <p:cNvSpPr/>
          <p:nvPr/>
        </p:nvSpPr>
        <p:spPr>
          <a:xfrm rot="20732323">
            <a:off x="3682377" y="5253823"/>
            <a:ext cx="738601" cy="7196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DFE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DFE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2477534-5E59-4D8A-9A0F-CBDC36163117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405377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26DFE38B-BBB3-44CB-8812-122324960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320516"/>
            <a:ext cx="10692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ru-RU" altLang="ru-RU" sz="3200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«ФОНЕМАТИЧЕСКАЯ ЛЕСТНИЦА»</a:t>
            </a:r>
            <a:endParaRPr lang="ru-RU" altLang="ru-RU" sz="3200" b="1" dirty="0">
              <a:solidFill>
                <a:srgbClr val="FF0066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0C73771-3A0E-4670-B9B3-78885CEF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44" y="5583936"/>
            <a:ext cx="11277600" cy="7863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400" dirty="0">
              <a:solidFill>
                <a:srgbClr val="FFFDFE"/>
              </a:solidFill>
            </a:endParaRPr>
          </a:p>
          <a:p>
            <a:pPr algn="just"/>
            <a:r>
              <a:rPr lang="ru-RU" altLang="ru-RU" dirty="0">
                <a:solidFill>
                  <a:srgbClr val="FFFDFE"/>
                </a:solidFill>
                <a:latin typeface="Arial Black" pitchFamily="34" charset="0"/>
              </a:rPr>
              <a:t>1. Узнавание неречевых звуков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0C73771-3A0E-4670-B9B3-78885CEF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032" y="4797552"/>
            <a:ext cx="10186416" cy="7863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400" dirty="0">
              <a:solidFill>
                <a:srgbClr val="FFFDFE"/>
              </a:solidFill>
            </a:endParaRPr>
          </a:p>
          <a:p>
            <a:pPr algn="just"/>
            <a:r>
              <a:rPr lang="ru-RU" altLang="ru-RU" dirty="0">
                <a:solidFill>
                  <a:srgbClr val="FFFDFE"/>
                </a:solidFill>
                <a:latin typeface="Arial Black" pitchFamily="34" charset="0"/>
              </a:rPr>
              <a:t>2. Различение высоты, силы, тембра голоса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0C73771-3A0E-4670-B9B3-78885CEF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504" y="4011168"/>
            <a:ext cx="9083040" cy="7863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400" dirty="0">
              <a:solidFill>
                <a:srgbClr val="FFFDFE"/>
              </a:solidFill>
            </a:endParaRPr>
          </a:p>
          <a:p>
            <a:pPr algn="just"/>
            <a:r>
              <a:rPr lang="ru-RU" altLang="ru-RU" dirty="0">
                <a:solidFill>
                  <a:srgbClr val="FFFDFE"/>
                </a:solidFill>
                <a:latin typeface="Arial Black" pitchFamily="34" charset="0"/>
              </a:rPr>
              <a:t>3. Различение слов, близких по звуковому составу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0C73771-3A0E-4670-B9B3-78885CEF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016" y="3236976"/>
            <a:ext cx="8028432" cy="7863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400" dirty="0">
              <a:solidFill>
                <a:srgbClr val="FFFDFE"/>
              </a:solidFill>
            </a:endParaRPr>
          </a:p>
          <a:p>
            <a:pPr algn="just"/>
            <a:r>
              <a:rPr lang="ru-RU" altLang="ru-RU" dirty="0">
                <a:solidFill>
                  <a:srgbClr val="FFFDFE"/>
                </a:solidFill>
                <a:latin typeface="Arial Black" pitchFamily="34" charset="0"/>
              </a:rPr>
              <a:t>4. Различение слогов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0C73771-3A0E-4670-B9B3-78885CEF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104" y="2462784"/>
            <a:ext cx="6949440" cy="7863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400" dirty="0">
              <a:solidFill>
                <a:srgbClr val="FFFDFE"/>
              </a:solidFill>
            </a:endParaRPr>
          </a:p>
          <a:p>
            <a:pPr algn="just"/>
            <a:r>
              <a:rPr lang="ru-RU" altLang="ru-RU" dirty="0">
                <a:solidFill>
                  <a:srgbClr val="FFFDFE"/>
                </a:solidFill>
                <a:latin typeface="Arial Black" pitchFamily="34" charset="0"/>
              </a:rPr>
              <a:t>5. Различение звуков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0C73771-3A0E-4670-B9B3-78885CEF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192" y="1676400"/>
            <a:ext cx="5870448" cy="7863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1400" dirty="0">
              <a:solidFill>
                <a:srgbClr val="FFFDFE"/>
              </a:solidFill>
            </a:endParaRPr>
          </a:p>
          <a:p>
            <a:pPr algn="just"/>
            <a:r>
              <a:rPr lang="ru-RU" altLang="ru-RU" dirty="0">
                <a:solidFill>
                  <a:srgbClr val="FFFDFE"/>
                </a:solidFill>
                <a:latin typeface="Arial Black" pitchFamily="34" charset="0"/>
              </a:rPr>
              <a:t>6. Анализ звукового состава слова</a:t>
            </a:r>
          </a:p>
          <a:p>
            <a:pPr algn="just"/>
            <a:endParaRPr lang="ru-RU" altLang="ru-RU" dirty="0">
              <a:solidFill>
                <a:srgbClr val="FFFDFE"/>
              </a:solidFill>
              <a:latin typeface="Arial Black" pitchFamily="34" charset="0"/>
            </a:endParaRPr>
          </a:p>
          <a:p>
            <a:pPr algn="just"/>
            <a:endParaRPr lang="ru-RU" altLang="ru-RU" dirty="0">
              <a:solidFill>
                <a:srgbClr val="FFFDFE"/>
              </a:solidFill>
              <a:latin typeface="Arial Black" pitchFamily="34" charset="0"/>
            </a:endParaRPr>
          </a:p>
          <a:p>
            <a:pPr algn="just"/>
            <a:endParaRPr lang="ru-RU" altLang="ru-RU" dirty="0">
              <a:solidFill>
                <a:srgbClr val="FFFDFE"/>
              </a:solidFill>
              <a:latin typeface="Arial Black" pitchFamily="34" charset="0"/>
            </a:endParaRPr>
          </a:p>
          <a:p>
            <a:pPr algn="just"/>
            <a:endParaRPr lang="ru-RU" altLang="ru-RU" dirty="0">
              <a:solidFill>
                <a:srgbClr val="FFFDFE"/>
              </a:solidFill>
              <a:latin typeface="Arial Black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BC5C26-D995-4171-AD01-D4F86923C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0" y="1524487"/>
            <a:ext cx="2549660" cy="266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68ACA3-7E4F-4468-A243-E1509E46C711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211016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FBE0B1-8866-42D8-B01C-639239DEABA4}"/>
              </a:ext>
            </a:extLst>
          </p:cNvPr>
          <p:cNvSpPr/>
          <p:nvPr/>
        </p:nvSpPr>
        <p:spPr>
          <a:xfrm>
            <a:off x="225552" y="29862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1-я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УЗНАВАНИЕ НЕРЕЧЕВЫХ ЗВУКОВ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E87E7EF-857D-4638-903B-313297AE12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360" y="1899186"/>
            <a:ext cx="11740896" cy="1214826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Взрослый предлагает ребенку закрыть глаза, внимательно послушать и определить, какие звуки он услышал. Ребенок должен ответить целым предложением: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5C0F7E-4CC6-4367-968F-584577D72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77" y="4424674"/>
            <a:ext cx="2940772" cy="248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7C9133-9635-44F4-9AF3-0B2EAD77A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3" y="2746751"/>
            <a:ext cx="2206342" cy="167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97D5EE-1E56-4CB4-96F8-BFA03DAFF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0" y="4927138"/>
            <a:ext cx="3720025" cy="138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DEFAD7-A595-48BE-9DF2-34431C80A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43" y="2720874"/>
            <a:ext cx="2408082" cy="180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CCAF8F-27DF-4E0A-AEA4-33310C0E7C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65" y="2517300"/>
            <a:ext cx="2051665" cy="205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490242-8A28-4132-8AD4-1F1D5932C4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69" y="4045136"/>
            <a:ext cx="2972921" cy="241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F71061-4613-444A-83BC-C75DE2E4EDAB}"/>
              </a:ext>
            </a:extLst>
          </p:cNvPr>
          <p:cNvSpPr/>
          <p:nvPr/>
        </p:nvSpPr>
        <p:spPr>
          <a:xfrm>
            <a:off x="213360" y="1427485"/>
            <a:ext cx="117530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«Угадай, что ты слышишь»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0DDC8B-B909-4AA5-B7AE-B81902EB0064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411301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FBE0B1-8866-42D8-B01C-639239DEABA4}"/>
              </a:ext>
            </a:extLst>
          </p:cNvPr>
          <p:cNvSpPr/>
          <p:nvPr/>
        </p:nvSpPr>
        <p:spPr>
          <a:xfrm>
            <a:off x="225552" y="298627"/>
            <a:ext cx="11740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1-я «ступенька» </a:t>
            </a:r>
            <a:b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ru-RU" altLang="ru-RU" sz="2000" dirty="0">
                <a:solidFill>
                  <a:srgbClr val="FF0066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УЗНАВАНИЕ НЕРЕЧЕВЫХ ЗВУКОВ</a:t>
            </a:r>
            <a:endParaRPr lang="ru-RU" sz="2000" dirty="0">
              <a:solidFill>
                <a:srgbClr val="FF0066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5638B0C-5ABC-420C-B284-979744DAF7F1}"/>
              </a:ext>
            </a:extLst>
          </p:cNvPr>
          <p:cNvSpPr txBox="1">
            <a:spLocks/>
          </p:cNvSpPr>
          <p:nvPr/>
        </p:nvSpPr>
        <p:spPr>
          <a:xfrm>
            <a:off x="213360" y="1970649"/>
            <a:ext cx="11740896" cy="13852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9750" algn="just" defTabSz="914400">
              <a:buFont typeface="Wingdings 2"/>
              <a:buNone/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Возьмите несколько предметов. Взрослый предлагает ребенку закрыть глаза, внимательно послушать и определить, какие звуки он услышал. Ребенок должен ответить целым предложением: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46B02C7-61C3-4BE3-A791-786A0ABBDA77}"/>
              </a:ext>
            </a:extLst>
          </p:cNvPr>
          <p:cNvSpPr txBox="1">
            <a:spLocks/>
          </p:cNvSpPr>
          <p:nvPr/>
        </p:nvSpPr>
        <p:spPr>
          <a:xfrm>
            <a:off x="213360" y="5057870"/>
            <a:ext cx="11740896" cy="1736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 defTabSz="914400">
              <a:buNone/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</a:rPr>
              <a:t>Ребёнок сидит с закрытыми глазами и прислушивается к окружающим звукам (примерно 2 минуты), затем рассказывает, что услышал. Хорошо проводить эту игру во время прогулки или с применением фонотеки (различные простые звуки: бытовые, музыкальные, технические и др.).</a:t>
            </a:r>
          </a:p>
          <a:p>
            <a:pPr marL="0" indent="539750" algn="just" defTabSz="914400">
              <a:buFont typeface="Wingdings 2"/>
              <a:buNone/>
            </a:pP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49A217-F3D2-4026-8138-E5CE25BFB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4739">
            <a:off x="1059599" y="3158672"/>
            <a:ext cx="1560579" cy="144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8572ED-4859-46AB-AC8A-02A9A936D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511">
            <a:off x="6117807" y="3235698"/>
            <a:ext cx="2487168" cy="1066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7399EB-9820-447F-8379-39208B370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940">
            <a:off x="3393921" y="2715950"/>
            <a:ext cx="2328672" cy="232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F4FAEE3-DD67-4AC3-B049-6AEB205BD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641" y="2881257"/>
            <a:ext cx="1913948" cy="160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F71061-4613-444A-83BC-C75DE2E4EDAB}"/>
              </a:ext>
            </a:extLst>
          </p:cNvPr>
          <p:cNvSpPr/>
          <p:nvPr/>
        </p:nvSpPr>
        <p:spPr>
          <a:xfrm>
            <a:off x="225552" y="1424678"/>
            <a:ext cx="117287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«Что упало, то пропало»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EF71061-4613-444A-83BC-C75DE2E4EDAB}"/>
              </a:ext>
            </a:extLst>
          </p:cNvPr>
          <p:cNvSpPr/>
          <p:nvPr/>
        </p:nvSpPr>
        <p:spPr>
          <a:xfrm>
            <a:off x="262128" y="4612145"/>
            <a:ext cx="117530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/>
            <a:r>
              <a:rPr lang="ru-RU" sz="2600" b="1" dirty="0">
                <a:solidFill>
                  <a:srgbClr val="FF0066"/>
                </a:solidFill>
                <a:latin typeface="Arial Black" pitchFamily="34" charset="0"/>
                <a:cs typeface="Times New Roman" panose="02020603050405020304" pitchFamily="18" charset="0"/>
              </a:rPr>
              <a:t>Игра «Большие уши»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4375617-6BE4-4684-827D-9E1F3FE51EC9}"/>
              </a:ext>
            </a:extLst>
          </p:cNvPr>
          <p:cNvSpPr/>
          <p:nvPr/>
        </p:nvSpPr>
        <p:spPr>
          <a:xfrm>
            <a:off x="8326954" y="6378059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66"/>
                </a:solidFill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444837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6">
      <a:dk1>
        <a:sysClr val="windowText" lastClr="000000"/>
      </a:dk1>
      <a:lt1>
        <a:srgbClr val="CBECB0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1360</Words>
  <Application>Microsoft Office PowerPoint</Application>
  <PresentationFormat>Широкоэкранный</PresentationFormat>
  <Paragraphs>177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Georgia</vt:lpstr>
      <vt:lpstr>Monotype Corsiva</vt:lpstr>
      <vt:lpstr>Segoe UI Black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ОШИБКИ, ВОЗНИКАЮЩИЕ ИЗ-ЗА НЕСФОРМИРОВАННОСТИ    ФОНЕМАТИЧЕСКОГО СЛУХА</vt:lpstr>
      <vt:lpstr>Презентация PowerPoint</vt:lpstr>
      <vt:lpstr>«ФОНЕМАТИЧЕСКАЯ ЛЕСТНИЦА»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Компик</dc:creator>
  <cp:lastModifiedBy>Компик</cp:lastModifiedBy>
  <cp:revision>265</cp:revision>
  <dcterms:created xsi:type="dcterms:W3CDTF">2022-03-21T14:21:01Z</dcterms:created>
  <dcterms:modified xsi:type="dcterms:W3CDTF">2022-10-27T16:27:19Z</dcterms:modified>
</cp:coreProperties>
</file>