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6" r:id="rId2"/>
    <p:sldId id="257" r:id="rId3"/>
    <p:sldId id="286" r:id="rId4"/>
    <p:sldId id="287" r:id="rId5"/>
    <p:sldId id="296" r:id="rId6"/>
    <p:sldId id="292" r:id="rId7"/>
    <p:sldId id="289" r:id="rId8"/>
    <p:sldId id="294" r:id="rId9"/>
    <p:sldId id="295" r:id="rId10"/>
    <p:sldId id="291" r:id="rId11"/>
    <p:sldId id="297" r:id="rId12"/>
    <p:sldId id="293" r:id="rId13"/>
    <p:sldId id="285" r:id="rId14"/>
    <p:sldId id="28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2Up9ATk8Klv8ONVxqtgZog==" hashData="jUzWpvPvYMBC9GU331MbgwA/v5RuhMHbE5Nh0UayIKzCxW2hvHG0tzhPtPX4T+3Nm9R4MyTRJNm3/emd0t2ti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5E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6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12774D-2A0C-40FC-A0E1-AA2C6C4E81EF}" type="doc">
      <dgm:prSet loTypeId="urn:microsoft.com/office/officeart/2008/layout/VerticalCurvedList" loCatId="list" qsTypeId="urn:microsoft.com/office/officeart/2005/8/quickstyle/3d2#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B91B943-9DB4-4803-908B-F2B8EFA937A3}">
      <dgm:prSet custT="1"/>
      <dgm:spPr/>
      <dgm:t>
        <a:bodyPr/>
        <a:lstStyle/>
        <a:p>
          <a:r>
            <a:rPr lang="ru-RU" sz="2300"/>
            <a:t>Является базой для благоприятной социализации ребенка</a:t>
          </a:r>
          <a:endParaRPr lang="ru-RU" sz="2300" dirty="0"/>
        </a:p>
      </dgm:t>
    </dgm:pt>
    <dgm:pt modelId="{EDA00D90-8CE8-4A58-9DAD-927F6E988832}" type="parTrans" cxnId="{DE825365-A705-413F-AB13-02AB21C7BEEB}">
      <dgm:prSet/>
      <dgm:spPr/>
      <dgm:t>
        <a:bodyPr/>
        <a:lstStyle/>
        <a:p>
          <a:endParaRPr lang="ru-RU"/>
        </a:p>
      </dgm:t>
    </dgm:pt>
    <dgm:pt modelId="{86DB5103-4CA4-4F0D-AFA9-C48BDF09BD56}" type="sibTrans" cxnId="{DE825365-A705-413F-AB13-02AB21C7BEEB}">
      <dgm:prSet/>
      <dgm:spPr/>
      <dgm:t>
        <a:bodyPr/>
        <a:lstStyle/>
        <a:p>
          <a:endParaRPr lang="ru-RU"/>
        </a:p>
      </dgm:t>
    </dgm:pt>
    <dgm:pt modelId="{3AE30D6A-7DB4-4CC6-978C-1C13F57A16C8}">
      <dgm:prSet custT="1"/>
      <dgm:spPr/>
      <dgm:t>
        <a:bodyPr/>
        <a:lstStyle/>
        <a:p>
          <a:r>
            <a:rPr lang="ru-RU" sz="2400"/>
            <a:t>Совершенствует коммуникативные навыки</a:t>
          </a:r>
          <a:endParaRPr lang="ru-RU" sz="2400" dirty="0"/>
        </a:p>
      </dgm:t>
    </dgm:pt>
    <dgm:pt modelId="{1AE29451-3960-46D9-8274-07EC273A9914}" type="parTrans" cxnId="{D484D4B9-6A79-420E-A387-3DDD4E79B68E}">
      <dgm:prSet/>
      <dgm:spPr/>
      <dgm:t>
        <a:bodyPr/>
        <a:lstStyle/>
        <a:p>
          <a:endParaRPr lang="ru-RU"/>
        </a:p>
      </dgm:t>
    </dgm:pt>
    <dgm:pt modelId="{0E73361D-99D1-49CD-962A-FEB836CF1E57}" type="sibTrans" cxnId="{D484D4B9-6A79-420E-A387-3DDD4E79B68E}">
      <dgm:prSet/>
      <dgm:spPr/>
      <dgm:t>
        <a:bodyPr/>
        <a:lstStyle/>
        <a:p>
          <a:endParaRPr lang="ru-RU"/>
        </a:p>
      </dgm:t>
    </dgm:pt>
    <dgm:pt modelId="{C63EAF74-166C-4C60-8D80-204302FCF99D}">
      <dgm:prSet custT="1"/>
      <dgm:spPr/>
      <dgm:t>
        <a:bodyPr/>
        <a:lstStyle/>
        <a:p>
          <a:r>
            <a:rPr lang="ru-RU" sz="2400"/>
            <a:t>Повышает эмоциональную выразительность речи </a:t>
          </a:r>
          <a:endParaRPr lang="ru-RU" sz="2400" dirty="0"/>
        </a:p>
      </dgm:t>
    </dgm:pt>
    <dgm:pt modelId="{44437119-8C49-4F7E-BBDC-292AAA9103F3}" type="parTrans" cxnId="{6F415F95-BF7B-4C4D-BC26-792ED0007CB5}">
      <dgm:prSet/>
      <dgm:spPr/>
      <dgm:t>
        <a:bodyPr/>
        <a:lstStyle/>
        <a:p>
          <a:endParaRPr lang="ru-RU"/>
        </a:p>
      </dgm:t>
    </dgm:pt>
    <dgm:pt modelId="{1F0F65F1-E05C-4324-8CC5-A2DD7BC50B68}" type="sibTrans" cxnId="{6F415F95-BF7B-4C4D-BC26-792ED0007CB5}">
      <dgm:prSet/>
      <dgm:spPr/>
      <dgm:t>
        <a:bodyPr/>
        <a:lstStyle/>
        <a:p>
          <a:endParaRPr lang="ru-RU"/>
        </a:p>
      </dgm:t>
    </dgm:pt>
    <dgm:pt modelId="{A31684FB-478A-41FB-9261-76A8919BC45D}">
      <dgm:prSet custT="1"/>
      <dgm:spPr>
        <a:solidFill>
          <a:schemeClr val="accent3"/>
        </a:solidFill>
      </dgm:spPr>
      <dgm:t>
        <a:bodyPr/>
        <a:lstStyle/>
        <a:p>
          <a:r>
            <a:rPr lang="ru-RU" sz="2400" dirty="0"/>
            <a:t>Повышает уровень слухового самоконтроля</a:t>
          </a:r>
        </a:p>
      </dgm:t>
    </dgm:pt>
    <dgm:pt modelId="{692B35C6-0085-4060-9BF6-47033F542E2D}" type="sibTrans" cxnId="{906A08E7-B817-414F-92AF-39817A8FA175}">
      <dgm:prSet/>
      <dgm:spPr/>
      <dgm:t>
        <a:bodyPr/>
        <a:lstStyle/>
        <a:p>
          <a:endParaRPr lang="ru-RU"/>
        </a:p>
      </dgm:t>
    </dgm:pt>
    <dgm:pt modelId="{95F72625-4618-4CC1-8146-42F45EA8597C}" type="parTrans" cxnId="{906A08E7-B817-414F-92AF-39817A8FA175}">
      <dgm:prSet/>
      <dgm:spPr/>
      <dgm:t>
        <a:bodyPr/>
        <a:lstStyle/>
        <a:p>
          <a:endParaRPr lang="ru-RU"/>
        </a:p>
      </dgm:t>
    </dgm:pt>
    <dgm:pt modelId="{23DDA6D9-AB84-472B-AB40-F95A06E88D8C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400" b="0" dirty="0"/>
            <a:t>Улучшает качество спонтанной речи  ребенка</a:t>
          </a:r>
        </a:p>
      </dgm:t>
    </dgm:pt>
    <dgm:pt modelId="{D1057B3E-02F1-4D53-9AAE-E20A16B9D2E7}" type="sibTrans" cxnId="{A2760F15-3176-4553-A4EE-C4A92844A842}">
      <dgm:prSet/>
      <dgm:spPr/>
      <dgm:t>
        <a:bodyPr/>
        <a:lstStyle/>
        <a:p>
          <a:endParaRPr lang="ru-RU"/>
        </a:p>
      </dgm:t>
    </dgm:pt>
    <dgm:pt modelId="{D3D2904B-F2AE-4D0D-9B72-E06864B6DFAD}" type="parTrans" cxnId="{A2760F15-3176-4553-A4EE-C4A92844A842}">
      <dgm:prSet/>
      <dgm:spPr/>
      <dgm:t>
        <a:bodyPr/>
        <a:lstStyle/>
        <a:p>
          <a:endParaRPr lang="ru-RU"/>
        </a:p>
      </dgm:t>
    </dgm:pt>
    <dgm:pt modelId="{4009CEE4-8771-48C4-8371-09815C8FEE1C}" type="pres">
      <dgm:prSet presAssocID="{3C12774D-2A0C-40FC-A0E1-AA2C6C4E81EF}" presName="Name0" presStyleCnt="0">
        <dgm:presLayoutVars>
          <dgm:chMax val="7"/>
          <dgm:chPref val="7"/>
          <dgm:dir/>
        </dgm:presLayoutVars>
      </dgm:prSet>
      <dgm:spPr/>
    </dgm:pt>
    <dgm:pt modelId="{538DF0C7-052D-43FF-B675-7C6FEE25AD8B}" type="pres">
      <dgm:prSet presAssocID="{3C12774D-2A0C-40FC-A0E1-AA2C6C4E81EF}" presName="Name1" presStyleCnt="0"/>
      <dgm:spPr/>
    </dgm:pt>
    <dgm:pt modelId="{3405DFF6-194A-4592-8154-91B173323A99}" type="pres">
      <dgm:prSet presAssocID="{3C12774D-2A0C-40FC-A0E1-AA2C6C4E81EF}" presName="cycle" presStyleCnt="0"/>
      <dgm:spPr/>
    </dgm:pt>
    <dgm:pt modelId="{55F296E5-788A-496A-B8DA-E5C4EFA6F68D}" type="pres">
      <dgm:prSet presAssocID="{3C12774D-2A0C-40FC-A0E1-AA2C6C4E81EF}" presName="srcNode" presStyleLbl="node1" presStyleIdx="0" presStyleCnt="5"/>
      <dgm:spPr/>
    </dgm:pt>
    <dgm:pt modelId="{A0A89127-F987-4907-BAAF-E84CA314347A}" type="pres">
      <dgm:prSet presAssocID="{3C12774D-2A0C-40FC-A0E1-AA2C6C4E81EF}" presName="conn" presStyleLbl="parChTrans1D2" presStyleIdx="0" presStyleCnt="1"/>
      <dgm:spPr/>
    </dgm:pt>
    <dgm:pt modelId="{2E0DB165-74D5-4B72-B333-D45DA50C764D}" type="pres">
      <dgm:prSet presAssocID="{3C12774D-2A0C-40FC-A0E1-AA2C6C4E81EF}" presName="extraNode" presStyleLbl="node1" presStyleIdx="0" presStyleCnt="5"/>
      <dgm:spPr/>
    </dgm:pt>
    <dgm:pt modelId="{77075C6E-C82A-496F-A7DC-76A45E804251}" type="pres">
      <dgm:prSet presAssocID="{3C12774D-2A0C-40FC-A0E1-AA2C6C4E81EF}" presName="dstNode" presStyleLbl="node1" presStyleIdx="0" presStyleCnt="5"/>
      <dgm:spPr/>
    </dgm:pt>
    <dgm:pt modelId="{77B12B04-DA2B-4CBC-925A-0BAE05BF5009}" type="pres">
      <dgm:prSet presAssocID="{23DDA6D9-AB84-472B-AB40-F95A06E88D8C}" presName="text_1" presStyleLbl="node1" presStyleIdx="0" presStyleCnt="5">
        <dgm:presLayoutVars>
          <dgm:bulletEnabled val="1"/>
        </dgm:presLayoutVars>
      </dgm:prSet>
      <dgm:spPr/>
    </dgm:pt>
    <dgm:pt modelId="{A2BB2C91-FB23-44D3-8897-AED78CC146E4}" type="pres">
      <dgm:prSet presAssocID="{23DDA6D9-AB84-472B-AB40-F95A06E88D8C}" presName="accent_1" presStyleCnt="0"/>
      <dgm:spPr/>
    </dgm:pt>
    <dgm:pt modelId="{BD9270DF-73D8-4A87-8FFC-93554FEF50EA}" type="pres">
      <dgm:prSet presAssocID="{23DDA6D9-AB84-472B-AB40-F95A06E88D8C}" presName="accentRepeatNode" presStyleLbl="solidFgAcc1" presStyleIdx="0" presStyleCnt="5"/>
      <dgm:spPr>
        <a:prstGeom prst="rightArrow">
          <a:avLst/>
        </a:prstGeom>
        <a:solidFill>
          <a:schemeClr val="tx2">
            <a:lumMod val="10000"/>
            <a:lumOff val="90000"/>
          </a:schemeClr>
        </a:solidFill>
      </dgm:spPr>
    </dgm:pt>
    <dgm:pt modelId="{687FA2D3-532A-4A9B-B85F-EF1C36B2E9B2}" type="pres">
      <dgm:prSet presAssocID="{A31684FB-478A-41FB-9261-76A8919BC45D}" presName="text_2" presStyleLbl="node1" presStyleIdx="1" presStyleCnt="5">
        <dgm:presLayoutVars>
          <dgm:bulletEnabled val="1"/>
        </dgm:presLayoutVars>
      </dgm:prSet>
      <dgm:spPr/>
    </dgm:pt>
    <dgm:pt modelId="{8A887F85-1BFA-4F70-AF1E-A9B7E1A80067}" type="pres">
      <dgm:prSet presAssocID="{A31684FB-478A-41FB-9261-76A8919BC45D}" presName="accent_2" presStyleCnt="0"/>
      <dgm:spPr/>
    </dgm:pt>
    <dgm:pt modelId="{035D7161-5A04-4A50-9F3E-B80666B82F42}" type="pres">
      <dgm:prSet presAssocID="{A31684FB-478A-41FB-9261-76A8919BC45D}" presName="accentRepeatNode" presStyleLbl="solidFgAcc1" presStyleIdx="1" presStyleCnt="5"/>
      <dgm:spPr>
        <a:prstGeom prst="rightArrow">
          <a:avLst/>
        </a:prstGeom>
        <a:solidFill>
          <a:schemeClr val="tx2">
            <a:lumMod val="10000"/>
            <a:lumOff val="90000"/>
          </a:schemeClr>
        </a:solidFill>
      </dgm:spPr>
    </dgm:pt>
    <dgm:pt modelId="{00E351DB-27BE-4BD0-A906-90B8AABEEEFB}" type="pres">
      <dgm:prSet presAssocID="{C63EAF74-166C-4C60-8D80-204302FCF99D}" presName="text_3" presStyleLbl="node1" presStyleIdx="2" presStyleCnt="5">
        <dgm:presLayoutVars>
          <dgm:bulletEnabled val="1"/>
        </dgm:presLayoutVars>
      </dgm:prSet>
      <dgm:spPr/>
    </dgm:pt>
    <dgm:pt modelId="{08F19B09-53CA-41DB-807E-337008D65C0F}" type="pres">
      <dgm:prSet presAssocID="{C63EAF74-166C-4C60-8D80-204302FCF99D}" presName="accent_3" presStyleCnt="0"/>
      <dgm:spPr/>
    </dgm:pt>
    <dgm:pt modelId="{6F145174-582E-4716-A8C6-BABAFD86EE5B}" type="pres">
      <dgm:prSet presAssocID="{C63EAF74-166C-4C60-8D80-204302FCF99D}" presName="accentRepeatNode" presStyleLbl="solidFgAcc1" presStyleIdx="2" presStyleCnt="5"/>
      <dgm:spPr>
        <a:prstGeom prst="rightArrow">
          <a:avLst/>
        </a:prstGeom>
        <a:solidFill>
          <a:schemeClr val="tx2">
            <a:lumMod val="10000"/>
            <a:lumOff val="90000"/>
          </a:schemeClr>
        </a:solidFill>
      </dgm:spPr>
    </dgm:pt>
    <dgm:pt modelId="{A5FDA163-5795-44A8-822C-5DD604F54D64}" type="pres">
      <dgm:prSet presAssocID="{3AE30D6A-7DB4-4CC6-978C-1C13F57A16C8}" presName="text_4" presStyleLbl="node1" presStyleIdx="3" presStyleCnt="5">
        <dgm:presLayoutVars>
          <dgm:bulletEnabled val="1"/>
        </dgm:presLayoutVars>
      </dgm:prSet>
      <dgm:spPr/>
    </dgm:pt>
    <dgm:pt modelId="{445FA240-6DFA-4655-974E-EEA0BD0AB21D}" type="pres">
      <dgm:prSet presAssocID="{3AE30D6A-7DB4-4CC6-978C-1C13F57A16C8}" presName="accent_4" presStyleCnt="0"/>
      <dgm:spPr/>
    </dgm:pt>
    <dgm:pt modelId="{CF6A1E32-6FBD-4B2E-A195-657935D66C78}" type="pres">
      <dgm:prSet presAssocID="{3AE30D6A-7DB4-4CC6-978C-1C13F57A16C8}" presName="accentRepeatNode" presStyleLbl="solidFgAcc1" presStyleIdx="3" presStyleCnt="5"/>
      <dgm:spPr>
        <a:prstGeom prst="rightArrow">
          <a:avLst/>
        </a:prstGeom>
        <a:solidFill>
          <a:schemeClr val="tx2">
            <a:lumMod val="10000"/>
            <a:lumOff val="90000"/>
          </a:schemeClr>
        </a:solidFill>
      </dgm:spPr>
    </dgm:pt>
    <dgm:pt modelId="{461ABCFD-01C5-468B-9A04-D20B3249C54A}" type="pres">
      <dgm:prSet presAssocID="{5B91B943-9DB4-4803-908B-F2B8EFA937A3}" presName="text_5" presStyleLbl="node1" presStyleIdx="4" presStyleCnt="5">
        <dgm:presLayoutVars>
          <dgm:bulletEnabled val="1"/>
        </dgm:presLayoutVars>
      </dgm:prSet>
      <dgm:spPr/>
    </dgm:pt>
    <dgm:pt modelId="{4245C530-95A8-41C8-92F7-E200DBDBC8DE}" type="pres">
      <dgm:prSet presAssocID="{5B91B943-9DB4-4803-908B-F2B8EFA937A3}" presName="accent_5" presStyleCnt="0"/>
      <dgm:spPr/>
    </dgm:pt>
    <dgm:pt modelId="{91734794-3727-466C-A2DD-3098CA710CF4}" type="pres">
      <dgm:prSet presAssocID="{5B91B943-9DB4-4803-908B-F2B8EFA937A3}" presName="accentRepeatNode" presStyleLbl="solidFgAcc1" presStyleIdx="4" presStyleCnt="5"/>
      <dgm:spPr>
        <a:prstGeom prst="rightArrow">
          <a:avLst/>
        </a:prstGeom>
        <a:solidFill>
          <a:schemeClr val="tx2">
            <a:lumMod val="10000"/>
            <a:lumOff val="90000"/>
          </a:schemeClr>
        </a:solidFill>
      </dgm:spPr>
    </dgm:pt>
  </dgm:ptLst>
  <dgm:cxnLst>
    <dgm:cxn modelId="{A2760F15-3176-4553-A4EE-C4A92844A842}" srcId="{3C12774D-2A0C-40FC-A0E1-AA2C6C4E81EF}" destId="{23DDA6D9-AB84-472B-AB40-F95A06E88D8C}" srcOrd="0" destOrd="0" parTransId="{D3D2904B-F2AE-4D0D-9B72-E06864B6DFAD}" sibTransId="{D1057B3E-02F1-4D53-9AAE-E20A16B9D2E7}"/>
    <dgm:cxn modelId="{DE825365-A705-413F-AB13-02AB21C7BEEB}" srcId="{3C12774D-2A0C-40FC-A0E1-AA2C6C4E81EF}" destId="{5B91B943-9DB4-4803-908B-F2B8EFA937A3}" srcOrd="4" destOrd="0" parTransId="{EDA00D90-8CE8-4A58-9DAD-927F6E988832}" sibTransId="{86DB5103-4CA4-4F0D-AFA9-C48BDF09BD56}"/>
    <dgm:cxn modelId="{0E922A6E-ED47-47A4-AFA7-274E8B2F4A74}" type="presOf" srcId="{D1057B3E-02F1-4D53-9AAE-E20A16B9D2E7}" destId="{A0A89127-F987-4907-BAAF-E84CA314347A}" srcOrd="0" destOrd="0" presId="urn:microsoft.com/office/officeart/2008/layout/VerticalCurvedList"/>
    <dgm:cxn modelId="{4E3BE252-9A9B-4485-BD91-62946785E5DD}" type="presOf" srcId="{23DDA6D9-AB84-472B-AB40-F95A06E88D8C}" destId="{77B12B04-DA2B-4CBC-925A-0BAE05BF5009}" srcOrd="0" destOrd="0" presId="urn:microsoft.com/office/officeart/2008/layout/VerticalCurvedList"/>
    <dgm:cxn modelId="{7E830156-2782-4171-B363-CBFBE8F23C0D}" type="presOf" srcId="{3C12774D-2A0C-40FC-A0E1-AA2C6C4E81EF}" destId="{4009CEE4-8771-48C4-8371-09815C8FEE1C}" srcOrd="0" destOrd="0" presId="urn:microsoft.com/office/officeart/2008/layout/VerticalCurvedList"/>
    <dgm:cxn modelId="{6F415F95-BF7B-4C4D-BC26-792ED0007CB5}" srcId="{3C12774D-2A0C-40FC-A0E1-AA2C6C4E81EF}" destId="{C63EAF74-166C-4C60-8D80-204302FCF99D}" srcOrd="2" destOrd="0" parTransId="{44437119-8C49-4F7E-BBDC-292AAA9103F3}" sibTransId="{1F0F65F1-E05C-4324-8CC5-A2DD7BC50B68}"/>
    <dgm:cxn modelId="{C338DEA3-D0A6-4773-A53C-E4A93B96C208}" type="presOf" srcId="{5B91B943-9DB4-4803-908B-F2B8EFA937A3}" destId="{461ABCFD-01C5-468B-9A04-D20B3249C54A}" srcOrd="0" destOrd="0" presId="urn:microsoft.com/office/officeart/2008/layout/VerticalCurvedList"/>
    <dgm:cxn modelId="{DCF79AB7-6A26-4DAC-B03E-FB3E79E6B4CB}" type="presOf" srcId="{C63EAF74-166C-4C60-8D80-204302FCF99D}" destId="{00E351DB-27BE-4BD0-A906-90B8AABEEEFB}" srcOrd="0" destOrd="0" presId="urn:microsoft.com/office/officeart/2008/layout/VerticalCurvedList"/>
    <dgm:cxn modelId="{D484D4B9-6A79-420E-A387-3DDD4E79B68E}" srcId="{3C12774D-2A0C-40FC-A0E1-AA2C6C4E81EF}" destId="{3AE30D6A-7DB4-4CC6-978C-1C13F57A16C8}" srcOrd="3" destOrd="0" parTransId="{1AE29451-3960-46D9-8274-07EC273A9914}" sibTransId="{0E73361D-99D1-49CD-962A-FEB836CF1E57}"/>
    <dgm:cxn modelId="{2381CDC7-AB88-441F-941A-FF2BDEFBB023}" type="presOf" srcId="{3AE30D6A-7DB4-4CC6-978C-1C13F57A16C8}" destId="{A5FDA163-5795-44A8-822C-5DD604F54D64}" srcOrd="0" destOrd="0" presId="urn:microsoft.com/office/officeart/2008/layout/VerticalCurvedList"/>
    <dgm:cxn modelId="{906A08E7-B817-414F-92AF-39817A8FA175}" srcId="{3C12774D-2A0C-40FC-A0E1-AA2C6C4E81EF}" destId="{A31684FB-478A-41FB-9261-76A8919BC45D}" srcOrd="1" destOrd="0" parTransId="{95F72625-4618-4CC1-8146-42F45EA8597C}" sibTransId="{692B35C6-0085-4060-9BF6-47033F542E2D}"/>
    <dgm:cxn modelId="{A6C690F8-6D11-471A-A332-65880D77670C}" type="presOf" srcId="{A31684FB-478A-41FB-9261-76A8919BC45D}" destId="{687FA2D3-532A-4A9B-B85F-EF1C36B2E9B2}" srcOrd="0" destOrd="0" presId="urn:microsoft.com/office/officeart/2008/layout/VerticalCurvedList"/>
    <dgm:cxn modelId="{03B5B213-22FA-44AB-B5A5-8352A7AE8F90}" type="presParOf" srcId="{4009CEE4-8771-48C4-8371-09815C8FEE1C}" destId="{538DF0C7-052D-43FF-B675-7C6FEE25AD8B}" srcOrd="0" destOrd="0" presId="urn:microsoft.com/office/officeart/2008/layout/VerticalCurvedList"/>
    <dgm:cxn modelId="{651ACB20-33A6-4C91-BDED-B5D632A4CA87}" type="presParOf" srcId="{538DF0C7-052D-43FF-B675-7C6FEE25AD8B}" destId="{3405DFF6-194A-4592-8154-91B173323A99}" srcOrd="0" destOrd="0" presId="urn:microsoft.com/office/officeart/2008/layout/VerticalCurvedList"/>
    <dgm:cxn modelId="{80E8C578-CC7B-4AA2-A783-8919999D4CDA}" type="presParOf" srcId="{3405DFF6-194A-4592-8154-91B173323A99}" destId="{55F296E5-788A-496A-B8DA-E5C4EFA6F68D}" srcOrd="0" destOrd="0" presId="urn:microsoft.com/office/officeart/2008/layout/VerticalCurvedList"/>
    <dgm:cxn modelId="{0716FF93-AC30-4D35-AE27-688C59E86E78}" type="presParOf" srcId="{3405DFF6-194A-4592-8154-91B173323A99}" destId="{A0A89127-F987-4907-BAAF-E84CA314347A}" srcOrd="1" destOrd="0" presId="urn:microsoft.com/office/officeart/2008/layout/VerticalCurvedList"/>
    <dgm:cxn modelId="{09C27758-C572-410E-8DDC-B0CD125184C5}" type="presParOf" srcId="{3405DFF6-194A-4592-8154-91B173323A99}" destId="{2E0DB165-74D5-4B72-B333-D45DA50C764D}" srcOrd="2" destOrd="0" presId="urn:microsoft.com/office/officeart/2008/layout/VerticalCurvedList"/>
    <dgm:cxn modelId="{9072515F-FDFD-458C-810B-178D89228A6D}" type="presParOf" srcId="{3405DFF6-194A-4592-8154-91B173323A99}" destId="{77075C6E-C82A-496F-A7DC-76A45E804251}" srcOrd="3" destOrd="0" presId="urn:microsoft.com/office/officeart/2008/layout/VerticalCurvedList"/>
    <dgm:cxn modelId="{C31D9185-2EEE-4D85-8B85-D4C94A2DE4B7}" type="presParOf" srcId="{538DF0C7-052D-43FF-B675-7C6FEE25AD8B}" destId="{77B12B04-DA2B-4CBC-925A-0BAE05BF5009}" srcOrd="1" destOrd="0" presId="urn:microsoft.com/office/officeart/2008/layout/VerticalCurvedList"/>
    <dgm:cxn modelId="{12A80324-78FE-4A8F-A498-0F6A789B9093}" type="presParOf" srcId="{538DF0C7-052D-43FF-B675-7C6FEE25AD8B}" destId="{A2BB2C91-FB23-44D3-8897-AED78CC146E4}" srcOrd="2" destOrd="0" presId="urn:microsoft.com/office/officeart/2008/layout/VerticalCurvedList"/>
    <dgm:cxn modelId="{A19604FE-B9E5-4F0F-BCFA-699AF18DA45E}" type="presParOf" srcId="{A2BB2C91-FB23-44D3-8897-AED78CC146E4}" destId="{BD9270DF-73D8-4A87-8FFC-93554FEF50EA}" srcOrd="0" destOrd="0" presId="urn:microsoft.com/office/officeart/2008/layout/VerticalCurvedList"/>
    <dgm:cxn modelId="{7B13A24B-49C1-4BEC-8CE4-56F9D9B3D7A2}" type="presParOf" srcId="{538DF0C7-052D-43FF-B675-7C6FEE25AD8B}" destId="{687FA2D3-532A-4A9B-B85F-EF1C36B2E9B2}" srcOrd="3" destOrd="0" presId="urn:microsoft.com/office/officeart/2008/layout/VerticalCurvedList"/>
    <dgm:cxn modelId="{F70AF002-4FE9-494B-9898-07689899D5EC}" type="presParOf" srcId="{538DF0C7-052D-43FF-B675-7C6FEE25AD8B}" destId="{8A887F85-1BFA-4F70-AF1E-A9B7E1A80067}" srcOrd="4" destOrd="0" presId="urn:microsoft.com/office/officeart/2008/layout/VerticalCurvedList"/>
    <dgm:cxn modelId="{DF71BD90-5613-46AD-9505-3DB0D6265069}" type="presParOf" srcId="{8A887F85-1BFA-4F70-AF1E-A9B7E1A80067}" destId="{035D7161-5A04-4A50-9F3E-B80666B82F42}" srcOrd="0" destOrd="0" presId="urn:microsoft.com/office/officeart/2008/layout/VerticalCurvedList"/>
    <dgm:cxn modelId="{AAD8A093-E911-4936-884E-BD398E7EEAA1}" type="presParOf" srcId="{538DF0C7-052D-43FF-B675-7C6FEE25AD8B}" destId="{00E351DB-27BE-4BD0-A906-90B8AABEEEFB}" srcOrd="5" destOrd="0" presId="urn:microsoft.com/office/officeart/2008/layout/VerticalCurvedList"/>
    <dgm:cxn modelId="{85598F8D-EF4B-4841-8B6A-10621C50FF5D}" type="presParOf" srcId="{538DF0C7-052D-43FF-B675-7C6FEE25AD8B}" destId="{08F19B09-53CA-41DB-807E-337008D65C0F}" srcOrd="6" destOrd="0" presId="urn:microsoft.com/office/officeart/2008/layout/VerticalCurvedList"/>
    <dgm:cxn modelId="{34C135C2-9567-4C6D-B782-F962E407BBD1}" type="presParOf" srcId="{08F19B09-53CA-41DB-807E-337008D65C0F}" destId="{6F145174-582E-4716-A8C6-BABAFD86EE5B}" srcOrd="0" destOrd="0" presId="urn:microsoft.com/office/officeart/2008/layout/VerticalCurvedList"/>
    <dgm:cxn modelId="{48680BBD-1CCB-42A4-94CE-6D54D873BBA1}" type="presParOf" srcId="{538DF0C7-052D-43FF-B675-7C6FEE25AD8B}" destId="{A5FDA163-5795-44A8-822C-5DD604F54D64}" srcOrd="7" destOrd="0" presId="urn:microsoft.com/office/officeart/2008/layout/VerticalCurvedList"/>
    <dgm:cxn modelId="{016C51E6-F45B-40BA-9806-7AB8EA4FAB25}" type="presParOf" srcId="{538DF0C7-052D-43FF-B675-7C6FEE25AD8B}" destId="{445FA240-6DFA-4655-974E-EEA0BD0AB21D}" srcOrd="8" destOrd="0" presId="urn:microsoft.com/office/officeart/2008/layout/VerticalCurvedList"/>
    <dgm:cxn modelId="{409D0394-CEFA-47A6-9873-CB45BB0B2EF0}" type="presParOf" srcId="{445FA240-6DFA-4655-974E-EEA0BD0AB21D}" destId="{CF6A1E32-6FBD-4B2E-A195-657935D66C78}" srcOrd="0" destOrd="0" presId="urn:microsoft.com/office/officeart/2008/layout/VerticalCurvedList"/>
    <dgm:cxn modelId="{7EF1843C-F504-45E1-8586-D121C25FEF1A}" type="presParOf" srcId="{538DF0C7-052D-43FF-B675-7C6FEE25AD8B}" destId="{461ABCFD-01C5-468B-9A04-D20B3249C54A}" srcOrd="9" destOrd="0" presId="urn:microsoft.com/office/officeart/2008/layout/VerticalCurvedList"/>
    <dgm:cxn modelId="{918B696D-1F92-4A0D-BAC3-458E4664B918}" type="presParOf" srcId="{538DF0C7-052D-43FF-B675-7C6FEE25AD8B}" destId="{4245C530-95A8-41C8-92F7-E200DBDBC8DE}" srcOrd="10" destOrd="0" presId="urn:microsoft.com/office/officeart/2008/layout/VerticalCurvedList"/>
    <dgm:cxn modelId="{455B8D71-706A-4488-ABAC-6A1A8A288A73}" type="presParOf" srcId="{4245C530-95A8-41C8-92F7-E200DBDBC8DE}" destId="{91734794-3727-466C-A2DD-3098CA710C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89127-F987-4907-BAAF-E84CA314347A}">
      <dsp:nvSpPr>
        <dsp:cNvPr id="0" name=""/>
        <dsp:cNvSpPr/>
      </dsp:nvSpPr>
      <dsp:spPr>
        <a:xfrm>
          <a:off x="-6249486" y="-956034"/>
          <a:ext cx="7439015" cy="7439015"/>
        </a:xfrm>
        <a:prstGeom prst="blockArc">
          <a:avLst>
            <a:gd name="adj1" fmla="val 18900000"/>
            <a:gd name="adj2" fmla="val 2700000"/>
            <a:gd name="adj3" fmla="val 290"/>
          </a:avLst>
        </a:prstGeom>
        <a:noFill/>
        <a:ln w="1270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12B04-DA2B-4CBC-925A-0BAE05BF5009}">
      <dsp:nvSpPr>
        <dsp:cNvPr id="0" name=""/>
        <dsp:cNvSpPr/>
      </dsp:nvSpPr>
      <dsp:spPr>
        <a:xfrm>
          <a:off x="519723" y="345323"/>
          <a:ext cx="8258968" cy="69108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855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/>
            <a:t>Улучшает качество спонтанной речи  ребенка</a:t>
          </a:r>
        </a:p>
      </dsp:txBody>
      <dsp:txXfrm>
        <a:off x="519723" y="345323"/>
        <a:ext cx="8258968" cy="691089"/>
      </dsp:txXfrm>
    </dsp:sp>
    <dsp:sp modelId="{BD9270DF-73D8-4A87-8FFC-93554FEF50EA}">
      <dsp:nvSpPr>
        <dsp:cNvPr id="0" name=""/>
        <dsp:cNvSpPr/>
      </dsp:nvSpPr>
      <dsp:spPr>
        <a:xfrm>
          <a:off x="87792" y="258937"/>
          <a:ext cx="863861" cy="863861"/>
        </a:xfrm>
        <a:prstGeom prst="rightArrow">
          <a:avLst/>
        </a:prstGeom>
        <a:solidFill>
          <a:schemeClr val="tx2">
            <a:lumMod val="10000"/>
            <a:lumOff val="90000"/>
          </a:schemeClr>
        </a:solidFill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7FA2D3-532A-4A9B-B85F-EF1C36B2E9B2}">
      <dsp:nvSpPr>
        <dsp:cNvPr id="0" name=""/>
        <dsp:cNvSpPr/>
      </dsp:nvSpPr>
      <dsp:spPr>
        <a:xfrm>
          <a:off x="1014937" y="1381625"/>
          <a:ext cx="7763754" cy="691089"/>
        </a:xfrm>
        <a:prstGeom prst="rect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855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Повышает уровень слухового самоконтроля</a:t>
          </a:r>
        </a:p>
      </dsp:txBody>
      <dsp:txXfrm>
        <a:off x="1014937" y="1381625"/>
        <a:ext cx="7763754" cy="691089"/>
      </dsp:txXfrm>
    </dsp:sp>
    <dsp:sp modelId="{035D7161-5A04-4A50-9F3E-B80666B82F42}">
      <dsp:nvSpPr>
        <dsp:cNvPr id="0" name=""/>
        <dsp:cNvSpPr/>
      </dsp:nvSpPr>
      <dsp:spPr>
        <a:xfrm>
          <a:off x="583006" y="1295239"/>
          <a:ext cx="863861" cy="863861"/>
        </a:xfrm>
        <a:prstGeom prst="rightArrow">
          <a:avLst/>
        </a:prstGeom>
        <a:solidFill>
          <a:schemeClr val="tx2">
            <a:lumMod val="10000"/>
            <a:lumOff val="90000"/>
          </a:schemeClr>
        </a:solidFill>
        <a:ln w="6350" cap="flat" cmpd="sng" algn="in">
          <a:solidFill>
            <a:schemeClr val="accent5">
              <a:hueOff val="3994596"/>
              <a:satOff val="-9720"/>
              <a:lumOff val="-2255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E351DB-27BE-4BD0-A906-90B8AABEEEFB}">
      <dsp:nvSpPr>
        <dsp:cNvPr id="0" name=""/>
        <dsp:cNvSpPr/>
      </dsp:nvSpPr>
      <dsp:spPr>
        <a:xfrm>
          <a:off x="1166928" y="2417928"/>
          <a:ext cx="7611763" cy="691089"/>
        </a:xfrm>
        <a:prstGeom prst="rect">
          <a:avLst/>
        </a:prstGeom>
        <a:gradFill rotWithShape="0">
          <a:gsLst>
            <a:gs pos="0">
              <a:schemeClr val="accent5">
                <a:hueOff val="7989193"/>
                <a:satOff val="-19440"/>
                <a:lumOff val="-4509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7989193"/>
                <a:satOff val="-19440"/>
                <a:lumOff val="-4509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7989193"/>
                <a:satOff val="-19440"/>
                <a:lumOff val="-4509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855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Повышает эмоциональную выразительность речи </a:t>
          </a:r>
          <a:endParaRPr lang="ru-RU" sz="2400" kern="1200" dirty="0"/>
        </a:p>
      </dsp:txBody>
      <dsp:txXfrm>
        <a:off x="1166928" y="2417928"/>
        <a:ext cx="7611763" cy="691089"/>
      </dsp:txXfrm>
    </dsp:sp>
    <dsp:sp modelId="{6F145174-582E-4716-A8C6-BABAFD86EE5B}">
      <dsp:nvSpPr>
        <dsp:cNvPr id="0" name=""/>
        <dsp:cNvSpPr/>
      </dsp:nvSpPr>
      <dsp:spPr>
        <a:xfrm>
          <a:off x="734997" y="2331542"/>
          <a:ext cx="863861" cy="863861"/>
        </a:xfrm>
        <a:prstGeom prst="rightArrow">
          <a:avLst/>
        </a:prstGeom>
        <a:solidFill>
          <a:schemeClr val="tx2">
            <a:lumMod val="10000"/>
            <a:lumOff val="90000"/>
          </a:schemeClr>
        </a:solidFill>
        <a:ln w="6350" cap="flat" cmpd="sng" algn="in">
          <a:solidFill>
            <a:schemeClr val="accent5">
              <a:hueOff val="7989193"/>
              <a:satOff val="-19440"/>
              <a:lumOff val="-450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FDA163-5795-44A8-822C-5DD604F54D64}">
      <dsp:nvSpPr>
        <dsp:cNvPr id="0" name=""/>
        <dsp:cNvSpPr/>
      </dsp:nvSpPr>
      <dsp:spPr>
        <a:xfrm>
          <a:off x="1014937" y="3454230"/>
          <a:ext cx="7763754" cy="691089"/>
        </a:xfrm>
        <a:prstGeom prst="rect">
          <a:avLst/>
        </a:prstGeom>
        <a:gradFill rotWithShape="0">
          <a:gsLst>
            <a:gs pos="0">
              <a:schemeClr val="accent5">
                <a:hueOff val="11983790"/>
                <a:satOff val="-29159"/>
                <a:lumOff val="-676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11983790"/>
                <a:satOff val="-29159"/>
                <a:lumOff val="-676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11983790"/>
                <a:satOff val="-29159"/>
                <a:lumOff val="-676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855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Совершенствует коммуникативные навыки</a:t>
          </a:r>
          <a:endParaRPr lang="ru-RU" sz="2400" kern="1200" dirty="0"/>
        </a:p>
      </dsp:txBody>
      <dsp:txXfrm>
        <a:off x="1014937" y="3454230"/>
        <a:ext cx="7763754" cy="691089"/>
      </dsp:txXfrm>
    </dsp:sp>
    <dsp:sp modelId="{CF6A1E32-6FBD-4B2E-A195-657935D66C78}">
      <dsp:nvSpPr>
        <dsp:cNvPr id="0" name=""/>
        <dsp:cNvSpPr/>
      </dsp:nvSpPr>
      <dsp:spPr>
        <a:xfrm>
          <a:off x="583006" y="3367844"/>
          <a:ext cx="863861" cy="863861"/>
        </a:xfrm>
        <a:prstGeom prst="rightArrow">
          <a:avLst/>
        </a:prstGeom>
        <a:solidFill>
          <a:schemeClr val="tx2">
            <a:lumMod val="10000"/>
            <a:lumOff val="90000"/>
          </a:schemeClr>
        </a:solidFill>
        <a:ln w="6350" cap="flat" cmpd="sng" algn="in">
          <a:solidFill>
            <a:schemeClr val="accent5">
              <a:hueOff val="11983790"/>
              <a:satOff val="-29159"/>
              <a:lumOff val="-676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1ABCFD-01C5-468B-9A04-D20B3249C54A}">
      <dsp:nvSpPr>
        <dsp:cNvPr id="0" name=""/>
        <dsp:cNvSpPr/>
      </dsp:nvSpPr>
      <dsp:spPr>
        <a:xfrm>
          <a:off x="519723" y="4490533"/>
          <a:ext cx="8258968" cy="691089"/>
        </a:xfrm>
        <a:prstGeom prst="rect">
          <a:avLst/>
        </a:prstGeom>
        <a:gradFill rotWithShape="0">
          <a:gsLst>
            <a:gs pos="0">
              <a:schemeClr val="accent5">
                <a:hueOff val="15978386"/>
                <a:satOff val="-38879"/>
                <a:lumOff val="-9019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15978386"/>
                <a:satOff val="-38879"/>
                <a:lumOff val="-9019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15978386"/>
                <a:satOff val="-38879"/>
                <a:lumOff val="-9019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8552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Является базой для благоприятной социализации ребенка</a:t>
          </a:r>
          <a:endParaRPr lang="ru-RU" sz="2300" kern="1200" dirty="0"/>
        </a:p>
      </dsp:txBody>
      <dsp:txXfrm>
        <a:off x="519723" y="4490533"/>
        <a:ext cx="8258968" cy="691089"/>
      </dsp:txXfrm>
    </dsp:sp>
    <dsp:sp modelId="{91734794-3727-466C-A2DD-3098CA710CF4}">
      <dsp:nvSpPr>
        <dsp:cNvPr id="0" name=""/>
        <dsp:cNvSpPr/>
      </dsp:nvSpPr>
      <dsp:spPr>
        <a:xfrm>
          <a:off x="87792" y="4404146"/>
          <a:ext cx="863861" cy="863861"/>
        </a:xfrm>
        <a:prstGeom prst="rightArrow">
          <a:avLst/>
        </a:prstGeom>
        <a:solidFill>
          <a:schemeClr val="tx2">
            <a:lumMod val="10000"/>
            <a:lumOff val="90000"/>
          </a:schemeClr>
        </a:solidFill>
        <a:ln w="6350" cap="flat" cmpd="sng" algn="in">
          <a:solidFill>
            <a:schemeClr val="accent5">
              <a:hueOff val="15978386"/>
              <a:satOff val="-38879"/>
              <a:lumOff val="-901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9A8B6-D963-4CD4-B847-1E0D6C8CBDA2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28EC0-BCC0-4BB8-A5FE-1C9571AEC1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61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883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F44BB1-36B0-4976-A727-A8717F4FFBD3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87E2170-5430-4A25-9E26-178FD26BF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812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4BB1-36B0-4976-A727-A8717F4FFBD3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2170-5430-4A25-9E26-178FD26BF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32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4BB1-36B0-4976-A727-A8717F4FFBD3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2170-5430-4A25-9E26-178FD26BF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23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4BB1-36B0-4976-A727-A8717F4FFBD3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2170-5430-4A25-9E26-178FD26BF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77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9F44BB1-36B0-4976-A727-A8717F4FFBD3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87E2170-5430-4A25-9E26-178FD26BFF7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4078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4BB1-36B0-4976-A727-A8717F4FFBD3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2170-5430-4A25-9E26-178FD26BF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2856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4BB1-36B0-4976-A727-A8717F4FFBD3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2170-5430-4A25-9E26-178FD26BF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7608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4BB1-36B0-4976-A727-A8717F4FFBD3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2170-5430-4A25-9E26-178FD26BF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0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4BB1-36B0-4976-A727-A8717F4FFBD3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2170-5430-4A25-9E26-178FD26BF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19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9F44BB1-36B0-4976-A727-A8717F4FFBD3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87E2170-5430-4A25-9E26-178FD26BF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2386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9F44BB1-36B0-4976-A727-A8717F4FFBD3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87E2170-5430-4A25-9E26-178FD26BF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08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F44BB1-36B0-4976-A727-A8717F4FFBD3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87E2170-5430-4A25-9E26-178FD26BF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664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80DD4-0000-4273-B6EE-0B578410D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396" y="-265176"/>
            <a:ext cx="9665208" cy="7388352"/>
          </a:xfrm>
        </p:spPr>
        <p:txBody>
          <a:bodyPr>
            <a:noAutofit/>
          </a:bodyPr>
          <a:lstStyle/>
          <a:p>
            <a:pPr algn="ctr"/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b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ПРОСОДИЧЕСКОЙ</a:t>
            </a:r>
            <a:b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РЕЧИ</a:t>
            </a:r>
            <a:b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ДЕТЕЙ</a:t>
            </a:r>
            <a:b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b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5F3FBA-3718-47E6-9C31-503A99F409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" y="4201396"/>
            <a:ext cx="3479297" cy="24857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4AC467C-24F2-4C36-B056-1437BB6939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8" y="533502"/>
            <a:ext cx="3806952" cy="3850774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70274B3-ABD0-4120-851C-6B9595C83C07}"/>
              </a:ext>
            </a:extLst>
          </p:cNvPr>
          <p:cNvSpPr/>
          <p:nvPr/>
        </p:nvSpPr>
        <p:spPr>
          <a:xfrm rot="16200000">
            <a:off x="-1998226" y="3032573"/>
            <a:ext cx="4215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МАДОУ-ДЕТСКИЙ САД № 175</a:t>
            </a: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3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E000B25-ADF8-428F-B55A-F3CD035C290D}"/>
              </a:ext>
            </a:extLst>
          </p:cNvPr>
          <p:cNvSpPr/>
          <p:nvPr/>
        </p:nvSpPr>
        <p:spPr>
          <a:xfrm>
            <a:off x="904732" y="110090"/>
            <a:ext cx="10917936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r>
              <a:rPr lang="ru-RU" sz="3200" b="1" dirty="0">
                <a:solidFill>
                  <a:srgbClr val="A65E9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ТЕМП РЕЧИ</a:t>
            </a:r>
            <a:endParaRPr lang="ru-RU" sz="2400" b="1" dirty="0">
              <a:solidFill>
                <a:srgbClr val="A65E9C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endParaRPr lang="ru-RU" sz="2400" b="1" dirty="0">
              <a:solidFill>
                <a:srgbClr val="A65E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endParaRPr lang="ru-RU" sz="2400" b="1" dirty="0">
              <a:solidFill>
                <a:srgbClr val="A65E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FDB0E91-C2D3-49B8-9595-757C276B20AB}"/>
              </a:ext>
            </a:extLst>
          </p:cNvPr>
          <p:cNvSpPr/>
          <p:nvPr/>
        </p:nvSpPr>
        <p:spPr>
          <a:xfrm rot="5400000">
            <a:off x="9935063" y="3347719"/>
            <a:ext cx="4215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МАДОУ-ДЕТСКИЙ САД № 175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44BFF3F-2006-4AB7-8E2F-BEC73C7C60B6}"/>
              </a:ext>
            </a:extLst>
          </p:cNvPr>
          <p:cNvSpPr/>
          <p:nvPr/>
        </p:nvSpPr>
        <p:spPr>
          <a:xfrm>
            <a:off x="3835728" y="637961"/>
            <a:ext cx="80752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Упражнение  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«СКОРОГОВОРКА»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Произнести скороговорку так медленно, как ползёт улитка;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Произнести скороговорку так ровно и спокойно,  как идёт по дороге человек; 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Произнести скороговорку так быстро, как едет по дороге автобус.</a:t>
            </a:r>
          </a:p>
          <a:p>
            <a:pPr algn="ctr">
              <a:spcAft>
                <a:spcPts val="0"/>
              </a:spcAft>
            </a:pPr>
            <a:endParaRPr lang="ru-RU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Лена\Desktop\inx960x6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897" y="0"/>
            <a:ext cx="3084654" cy="30048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61260" y="2645506"/>
            <a:ext cx="2567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A65E9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 зайки </a:t>
            </a:r>
            <a:r>
              <a:rPr lang="ru-RU" sz="2400" b="1" dirty="0" err="1">
                <a:solidFill>
                  <a:srgbClr val="A65E9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Бубы</a:t>
            </a:r>
            <a:r>
              <a:rPr lang="ru-RU" sz="2400" b="1" dirty="0">
                <a:solidFill>
                  <a:srgbClr val="A65E9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>
                <a:solidFill>
                  <a:srgbClr val="A65E9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Заболели зубы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8270" y="2351441"/>
            <a:ext cx="4183730" cy="223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278" y="2493818"/>
            <a:ext cx="1646195" cy="164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1676" y="3103441"/>
            <a:ext cx="926274" cy="92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277592" y="4140013"/>
            <a:ext cx="85450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Упражнение 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«РАССКАЖИ СТИШОК»</a:t>
            </a:r>
            <a:endParaRPr lang="ru-RU" sz="2800" b="1" dirty="0">
              <a:latin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	Чтение стихотворения сначала в медленном темпе,  затем в быстром темпе: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3078" name="Picture 6" descr="C:\Users\Лена\Desktop\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6263" y="3826920"/>
            <a:ext cx="3391592" cy="285294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884071" y="5059280"/>
            <a:ext cx="40318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A65E9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Наша Таня громко плачет:</a:t>
            </a:r>
          </a:p>
          <a:p>
            <a:r>
              <a:rPr lang="ru-RU" sz="2400" b="1" dirty="0">
                <a:solidFill>
                  <a:srgbClr val="A65E9C"/>
                </a:solidFill>
                <a:latin typeface="Times New Roman" pitchFamily="18" charset="0"/>
                <a:cs typeface="Times New Roman" pitchFamily="18" charset="0"/>
              </a:rPr>
              <a:t>Уронила в речку мячик.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A65E9C"/>
                </a:solidFill>
                <a:latin typeface="Times New Roman" pitchFamily="18" charset="0"/>
                <a:cs typeface="Times New Roman" pitchFamily="18" charset="0"/>
              </a:rPr>
              <a:t>Тише, Танечка, не плачь: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A65E9C"/>
                </a:solidFill>
                <a:latin typeface="Times New Roman" pitchFamily="18" charset="0"/>
                <a:cs typeface="Times New Roman" pitchFamily="18" charset="0"/>
              </a:rPr>
              <a:t>Не утонет в речке мяч.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394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4B8AF6B-EF06-42B9-9948-A487FDEFC69D}"/>
              </a:ext>
            </a:extLst>
          </p:cNvPr>
          <p:cNvSpPr/>
          <p:nvPr/>
        </p:nvSpPr>
        <p:spPr>
          <a:xfrm>
            <a:off x="473584" y="189991"/>
            <a:ext cx="11905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A65E9C"/>
                </a:solidFill>
                <a:uLnTx/>
                <a:uFillTx/>
                <a:latin typeface="Times New Roman"/>
                <a:ea typeface="Calibri"/>
                <a:cs typeface="Times New Roman"/>
              </a:rPr>
              <a:t>РИТМ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A65E9C"/>
              </a:solidFill>
              <a:uLnTx/>
              <a:uFillTx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FDB0E91-C2D3-49B8-9595-757C276B20AB}"/>
              </a:ext>
            </a:extLst>
          </p:cNvPr>
          <p:cNvSpPr/>
          <p:nvPr/>
        </p:nvSpPr>
        <p:spPr>
          <a:xfrm rot="5400000">
            <a:off x="9935063" y="3347719"/>
            <a:ext cx="4215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МАДОУ-ДЕТСКИЙ САД № 175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F13D8B8-73CC-462F-83D1-F9DDA21B2CD1}"/>
              </a:ext>
            </a:extLst>
          </p:cNvPr>
          <p:cNvSpPr/>
          <p:nvPr/>
        </p:nvSpPr>
        <p:spPr>
          <a:xfrm>
            <a:off x="934600" y="884538"/>
            <a:ext cx="599827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62B4C6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Упражнение  </a:t>
            </a:r>
            <a:r>
              <a:rPr lang="ru-RU" sz="2800" b="1" dirty="0">
                <a:solidFill>
                  <a:srgbClr val="62B4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«ЗВЁЗДНОЕ НЕБО»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Ночью на небе появляются звёзды. Иногда звёздочки падают. Посмотреть на картинку и показать, как это происходит (большая звёздочка — хлопнуть в ладоши сильно, маленькая — слабо):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D9D8786-5478-4432-8789-4484AB529582}"/>
              </a:ext>
            </a:extLst>
          </p:cNvPr>
          <p:cNvSpPr/>
          <p:nvPr/>
        </p:nvSpPr>
        <p:spPr>
          <a:xfrm>
            <a:off x="7018055" y="1913155"/>
            <a:ext cx="484003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62B4C6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Упражнение </a:t>
            </a:r>
            <a:r>
              <a:rPr lang="ru-RU" sz="2800" b="1" dirty="0">
                <a:solidFill>
                  <a:srgbClr val="62B4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«ДОЖДИК»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изображают дождь, отстукивая указательным пальцем правой руки по ладошке левой руки в такт стихотворению:</a:t>
            </a:r>
          </a:p>
          <a:p>
            <a:pPr lvl="2" algn="just"/>
            <a:r>
              <a:rPr lang="ru-RU" sz="2000" b="1" dirty="0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Дождь, дождь </a:t>
            </a:r>
          </a:p>
          <a:p>
            <a:pPr lvl="2" algn="just"/>
            <a:r>
              <a:rPr lang="ru-RU" sz="2000" b="1" dirty="0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Целый день</a:t>
            </a:r>
          </a:p>
          <a:p>
            <a:pPr lvl="5" algn="just"/>
            <a:r>
              <a:rPr lang="ru-RU" sz="2000" b="1" dirty="0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Барабанит в стёкла.   </a:t>
            </a:r>
          </a:p>
          <a:p>
            <a:pPr lvl="5" algn="just"/>
            <a:r>
              <a:rPr lang="ru-RU" sz="2000" b="1" dirty="0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земля,</a:t>
            </a:r>
          </a:p>
          <a:p>
            <a:pPr lvl="5" algn="just"/>
            <a:r>
              <a:rPr lang="ru-RU" sz="2000" b="1" dirty="0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земля</a:t>
            </a:r>
          </a:p>
          <a:p>
            <a:pPr lvl="5" algn="just"/>
            <a:r>
              <a:rPr lang="ru-RU" sz="2000" b="1" dirty="0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воды промокла.</a:t>
            </a:r>
            <a:endParaRPr lang="ru-RU" sz="900" b="1" dirty="0">
              <a:solidFill>
                <a:srgbClr val="A65E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1EE64B-69E2-4E95-A6A2-333A102C7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649" y="765719"/>
            <a:ext cx="981526" cy="94981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3E077F8-174E-4637-B5A6-588B14EFE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631" y="1116927"/>
            <a:ext cx="604299" cy="58477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D2D4C87-2F4B-4695-B93D-43F5F1B4C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292" y="1130759"/>
            <a:ext cx="604299" cy="58477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39F50B0-D232-4BF0-B0B3-708C9E21C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314" y="809131"/>
            <a:ext cx="981526" cy="94981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7024E9E-93D6-48CF-9667-D4C75385F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563" y="809131"/>
            <a:ext cx="981526" cy="9498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019829-ECD7-4C03-8984-84863FE44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18" y="3429000"/>
            <a:ext cx="3316773" cy="339574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EFA3060-B3B9-4A4C-A4FA-6C8EA0914173}"/>
              </a:ext>
            </a:extLst>
          </p:cNvPr>
          <p:cNvSpPr/>
          <p:nvPr/>
        </p:nvSpPr>
        <p:spPr>
          <a:xfrm>
            <a:off x="836874" y="2714145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62B4C6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Упражнение  </a:t>
            </a:r>
            <a:r>
              <a:rPr lang="ru-RU" sz="2800" b="1" dirty="0">
                <a:solidFill>
                  <a:srgbClr val="62B4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«СКВОРУШКИ»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Взрослый читает стихотворение, ребенок ритмично поднимаются на носочки и опускаются на пятки в текст чтению:</a:t>
            </a:r>
          </a:p>
          <a:p>
            <a:pPr lvl="4" algn="just"/>
            <a:r>
              <a:rPr lang="ru-RU" b="1" dirty="0" err="1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Сквору</a:t>
            </a:r>
            <a:r>
              <a:rPr lang="ru-RU" b="1" dirty="0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err="1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сквору</a:t>
            </a:r>
            <a:r>
              <a:rPr lang="ru-RU" b="1" dirty="0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-скворушки,</a:t>
            </a:r>
          </a:p>
          <a:p>
            <a:pPr lvl="4" algn="just"/>
            <a:r>
              <a:rPr lang="ru-RU" b="1" dirty="0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Распушили </a:t>
            </a:r>
            <a:r>
              <a:rPr lang="ru-RU" b="1" dirty="0" err="1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пёрушки</a:t>
            </a:r>
            <a:r>
              <a:rPr lang="ru-RU" b="1" dirty="0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4" algn="just"/>
            <a:r>
              <a:rPr lang="ru-RU" b="1" dirty="0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 в стаю собрались,</a:t>
            </a:r>
          </a:p>
          <a:p>
            <a:pPr lvl="4" algn="just"/>
            <a:r>
              <a:rPr lang="ru-RU" b="1" dirty="0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 к югу понеслись.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9BB783B-3298-47BD-BF73-DE95C71B0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00" y="4883214"/>
            <a:ext cx="4714603" cy="200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0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4B8AF6B-EF06-42B9-9948-A487FDEFC69D}"/>
              </a:ext>
            </a:extLst>
          </p:cNvPr>
          <p:cNvSpPr/>
          <p:nvPr/>
        </p:nvSpPr>
        <p:spPr>
          <a:xfrm>
            <a:off x="409576" y="0"/>
            <a:ext cx="11905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A65E9C"/>
                </a:solidFill>
                <a:uLnTx/>
                <a:uFillTx/>
                <a:latin typeface="Times New Roman"/>
                <a:ea typeface="Calibri"/>
                <a:cs typeface="Times New Roman"/>
              </a:rPr>
              <a:t>ЛОГИЧЕСКОЕ УДАРЕНИЕ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A65E9C"/>
              </a:solidFill>
              <a:uLnTx/>
              <a:uFillTx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FDB0E91-C2D3-49B8-9595-757C276B20AB}"/>
              </a:ext>
            </a:extLst>
          </p:cNvPr>
          <p:cNvSpPr/>
          <p:nvPr/>
        </p:nvSpPr>
        <p:spPr>
          <a:xfrm rot="5400000">
            <a:off x="9935063" y="3347719"/>
            <a:ext cx="4215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МАДОУ-ДЕТСКИЙ САД № 175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88BCC4-4534-4B11-84E8-5C8B75A09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92" y="4377240"/>
            <a:ext cx="2249424" cy="216611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F13D8B8-73CC-462F-83D1-F9DDA21B2CD1}"/>
              </a:ext>
            </a:extLst>
          </p:cNvPr>
          <p:cNvSpPr/>
          <p:nvPr/>
        </p:nvSpPr>
        <p:spPr>
          <a:xfrm>
            <a:off x="1014985" y="670179"/>
            <a:ext cx="945489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solidFill>
                  <a:srgbClr val="62B4C6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Упражнение  </a:t>
            </a:r>
            <a:r>
              <a:rPr lang="ru-RU" sz="2800" b="1" dirty="0">
                <a:solidFill>
                  <a:srgbClr val="62B4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«ВЫРАЗИТЕЛЬНЫЕ СТИХИ»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Ребенок разучивает стихотворение, выделенные слова интонирует логическим ударением:</a:t>
            </a:r>
          </a:p>
          <a:p>
            <a:pPr lvl="2"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Ходит </a:t>
            </a:r>
            <a:r>
              <a:rPr lang="ru-RU" sz="2000" b="1" dirty="0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Оленька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вздыхая. (повествовательно)</a:t>
            </a:r>
          </a:p>
          <a:p>
            <a:pPr lvl="2" algn="just"/>
            <a:r>
              <a:rPr lang="ru-RU" sz="2000" b="1" dirty="0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Что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тобою? (вопросительно)</a:t>
            </a:r>
          </a:p>
          <a:p>
            <a:pPr lvl="2"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– Я </a:t>
            </a:r>
            <a:r>
              <a:rPr lang="ru-RU" sz="2000" b="1" dirty="0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плохая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(с сожалением)</a:t>
            </a:r>
          </a:p>
          <a:p>
            <a:pPr lvl="2"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Я ногой толкнула </a:t>
            </a:r>
            <a:r>
              <a:rPr lang="ru-RU" sz="2000" b="1" dirty="0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кошку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(с сожалением)</a:t>
            </a:r>
          </a:p>
          <a:p>
            <a:pPr lvl="2" algn="just"/>
            <a:r>
              <a:rPr lang="ru-RU" sz="2000" b="1" dirty="0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На пол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бросила </a:t>
            </a:r>
            <a:r>
              <a:rPr lang="ru-RU" sz="2000" b="1" dirty="0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картошку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(с сожалением)</a:t>
            </a:r>
          </a:p>
          <a:p>
            <a:pPr lvl="2" algn="just"/>
            <a:r>
              <a:rPr lang="ru-RU" sz="2000" b="1" dirty="0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Кашу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манную </a:t>
            </a:r>
            <a:r>
              <a:rPr lang="ru-RU" sz="2000" b="1" dirty="0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ела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сожалением)</a:t>
            </a:r>
          </a:p>
          <a:p>
            <a:pPr lvl="2"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Быть хорошей </a:t>
            </a:r>
            <a:r>
              <a:rPr lang="ru-RU" sz="2000" b="1" dirty="0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надоело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(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восклицательно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BABAE00-05B3-4A3A-9309-8CAB5217C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772" y="-171839"/>
            <a:ext cx="3428317" cy="404889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D9D8786-5478-4432-8789-4484AB529582}"/>
              </a:ext>
            </a:extLst>
          </p:cNvPr>
          <p:cNvSpPr/>
          <p:nvPr/>
        </p:nvSpPr>
        <p:spPr>
          <a:xfrm>
            <a:off x="3639311" y="4074745"/>
            <a:ext cx="8218777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solidFill>
                  <a:srgbClr val="62B4C6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Упражнение  </a:t>
            </a:r>
            <a:r>
              <a:rPr lang="ru-RU" sz="2800" b="1" dirty="0">
                <a:solidFill>
                  <a:srgbClr val="62B4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«ОТВЕТЬ НА ВОПРОС»</a:t>
            </a:r>
            <a:endParaRPr lang="ru-RU" sz="2800" b="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Произнесите скороговорку несколько раз, каждый раз выделяя голосом следующее слово:</a:t>
            </a:r>
          </a:p>
          <a:p>
            <a:pPr algn="just"/>
            <a:r>
              <a:rPr lang="ru-RU" sz="2000" b="1" dirty="0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Шесть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мышат в камышах шуршат. (Сколько было мышат?)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Шесть </a:t>
            </a:r>
            <a:r>
              <a:rPr lang="ru-RU" sz="2000" b="1" dirty="0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мышат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камышах шуршат. (Кто именно шуршал?)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Шесть мышат </a:t>
            </a:r>
            <a:r>
              <a:rPr lang="ru-RU" sz="2000" b="1" dirty="0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камышах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шуршат. (Где же они шуршат?)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Шесть мышат в камышах </a:t>
            </a:r>
            <a:r>
              <a:rPr lang="ru-RU" sz="2000" b="1" dirty="0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шуршат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(Что мышата делают?)</a:t>
            </a:r>
          </a:p>
          <a:p>
            <a:pPr algn="just"/>
            <a:endPara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201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71016" y="517756"/>
            <a:ext cx="9820656" cy="6966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необходимо работать 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просодической стороной речи?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286120"/>
              </p:ext>
            </p:extLst>
          </p:nvPr>
        </p:nvGraphicFramePr>
        <p:xfrm>
          <a:off x="1703512" y="1214422"/>
          <a:ext cx="8856984" cy="5526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782BE8-E9F2-439F-BFB4-93B1BD10D84C}"/>
              </a:ext>
            </a:extLst>
          </p:cNvPr>
          <p:cNvSpPr/>
          <p:nvPr/>
        </p:nvSpPr>
        <p:spPr>
          <a:xfrm rot="5400000">
            <a:off x="9935063" y="3347719"/>
            <a:ext cx="4215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МАДОУ-ДЕТСКИЙ САД № 175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75599FC-D946-4FDE-A4D6-CDF564F1887A}"/>
              </a:ext>
            </a:extLst>
          </p:cNvPr>
          <p:cNvSpPr/>
          <p:nvPr/>
        </p:nvSpPr>
        <p:spPr>
          <a:xfrm rot="16200000">
            <a:off x="-391828" y="3468597"/>
            <a:ext cx="3758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A65E9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ПРОСОДИКА:</a:t>
            </a:r>
            <a:r>
              <a:rPr lang="ru-RU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80005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80DD4-0000-4273-B6EE-0B578410D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396" y="-530352"/>
            <a:ext cx="9665208" cy="7388352"/>
          </a:xfrm>
        </p:spPr>
        <p:txBody>
          <a:bodyPr>
            <a:noAutofit/>
          </a:bodyPr>
          <a:lstStyle/>
          <a:p>
            <a:pPr algn="ctr"/>
            <a:r>
              <a:rPr lang="ru-RU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4400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63BEE4-7430-445A-8A25-889E19BAC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312" y="2249424"/>
            <a:ext cx="3498688" cy="398678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0274B3-ABD0-4120-851C-6B9595C83C07}"/>
              </a:ext>
            </a:extLst>
          </p:cNvPr>
          <p:cNvSpPr/>
          <p:nvPr/>
        </p:nvSpPr>
        <p:spPr>
          <a:xfrm rot="16200000">
            <a:off x="-1998226" y="3032573"/>
            <a:ext cx="4215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МАДОУ-ДЕТСКИЙ САД № 175</a:t>
            </a: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487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4253271-EBFD-4DE0-950F-5BE36A994FE9}"/>
              </a:ext>
            </a:extLst>
          </p:cNvPr>
          <p:cNvSpPr/>
          <p:nvPr/>
        </p:nvSpPr>
        <p:spPr>
          <a:xfrm rot="5400000">
            <a:off x="9935063" y="3347719"/>
            <a:ext cx="4215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МАДОУ-ДЕТСКИЙ САД № 175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424364F-161E-4CC1-8652-E29226C93835}"/>
              </a:ext>
            </a:extLst>
          </p:cNvPr>
          <p:cNvSpPr/>
          <p:nvPr/>
        </p:nvSpPr>
        <p:spPr>
          <a:xfrm>
            <a:off x="914405" y="246729"/>
            <a:ext cx="10943684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2400" b="1" dirty="0">
                <a:solidFill>
                  <a:srgbClr val="A65E9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ПРОСОДИКА</a:t>
            </a: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– это интонационно-выразительная окраска речи.</a:t>
            </a:r>
          </a:p>
          <a:p>
            <a:pPr algn="just"/>
            <a:endParaRPr lang="ru-RU" sz="9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Она  выполняет важную роль в общении – позволяет нам точно и выразительно передавать свои мысли и чувства, помогает правильно понимать смысл высказывания речевого партнера, чувства, отношения.</a:t>
            </a:r>
          </a:p>
          <a:p>
            <a:pPr lvl="0" algn="just"/>
            <a:r>
              <a:rPr lang="ru-RU" sz="2400" b="1" dirty="0">
                <a:solidFill>
                  <a:srgbClr val="0B082E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0" algn="just"/>
            <a:r>
              <a:rPr lang="ru-RU" sz="2400" b="1" dirty="0">
                <a:solidFill>
                  <a:srgbClr val="0B082E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Под </a:t>
            </a:r>
            <a:r>
              <a:rPr lang="ru-RU" sz="2400" b="1" dirty="0">
                <a:solidFill>
                  <a:srgbClr val="A65E9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просодикой </a:t>
            </a:r>
            <a:r>
              <a:rPr lang="ru-RU" sz="2400" b="1" dirty="0">
                <a:solidFill>
                  <a:srgbClr val="0B082E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понимать голосовые характеристики (сила, высота, тембр) и мелодико-интонационную сторону речи (темп, ритм, </a:t>
            </a:r>
            <a:r>
              <a:rPr lang="ru-RU" sz="2400" b="1" dirty="0" err="1">
                <a:solidFill>
                  <a:srgbClr val="0B082E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паузация</a:t>
            </a:r>
            <a:r>
              <a:rPr lang="ru-RU" sz="2400" b="1" dirty="0">
                <a:solidFill>
                  <a:srgbClr val="0B082E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b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21AA7C8A-771B-40F0-9293-8BEA0DEB90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96" y="3120273"/>
            <a:ext cx="4685287" cy="349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0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7DD74B22-3C5C-49A7-9039-3092E59E0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696" y="0"/>
            <a:ext cx="10771631" cy="590465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A65E9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ГОЛОС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совокупность разнообразных по своим характеристикам звуков, возникающих в результате колебания эластических голосовых складок.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 свойствами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голоса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является: 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ru-RU" sz="2400" b="1" dirty="0">
                <a:solidFill>
                  <a:srgbClr val="A65E9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тембр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особая окраска голоса человека;</a:t>
            </a:r>
          </a:p>
          <a:p>
            <a:pPr algn="just">
              <a:spcBef>
                <a:spcPts val="0"/>
              </a:spcBef>
            </a:pPr>
            <a:r>
              <a:rPr lang="ru-RU" sz="2400" b="1" dirty="0">
                <a:solidFill>
                  <a:srgbClr val="A65E9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высота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расстояние  между самой высокой самой низкой нотой, которая доступна человеку; </a:t>
            </a:r>
          </a:p>
          <a:p>
            <a:pPr algn="just">
              <a:spcBef>
                <a:spcPts val="0"/>
              </a:spcBef>
            </a:pPr>
            <a:r>
              <a:rPr lang="ru-RU" sz="2400" b="1" dirty="0">
                <a:solidFill>
                  <a:srgbClr val="A65E9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сила (громкость)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определяется интенсивностью амплитуды колебания голосовых складок, и измеряются в децибелах;</a:t>
            </a:r>
          </a:p>
          <a:p>
            <a:pPr algn="just">
              <a:spcBef>
                <a:spcPts val="0"/>
              </a:spcBef>
            </a:pPr>
            <a:r>
              <a:rPr lang="ru-RU" sz="2400" b="1" dirty="0" err="1">
                <a:solidFill>
                  <a:srgbClr val="A65E9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полётность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способность голоса быть слышимым на больших расстояниях при минимальных затратах сил говорящего или поющего.  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739F31-9522-4697-8803-F2DC521F66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095" y="953344"/>
            <a:ext cx="4370831" cy="228740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E85C63E-F677-4C7E-BDB9-8B4918FC9DC4}"/>
              </a:ext>
            </a:extLst>
          </p:cNvPr>
          <p:cNvSpPr/>
          <p:nvPr/>
        </p:nvSpPr>
        <p:spPr>
          <a:xfrm rot="5400000">
            <a:off x="9935063" y="3347719"/>
            <a:ext cx="4215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МАДОУ-ДЕТСКИЙ САД № 175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974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04363B-EB6B-4715-B353-B8FCFF15D04C}"/>
              </a:ext>
            </a:extLst>
          </p:cNvPr>
          <p:cNvSpPr/>
          <p:nvPr/>
        </p:nvSpPr>
        <p:spPr>
          <a:xfrm>
            <a:off x="987552" y="97200"/>
            <a:ext cx="10917936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rgbClr val="A65E9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ИНТОНАЦИЯ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это сложный комплекс фонетических средств, выражающих смысловое отношение к высказываемому и эмоциональные оттенки речи. 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Интонационная выразительность речи включает следующие компоненты: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мелодику голоса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повышение или понижение тона голоса;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 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это скорость произнесения звуков, слов и целых фраз;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паузу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временная остановка в звучании голоса, членящая речевой поток на отдельные части;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логическое ударение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выделение голосом  наиболее важного по смыслу слова;</a:t>
            </a:r>
            <a:endParaRPr lang="ru-RU" sz="2400" b="1" dirty="0">
              <a:solidFill>
                <a:srgbClr val="A65E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rgbClr val="A65E9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ритмичность речи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определённое, последовательное чередование звуков, слогов, слов и </a:t>
            </a:r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целых фраз.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A65E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FB77FA8-EED1-4259-B5EE-A41AA1DAAA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04" y="563967"/>
            <a:ext cx="3421384" cy="256792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FDB0E91-C2D3-49B8-9595-757C276B20AB}"/>
              </a:ext>
            </a:extLst>
          </p:cNvPr>
          <p:cNvSpPr/>
          <p:nvPr/>
        </p:nvSpPr>
        <p:spPr>
          <a:xfrm rot="5400000">
            <a:off x="9935063" y="3347719"/>
            <a:ext cx="4215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МАДОУ-ДЕТСКИЙ САД № 175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297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85C63E-F677-4C7E-BDB9-8B4918FC9DC4}"/>
              </a:ext>
            </a:extLst>
          </p:cNvPr>
          <p:cNvSpPr/>
          <p:nvPr/>
        </p:nvSpPr>
        <p:spPr>
          <a:xfrm rot="5400000">
            <a:off x="9935063" y="3347719"/>
            <a:ext cx="4215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МАДОУ-ДЕТСКИЙ САД № 175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FEEECC-99C4-4449-BB03-B118A3AE433E}"/>
              </a:ext>
            </a:extLst>
          </p:cNvPr>
          <p:cNvSpPr/>
          <p:nvPr/>
        </p:nvSpPr>
        <p:spPr>
          <a:xfrm>
            <a:off x="2322576" y="266212"/>
            <a:ext cx="9710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A65E9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 НАРУШЕНИЯХ ПРОСОДИЧЕСКОЙ СТОРОНЫ РЕЧИ:</a:t>
            </a:r>
            <a:endParaRPr lang="ru-RU" sz="2400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3057A73-168C-4446-BD3B-3295426E5335}"/>
              </a:ext>
            </a:extLst>
          </p:cNvPr>
          <p:cNvSpPr txBox="1">
            <a:spLocks/>
          </p:cNvSpPr>
          <p:nvPr/>
        </p:nvSpPr>
        <p:spPr>
          <a:xfrm>
            <a:off x="4008043" y="727877"/>
            <a:ext cx="7731250" cy="3091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spcBef>
                <a:spcPts val="0"/>
              </a:spcBef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A65E9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речь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монотонная;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невнятная;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смазанная;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недостаточно интонированная;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неэмоциональная;</a:t>
            </a:r>
          </a:p>
          <a:p>
            <a:pPr marL="0" indent="0">
              <a:spcBef>
                <a:spcPts val="0"/>
              </a:spcBef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измененной ритмической структурой;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110DCA-B0B2-4418-9FDD-C641B5B4D4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93" y="0"/>
            <a:ext cx="2946655" cy="272606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25EA375-1CE8-4074-AB84-30E242306985}"/>
              </a:ext>
            </a:extLst>
          </p:cNvPr>
          <p:cNvSpPr/>
          <p:nvPr/>
        </p:nvSpPr>
        <p:spPr>
          <a:xfrm>
            <a:off x="1159685" y="3157666"/>
            <a:ext cx="105796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тихий;</a:t>
            </a:r>
          </a:p>
          <a:p>
            <a:pPr lvl="0" defTabSz="914400"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удаются модуляции по высоте, по силе голоса; </a:t>
            </a:r>
          </a:p>
          <a:p>
            <a:pPr lvl="0" defTabSz="914400"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ослаблен речевой выдох;</a:t>
            </a:r>
          </a:p>
          <a:p>
            <a:pPr lvl="0" defTabSz="914400"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 </a:t>
            </a:r>
            <a:r>
              <a:rPr lang="ru-RU" sz="2800" b="1" dirty="0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тембр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речи  (может появится носовой оттенок);</a:t>
            </a:r>
          </a:p>
          <a:p>
            <a:pPr lvl="0" defTabSz="914400"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 </a:t>
            </a:r>
            <a:r>
              <a:rPr lang="ru-RU" sz="2800" b="1" dirty="0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 (чаще ускорен).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E000B25-ADF8-428F-B55A-F3CD035C290D}"/>
              </a:ext>
            </a:extLst>
          </p:cNvPr>
          <p:cNvSpPr/>
          <p:nvPr/>
        </p:nvSpPr>
        <p:spPr>
          <a:xfrm>
            <a:off x="0" y="162232"/>
            <a:ext cx="11109841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>
                <a:solidFill>
                  <a:srgbClr val="A65E9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ТЕМБР РЕЧИ</a:t>
            </a:r>
            <a:endParaRPr lang="ru-RU" sz="2400" b="1" dirty="0">
              <a:solidFill>
                <a:srgbClr val="A65E9C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endParaRPr lang="ru-RU" sz="2400" b="1" dirty="0">
              <a:solidFill>
                <a:srgbClr val="A65E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endParaRPr lang="ru-RU" sz="2400" b="1" dirty="0">
              <a:solidFill>
                <a:srgbClr val="A65E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FDB0E91-C2D3-49B8-9595-757C276B20AB}"/>
              </a:ext>
            </a:extLst>
          </p:cNvPr>
          <p:cNvSpPr/>
          <p:nvPr/>
        </p:nvSpPr>
        <p:spPr>
          <a:xfrm rot="5400000">
            <a:off x="9935063" y="3347719"/>
            <a:ext cx="4215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МАДОУ-ДЕТСКИЙ САД № 175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7405C2-1AFF-4A97-9595-EC237B53633F}"/>
              </a:ext>
            </a:extLst>
          </p:cNvPr>
          <p:cNvSpPr/>
          <p:nvPr/>
        </p:nvSpPr>
        <p:spPr>
          <a:xfrm>
            <a:off x="972086" y="828083"/>
            <a:ext cx="84431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Упражнение 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«РАСПЕВОЧКА»</a:t>
            </a:r>
            <a:endParaRPr lang="ru-RU" sz="2800" b="1" dirty="0">
              <a:latin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Глубокий вдох. На выходе воздуха проговариваем слоги МО-МОО, МУ-МУУ, МИ-МИИ, МЭ-МЭЭ. </a:t>
            </a:r>
            <a:endParaRPr lang="en-US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Первый слог звучит коротко и четко, второй – на распеве, протяжно.</a:t>
            </a:r>
            <a:endParaRPr lang="ru-RU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53EEB3-50CD-4907-92BC-BF437034F8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198" y="97200"/>
            <a:ext cx="2743290" cy="216097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CCEB8F7-97B1-460D-977C-1CFA074A0893}"/>
              </a:ext>
            </a:extLst>
          </p:cNvPr>
          <p:cNvSpPr/>
          <p:nvPr/>
        </p:nvSpPr>
        <p:spPr>
          <a:xfrm>
            <a:off x="3136959" y="2595863"/>
            <a:ext cx="873721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Упражнение 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«ГОРИЛЛА»</a:t>
            </a:r>
            <a:endParaRPr lang="ru-RU" sz="2800" b="1" dirty="0">
              <a:latin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Голова опущена, прижата подбородком к груди. На выдохе надо озвучивать звук 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[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]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или 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[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]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пока хватит воздуха. </a:t>
            </a:r>
            <a:endParaRPr lang="en-US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Во время произношения звуков нужно слегка похлопывать по верхней части груди, усиливая имеющуюся вибрацию.</a:t>
            </a:r>
            <a:endParaRPr lang="ru-RU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BD0EA9-0684-4F9E-B2EE-864A57304B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32" y="2587731"/>
            <a:ext cx="3349417" cy="245623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BE24416-CF07-436A-9CB2-EB106714673C}"/>
              </a:ext>
            </a:extLst>
          </p:cNvPr>
          <p:cNvSpPr/>
          <p:nvPr/>
        </p:nvSpPr>
        <p:spPr>
          <a:xfrm>
            <a:off x="972086" y="5246209"/>
            <a:ext cx="639810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Упражнение 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«ОЗВУЧЬ СКАЗКУ»</a:t>
            </a:r>
            <a:endParaRPr lang="ru-RU" sz="2800" b="1" dirty="0">
              <a:latin typeface="Times New Roman"/>
              <a:cs typeface="Times New Roman"/>
            </a:endParaRPr>
          </a:p>
          <a:p>
            <a:pPr lvl="0" algn="just"/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	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Рассказывание сказки «Три медведя» голосами персонажей с передачей характерного голосового тембра.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B42C953-684F-40B2-BD20-C57BD15AB2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134" y="4037540"/>
            <a:ext cx="4045793" cy="284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18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73C8DFB-EA45-4953-9450-D589489A2A49}"/>
              </a:ext>
            </a:extLst>
          </p:cNvPr>
          <p:cNvSpPr/>
          <p:nvPr/>
        </p:nvSpPr>
        <p:spPr>
          <a:xfrm>
            <a:off x="940153" y="165996"/>
            <a:ext cx="10917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>
                <a:solidFill>
                  <a:srgbClr val="A65E9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ВЫСОТА ГОЛОСА</a:t>
            </a:r>
            <a:endParaRPr lang="ru-RU" sz="2400" b="1" dirty="0">
              <a:solidFill>
                <a:srgbClr val="A65E9C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endParaRPr lang="ru-RU" sz="900" b="1" dirty="0">
              <a:solidFill>
                <a:srgbClr val="A65E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endParaRPr lang="ru-RU" sz="2400" b="1" dirty="0">
              <a:solidFill>
                <a:srgbClr val="A65E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66BB49-7FBE-4861-8652-58E163012C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3" y="228765"/>
            <a:ext cx="2711577" cy="241029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DD4371B-E46C-4927-BCF4-23186049AC58}"/>
              </a:ext>
            </a:extLst>
          </p:cNvPr>
          <p:cNvSpPr/>
          <p:nvPr/>
        </p:nvSpPr>
        <p:spPr>
          <a:xfrm>
            <a:off x="2251900" y="791757"/>
            <a:ext cx="96535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Упражнение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«САМОЛЁТ»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Самолет идет на взлет (произносят низким голосом, руки опущены: «У»);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Самолет летит, в нем мотор гудит (высоким голосом, руки в стороны: «У»);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Самолет садится (низким голосом, руки опущены, приседают: «У»).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6012693-4A5B-4221-83D3-5C855E2158E4}"/>
              </a:ext>
            </a:extLst>
          </p:cNvPr>
          <p:cNvSpPr/>
          <p:nvPr/>
        </p:nvSpPr>
        <p:spPr>
          <a:xfrm>
            <a:off x="424322" y="2489164"/>
            <a:ext cx="65958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Упражнение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«КАПЕЛЬКИ»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Большая капелька капает - КАП (низким голосом);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 маленькая - кап (высоким голосом );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Спой песенку : КАП-кап-КАП-кап-КАП-кап-КАП-кап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BD2753-8F63-4A1B-A157-FC5C03F7C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31363" y="2790851"/>
            <a:ext cx="5708904" cy="92555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16DA0F-225E-450C-A82E-91E00834B9CE}"/>
              </a:ext>
            </a:extLst>
          </p:cNvPr>
          <p:cNvSpPr/>
          <p:nvPr/>
        </p:nvSpPr>
        <p:spPr>
          <a:xfrm>
            <a:off x="6716507" y="4013883"/>
            <a:ext cx="524737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Упражнение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«СТУПЕНЬКИ»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иду наверх АА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АА…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(голос постепенно повышается);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шагаю вниз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АА…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(голос постепенно понижается)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FDB0E91-C2D3-49B8-9595-757C276B20AB}"/>
              </a:ext>
            </a:extLst>
          </p:cNvPr>
          <p:cNvSpPr/>
          <p:nvPr/>
        </p:nvSpPr>
        <p:spPr>
          <a:xfrm rot="5400000">
            <a:off x="9935063" y="3347719"/>
            <a:ext cx="4215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МАДОУ-ДЕТСКИЙ САД № 175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Лена\Desktop\дети-стоя-на-естницах-6319814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021" y="3669475"/>
            <a:ext cx="6651421" cy="3188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3718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E000B25-ADF8-428F-B55A-F3CD035C290D}"/>
              </a:ext>
            </a:extLst>
          </p:cNvPr>
          <p:cNvSpPr/>
          <p:nvPr/>
        </p:nvSpPr>
        <p:spPr>
          <a:xfrm>
            <a:off x="235701" y="96643"/>
            <a:ext cx="10917936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</a:t>
            </a:r>
            <a:r>
              <a:rPr lang="ru-RU" sz="3200" b="1" dirty="0">
                <a:solidFill>
                  <a:srgbClr val="A65E9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СИЛА ГОЛОСА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97EA6A1-9B21-4CA7-A526-97F588DE641D}"/>
              </a:ext>
            </a:extLst>
          </p:cNvPr>
          <p:cNvSpPr/>
          <p:nvPr/>
        </p:nvSpPr>
        <p:spPr>
          <a:xfrm>
            <a:off x="441842" y="2673430"/>
            <a:ext cx="113028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	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Упражнение  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«МАШИНКИ»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Большая машинка громко сигналит: "Би-Би", а маленькая машинка тихо сигналит: "би-би"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8FE38F-8F08-4957-B48B-FD5B845BE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67" y="1198409"/>
            <a:ext cx="5041780" cy="23048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2D34FB-69F7-4B8F-99C5-098C3652E4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66" y="178130"/>
            <a:ext cx="1954764" cy="238708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44BFF3F-2006-4AB7-8E2F-BEC73C7C60B6}"/>
              </a:ext>
            </a:extLst>
          </p:cNvPr>
          <p:cNvSpPr/>
          <p:nvPr/>
        </p:nvSpPr>
        <p:spPr>
          <a:xfrm>
            <a:off x="2274121" y="827965"/>
            <a:ext cx="9502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Упражнение  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«СОСЧИТАЙ  СВЕЧИ  НА ТОРТЕ»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Требуется сделать полный вдох, а на выдохе произнести с увеличением силы 	голоса: 	«Одна,  две, три, четыре, пять - ура!»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FDB0E91-C2D3-49B8-9595-757C276B20AB}"/>
              </a:ext>
            </a:extLst>
          </p:cNvPr>
          <p:cNvSpPr/>
          <p:nvPr/>
        </p:nvSpPr>
        <p:spPr>
          <a:xfrm rot="5400000">
            <a:off x="9935063" y="3347719"/>
            <a:ext cx="4215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МАДОУ-ДЕТСКИЙ САД № 175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97EA6A1-9B21-4CA7-A526-97F588DE641D}"/>
              </a:ext>
            </a:extLst>
          </p:cNvPr>
          <p:cNvSpPr/>
          <p:nvPr/>
        </p:nvSpPr>
        <p:spPr>
          <a:xfrm>
            <a:off x="5498275" y="3526474"/>
            <a:ext cx="643444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Упражнение  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«ПАРОВОЗ  ГУДИТ»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Паровоз едет и гудит,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пропевать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звук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различной силой голоса: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УУ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УУ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УУууУУ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УУ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УУ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(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громко-тише-тихо-громче-громко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</p:txBody>
      </p:sp>
      <p:pic>
        <p:nvPicPr>
          <p:cNvPr id="2050" name="Picture 2" descr="C:\Users\Лена\Desktop\003743659_1-367609bc88563282a126966df09cff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4669" y="4269609"/>
            <a:ext cx="5812520" cy="2897148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352" y="3895106"/>
            <a:ext cx="5024225" cy="191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5788080" y="5144387"/>
            <a:ext cx="486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203716" y="5548147"/>
            <a:ext cx="410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607478" y="5845031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058739" y="6213165"/>
            <a:ext cx="3161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389269" y="5866803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864283" y="5486792"/>
            <a:ext cx="410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339295" y="5094907"/>
            <a:ext cx="486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43715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E000B25-ADF8-428F-B55A-F3CD035C290D}"/>
              </a:ext>
            </a:extLst>
          </p:cNvPr>
          <p:cNvSpPr/>
          <p:nvPr/>
        </p:nvSpPr>
        <p:spPr>
          <a:xfrm>
            <a:off x="187451" y="45075"/>
            <a:ext cx="11670637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>
                <a:solidFill>
                  <a:srgbClr val="A65E9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ИНТОНАЦИЯ</a:t>
            </a:r>
          </a:p>
          <a:p>
            <a:pPr algn="just"/>
            <a:endParaRPr lang="ru-RU" sz="2400" b="1" dirty="0">
              <a:solidFill>
                <a:srgbClr val="A65E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endParaRPr lang="ru-RU" sz="2400" b="1" dirty="0">
              <a:solidFill>
                <a:srgbClr val="A65E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FDB0E91-C2D3-49B8-9595-757C276B20AB}"/>
              </a:ext>
            </a:extLst>
          </p:cNvPr>
          <p:cNvSpPr/>
          <p:nvPr/>
        </p:nvSpPr>
        <p:spPr>
          <a:xfrm rot="5400000">
            <a:off x="9935063" y="3347719"/>
            <a:ext cx="4215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МАДОУ-ДЕТСКИЙ САД № 175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4D7195-F6CA-4104-8E29-637923DDC7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46" y="0"/>
            <a:ext cx="960395" cy="17541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D27A75F-8D9C-413D-A40D-557F2A3B92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592" y="613261"/>
            <a:ext cx="1515215" cy="106303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7F9C1B8-912B-44C3-A4E2-CF2774A61C33}"/>
              </a:ext>
            </a:extLst>
          </p:cNvPr>
          <p:cNvSpPr/>
          <p:nvPr/>
        </p:nvSpPr>
        <p:spPr>
          <a:xfrm>
            <a:off x="2209800" y="548303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Упражнение 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«ВОЛШЕБНИКИ»</a:t>
            </a:r>
          </a:p>
          <a:p>
            <a:pPr lvl="0"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слушает повествовательное предложение и «превращают» его в вопрос.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B6845BD-E44E-455D-B5EF-E81E59CECD6F}"/>
              </a:ext>
            </a:extLst>
          </p:cNvPr>
          <p:cNvSpPr/>
          <p:nvPr/>
        </p:nvSpPr>
        <p:spPr>
          <a:xfrm>
            <a:off x="2209800" y="1586241"/>
            <a:ext cx="9486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Примеры:  </a:t>
            </a:r>
            <a:r>
              <a:rPr lang="ru-RU" b="1" dirty="0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гуляют.  Дети гуляют?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 зима.  Скоро зима? </a:t>
            </a:r>
            <a:r>
              <a:rPr lang="ru-RU" b="1" dirty="0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 летит. Самолет летит?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ем кашу. Я ем кашу? </a:t>
            </a:r>
            <a:r>
              <a:rPr lang="ru-RU" b="1" dirty="0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 петь. Я люблю петь?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>
                <a:solidFill>
                  <a:srgbClr val="A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др.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3599B34-F423-4AC0-87B4-68AAF649C541}"/>
              </a:ext>
            </a:extLst>
          </p:cNvPr>
          <p:cNvSpPr/>
          <p:nvPr/>
        </p:nvSpPr>
        <p:spPr>
          <a:xfrm>
            <a:off x="864489" y="2195260"/>
            <a:ext cx="109935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Упражнение 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«УЗНАЙ ПО ИНТОНАЦИИ»</a:t>
            </a:r>
          </a:p>
          <a:p>
            <a:pPr lvl="0"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Произносите с определенной интонацией междометия и изображайте какого-либо человека:</a:t>
            </a: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удивленного: «Ах! Ах! Ах!»		• больного – «Ох! Ох! Ох!»			• веселого – «Ух! Ух! Ух!»</a:t>
            </a: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недовольного – «Ай! Ай! Ай!»	• испуганного – «Ой! Ой! Ой! 		• грустного – «Эх! Эх! Эх!» 	</a:t>
            </a: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Предложите ребенку отгадать по вашей интонации, выражению лица и позе, какого человека вы изображаете.</a:t>
            </a: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Поменяйтесь ролями с ребенком. Пусть теперь он изображает человека, которого переполняют какие-либо эмоции, а вы отгадывайте, что хотел показать малыш.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E312E8F-0B41-4915-B5D1-636D1DA1DCBB}"/>
              </a:ext>
            </a:extLst>
          </p:cNvPr>
          <p:cNvSpPr/>
          <p:nvPr/>
        </p:nvSpPr>
        <p:spPr>
          <a:xfrm>
            <a:off x="4403914" y="4759410"/>
            <a:ext cx="74765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Упражнение 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«РАССКАЖИ ПО-РАЗНОМУ»</a:t>
            </a: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Можно использовать любое стихотворение, скороговорку, потешку, которую Ваш ребенок знает наизусть.</a:t>
            </a: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Ребенку нужно быть внимательными и вовремя менять интонацию голоса при рассказывании.</a:t>
            </a: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A153748-4DF9-4C89-8A6E-BAA61DF307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51" y="4731125"/>
            <a:ext cx="3410450" cy="196373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0EB1810-4E5B-435D-BFAA-ED73086359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4" y="338707"/>
            <a:ext cx="1544416" cy="236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84231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Эмблема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647</TotalTime>
  <Words>284</Words>
  <Application>Microsoft Office PowerPoint</Application>
  <PresentationFormat>Широкоэкранный</PresentationFormat>
  <Paragraphs>189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Corbel</vt:lpstr>
      <vt:lpstr>Gill Sans MT</vt:lpstr>
      <vt:lpstr>Impact</vt:lpstr>
      <vt:lpstr>Times New Roman</vt:lpstr>
      <vt:lpstr>Эмблема</vt:lpstr>
      <vt:lpstr>ФОРМИРОВАНИЕ  ПРОСОДИЧЕСКОЙ СТОРОНЫ РЕЧИ  У ДЕТЕЙ ДОШКОЛЬНОГО 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необходимо работать  над просодической стороной речи?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 ПРОСОДИЧЕСКОЙ СТОРОНЫ  РЕЧИ  У ДЕТЕЙ ДОШКОЛЬНОГО  ВОЗРАСТА</dc:title>
  <dc:creator>Компик</dc:creator>
  <cp:lastModifiedBy>Компик</cp:lastModifiedBy>
  <cp:revision>174</cp:revision>
  <dcterms:created xsi:type="dcterms:W3CDTF">2022-02-15T16:24:20Z</dcterms:created>
  <dcterms:modified xsi:type="dcterms:W3CDTF">2022-10-27T16:39:06Z</dcterms:modified>
</cp:coreProperties>
</file>