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09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2E1B6-D552-4B71-AD31-90B1B4119FA9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A3915-EDB2-48F9-8642-55A4ADE9D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02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Краски природы\KraskiPrio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0"/>
            <a:ext cx="9259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5220072" cy="1152128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82" y="1412776"/>
            <a:ext cx="5206190" cy="72008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K:\ProPowerPoint\Шаблоны\В работе\Краски природы\KraskiPriodyPri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150" y="188913"/>
            <a:ext cx="69135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835150" y="1412875"/>
            <a:ext cx="685165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7938" y="6573838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dirty="0" err="1" smtClean="0">
                <a:solidFill>
                  <a:srgbClr val="FDEADA"/>
                </a:solidFill>
                <a:latin typeface="Bell MT" pitchFamily="18" charset="0"/>
              </a:rPr>
              <a:t>ProPowerPoint.Ru</a:t>
            </a:r>
            <a:endParaRPr lang="ru-RU" sz="1400" dirty="0" smtClean="0">
              <a:solidFill>
                <a:srgbClr val="FDEADA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928926" y="1643050"/>
            <a:ext cx="5643602" cy="3857652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>
                  <a:solidFill>
                    <a:srgbClr val="FF3300"/>
                  </a:solidFill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Консультация для родителей</a:t>
            </a:r>
            <a:r>
              <a:rPr lang="ru-RU" sz="3600" b="1" dirty="0" smtClean="0">
                <a:ln w="11430">
                  <a:solidFill>
                    <a:srgbClr val="FF33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b="1" dirty="0" smtClean="0">
                <a:ln w="11430">
                  <a:solidFill>
                    <a:srgbClr val="FF33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dirty="0" smtClean="0">
                <a:ln w="11430">
                  <a:solidFill>
                    <a:srgbClr val="FF33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b="1" dirty="0" smtClean="0">
                <a:ln w="11430">
                  <a:solidFill>
                    <a:srgbClr val="FF33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dirty="0" smtClean="0">
                <a:ln w="11430">
                  <a:solidFill>
                    <a:srgbClr val="FF33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РАЗВИТИЕ ТВОРЧЕСКИХ СПОСОБНОСТЕЙ У ДЕТЕЙ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</a:br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12" y="6000768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воспитатель:</a:t>
            </a: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Шаповалова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Краски природы\KraskiPrirody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" y="0"/>
            <a:ext cx="9221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142844" y="1557338"/>
            <a:ext cx="8858312" cy="511175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numCol="2"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5.Чтение</a:t>
            </a:r>
          </a:p>
          <a:p>
            <a:pPr algn="ctr">
              <a:buNone/>
            </a:pPr>
            <a:endParaRPr lang="ru-RU" sz="2800" b="1" i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      </a:t>
            </a:r>
            <a:r>
              <a:rPr lang="ru-RU" sz="2800" b="1" dirty="0" smtClean="0">
                <a:solidFill>
                  <a:srgbClr val="002060"/>
                </a:solidFill>
              </a:rPr>
              <a:t>Книга, как ничто другое, дает определенный полет фантазии и огромную возможность для воображения, а значит и способствует развитию творческого потенциала.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 smtClean="0"/>
          </a:p>
        </p:txBody>
      </p:sp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857496"/>
            <a:ext cx="3357586" cy="307183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835150" y="214291"/>
            <a:ext cx="7094568" cy="645479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6. Музыка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</a:p>
          <a:p>
            <a:pPr algn="just"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      </a:t>
            </a:r>
            <a:r>
              <a:rPr lang="ru-RU" sz="2800" b="1" dirty="0" smtClean="0">
                <a:solidFill>
                  <a:srgbClr val="002060"/>
                </a:solidFill>
              </a:rPr>
              <a:t>Детские песенки и классическую музыку желательно слушать с раннего детства. Музыка положительно влияет на развитие памяти и образного мышления, улучшает зрительное восприятие и снимает эмоциональное напряжение.</a:t>
            </a:r>
            <a:r>
              <a:rPr lang="ru-RU" sz="2800" b="1" dirty="0" smtClean="0"/>
              <a:t> </a:t>
            </a:r>
            <a:endParaRPr lang="ru-RU" sz="3600" b="1" i="1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 descr="deti_pou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1142984"/>
            <a:ext cx="3571900" cy="264320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835150" y="214291"/>
            <a:ext cx="7094568" cy="642942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              Простые истины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 smtClean="0">
              <a:solidFill>
                <a:srgbClr val="002060"/>
              </a:solidFill>
            </a:endParaRPr>
          </a:p>
          <a:p>
            <a:pPr marL="631825" indent="-631825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     1. Окружающая среда ребенка должна     способствовать его развитию;</a:t>
            </a:r>
          </a:p>
          <a:p>
            <a:pPr marL="631825" indent="-631825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     2. Поощряйте и хвалите только безопасные творческие детские инициативы;</a:t>
            </a:r>
          </a:p>
          <a:p>
            <a:pPr marL="631825" indent="-631825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     3. Постарайтесь сделать занятия с ребёнком интересными и весёлыми; </a:t>
            </a:r>
          </a:p>
          <a:p>
            <a:pPr marL="631825" indent="-631825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     4. Не давайте слишком много информации детскому мозгу. Нам не стоит забывать, что наша задача - развитие способностей;</a:t>
            </a:r>
          </a:p>
          <a:p>
            <a:pPr marL="631825" indent="-631825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     5. Процесс развития творческих способностей детей должен носить регулярный характер.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 </a:t>
            </a: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Счастливого  вам  общения  с детьми,                     уважаемые родители!</a:t>
            </a:r>
            <a:endParaRPr lang="ru-RU" sz="24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000"/>
                            </p:stCondLst>
                            <p:childTnLst>
                              <p:par>
                                <p:cTn id="3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Краски природы\KraskiPrirody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" y="0"/>
            <a:ext cx="9221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142844" y="1571612"/>
            <a:ext cx="8785225" cy="51117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       </a:t>
            </a:r>
            <a:r>
              <a:rPr lang="ru-RU" sz="2800" b="1" i="1" dirty="0" smtClean="0">
                <a:solidFill>
                  <a:srgbClr val="C00000"/>
                </a:solidFill>
                <a:cs typeface="Times New Roman" pitchFamily="18" charset="0"/>
              </a:rPr>
              <a:t>«Ребёнок - это не сосуд, который надо        наполнить, а огонь, который надо зажечь…»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                                                       </a:t>
            </a:r>
            <a:endParaRPr lang="ru-RU" sz="2000" b="1" i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6" name="Рисунок 5" descr="16682_277c1bdf5ac5d0dd4b8ee46e6b4f0ac8.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2714620"/>
            <a:ext cx="6096001" cy="385765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835150" y="214291"/>
            <a:ext cx="7094568" cy="645479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Что же такое творческие способности?</a:t>
            </a:r>
          </a:p>
          <a:p>
            <a:pPr marL="538163" indent="-538163">
              <a:buNone/>
            </a:pPr>
            <a:r>
              <a:rPr lang="ru-RU" dirty="0" smtClean="0"/>
              <a:t>    </a:t>
            </a:r>
            <a:r>
              <a:rPr lang="ru-RU" b="1" dirty="0" smtClean="0"/>
              <a:t>-  </a:t>
            </a:r>
            <a:r>
              <a:rPr lang="ru-RU" sz="2400" b="1" dirty="0" smtClean="0"/>
              <a:t>умение познавать все новое;</a:t>
            </a:r>
          </a:p>
          <a:p>
            <a:pPr marL="538163" indent="-538163">
              <a:buNone/>
            </a:pPr>
            <a:r>
              <a:rPr lang="ru-RU" sz="2400" b="1" dirty="0" smtClean="0"/>
              <a:t>      -  стремление к познанию;</a:t>
            </a:r>
          </a:p>
          <a:p>
            <a:pPr marL="538163" indent="-538163">
              <a:buNone/>
            </a:pPr>
            <a:r>
              <a:rPr lang="ru-RU" sz="2400" b="1" dirty="0" smtClean="0"/>
              <a:t>      -  активность и живость ума;</a:t>
            </a:r>
          </a:p>
          <a:p>
            <a:pPr marL="631825" indent="-631825">
              <a:buNone/>
            </a:pPr>
            <a:r>
              <a:rPr lang="ru-RU" sz="2400" b="1" dirty="0" smtClean="0"/>
              <a:t>      -  умение в обычных явлениях и привычных                                             находить нестандартное;</a:t>
            </a:r>
          </a:p>
          <a:p>
            <a:pPr marL="631825" indent="-631825">
              <a:buNone/>
            </a:pPr>
            <a:r>
              <a:rPr lang="ru-RU" sz="2400" b="1" dirty="0" smtClean="0"/>
              <a:t>      -  стремление к постоянным открытиям;</a:t>
            </a:r>
          </a:p>
          <a:p>
            <a:pPr marL="631825" indent="-631825">
              <a:buNone/>
            </a:pPr>
            <a:r>
              <a:rPr lang="ru-RU" sz="2400" b="1" dirty="0" smtClean="0"/>
              <a:t>      -  умение применять на практике полученные  опыт и знания;</a:t>
            </a:r>
          </a:p>
          <a:p>
            <a:pPr marL="631825" indent="-631825">
              <a:buNone/>
            </a:pPr>
            <a:r>
              <a:rPr lang="ru-RU" sz="2400" b="1" dirty="0" smtClean="0"/>
              <a:t>      -  свобода воображения;</a:t>
            </a:r>
          </a:p>
          <a:p>
            <a:pPr marL="631825" indent="-631825">
              <a:buNone/>
            </a:pPr>
            <a:r>
              <a:rPr lang="ru-RU" sz="2400" b="1" dirty="0" smtClean="0"/>
              <a:t>      -  интуиция и фантазия, в результате которых и появляются соответствующие открытия и изобретения.</a:t>
            </a:r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0"/>
                            </p:stCondLst>
                            <p:childTnLst>
                              <p:par>
                                <p:cTn id="3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000"/>
                            </p:stCondLst>
                            <p:childTnLst>
                              <p:par>
                                <p:cTn id="3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8000"/>
                            </p:stCondLst>
                            <p:childTnLst>
                              <p:par>
                                <p:cTn id="4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Краски природы\KraskiPrirody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" y="0"/>
            <a:ext cx="9221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142844" y="1557338"/>
            <a:ext cx="8858312" cy="51117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Зачем  нужно развивать творческие способности?</a:t>
            </a:r>
          </a:p>
          <a:p>
            <a:pPr marL="182563" indent="-153988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       У ребенка до 7 лет развито правое полушарие головного мозга – интуитивное, эмоциональное, творческое. С приходом в школу начинает доминировать левое – аналитическое, рациональное. Очень важно, чтобы оба полушария развивались симметрично.</a:t>
            </a:r>
          </a:p>
          <a:p>
            <a:pPr marL="182563" indent="-182563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       Мы, взрослые,  часто делаем акцент на интеллектуальных занятиях – обучении чтению, логике, математике, шахматах. Но не менее важно развивать творческие способности через рисование, лепку, пение, танцы. Так ребенок учится видеть красоту мира, лучше понимать себя и выражать чувства. Творчество дает выход внутренней энергии, развивает мелкую моторику, а значит – мозг.</a:t>
            </a:r>
          </a:p>
          <a:p>
            <a:pPr algn="just">
              <a:buNone/>
            </a:pPr>
            <a:endParaRPr lang="ru-RU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835150" y="214291"/>
            <a:ext cx="7094568" cy="645479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Методы развития творческих способностей детей</a:t>
            </a:r>
            <a:endParaRPr lang="ru-RU" sz="36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</a:rPr>
              <a:t>1. Окружающий мир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Рисунок 3" descr="8d5eb3c4b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2071678"/>
            <a:ext cx="6000792" cy="440532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Краски природы\KraskiPrirody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" y="0"/>
            <a:ext cx="9221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214282" y="1571612"/>
            <a:ext cx="8715436" cy="507209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    </a:t>
            </a:r>
            <a:r>
              <a:rPr lang="ru-RU" sz="2600" b="1" dirty="0" smtClean="0">
                <a:solidFill>
                  <a:srgbClr val="002060"/>
                </a:solidFill>
              </a:rPr>
              <a:t>На прогулке, в транспорте, дома - в общем везде, где мы находимся вместе со своим ребенком, обсуждаем, что именно нас окружает и что происходит вокруг. Такое общение архиважное не только для воображения малыша, но для всего развития в целом. </a:t>
            </a:r>
          </a:p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         Наши рассказы о животных, явлениях природы, растениях и других вещах окружающего мира, наша речь – это  очень важный урок для ребенка. Таким образом, переданные нами знания и понятия будут хорошим стартом для последующего обучения ребенка, развития его способностей, в том числе, и творческих.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857356" y="214290"/>
            <a:ext cx="7094568" cy="664371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2. Развивающие игрушки и игры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marL="92075" indent="-92075" algn="just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</a:rPr>
              <a:t>     По возможности,  надо следить за тем, чтобы в домашнем арсенале ребёнка было как можно больше полезных игрушек . Но,  естественно, они должны соответствовать возрасту ребенка.</a:t>
            </a:r>
          </a:p>
        </p:txBody>
      </p:sp>
      <p:pic>
        <p:nvPicPr>
          <p:cNvPr id="4" name="Рисунок 3" descr="5c81690e515d430794775020591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1214422"/>
            <a:ext cx="4276725" cy="28670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Краски природы\KraskiPrirody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" y="0"/>
            <a:ext cx="9221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142844" y="1557338"/>
            <a:ext cx="8858312" cy="511175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3. Рисование</a:t>
            </a:r>
          </a:p>
        </p:txBody>
      </p:sp>
      <p:pic>
        <p:nvPicPr>
          <p:cNvPr id="5" name="Рисунок 4" descr="fe5df232cafa4c4e0f1a0294418e5660_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1670" y="2143116"/>
            <a:ext cx="5214974" cy="30003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3" y="5143512"/>
            <a:ext cx="8786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+mn-lt"/>
              </a:rPr>
              <a:t>      Нетрадиционные техники рисования позволяют, отойдя от предметного изображения, выразить в рисунке чувства и эмоции, дают ребенку свободу и вселяют уверенность в своих силах.</a:t>
            </a:r>
            <a:endParaRPr lang="ru-RU" sz="2400" b="1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1835150" y="214291"/>
            <a:ext cx="7094568" cy="645479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4. Лепка и аппликация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Рисунок 3" descr="razvivauschie_igri_po_metodike_montessori_526_2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142984"/>
            <a:ext cx="3286148" cy="2500330"/>
          </a:xfrm>
          <a:prstGeom prst="rect">
            <a:avLst/>
          </a:prstGeom>
        </p:spPr>
      </p:pic>
      <p:pic>
        <p:nvPicPr>
          <p:cNvPr id="6" name="Рисунок 5" descr="6996_slid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1071546"/>
            <a:ext cx="3071834" cy="25717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00232" y="785794"/>
            <a:ext cx="350046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      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  Лепка содействует гармоничному развитию личности ребенка, помогает создавать обстановку эмоционального благополучия, обеспечивать развитие у детей способностей к эстетической деятельности.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2132" y="3929066"/>
            <a:ext cx="32147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 В процессе занятий аппликацией  у детей развиваются чувства цвета, ритма, симметрии, пространственного воображения и на этой основе формируется художественный вкус.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KraskiPrirod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KraskiPrirody</Template>
  <TotalTime>514</TotalTime>
  <Words>474</Words>
  <Application>Microsoft Office PowerPoint</Application>
  <PresentationFormat>Экран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KraskiPrirody</vt:lpstr>
      <vt:lpstr>Консультация для родителей  РАЗВИТИЕ ТВОРЧЕСКИХ СПОСОБНОСТЕЙ У ДЕТЕЙ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творческих способностей у детей</dc:title>
  <dc:subject>Краски природы</dc:subject>
  <dc:creator>Дом</dc:creator>
  <dc:description>http://propowerpoint.ru - Бесплатные шаблоны для презентаций. Полезные советы и уроки PowerPoint .</dc:description>
  <cp:lastModifiedBy>АДМИН</cp:lastModifiedBy>
  <cp:revision>78</cp:revision>
  <dcterms:created xsi:type="dcterms:W3CDTF">2015-11-17T15:35:41Z</dcterms:created>
  <dcterms:modified xsi:type="dcterms:W3CDTF">2023-01-21T06:25:03Z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0008005e070000000000010243100207f9000400038000</vt:lpwstr>
  </property>
</Properties>
</file>