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33"/>
  </p:notesMasterIdLst>
  <p:sldIdLst>
    <p:sldId id="256" r:id="rId2"/>
    <p:sldId id="265" r:id="rId3"/>
    <p:sldId id="268" r:id="rId4"/>
    <p:sldId id="269" r:id="rId5"/>
    <p:sldId id="270" r:id="rId6"/>
    <p:sldId id="271" r:id="rId7"/>
    <p:sldId id="257" r:id="rId8"/>
    <p:sldId id="267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58" r:id="rId17"/>
    <p:sldId id="263" r:id="rId18"/>
    <p:sldId id="281" r:id="rId19"/>
    <p:sldId id="282" r:id="rId20"/>
    <p:sldId id="283" r:id="rId21"/>
    <p:sldId id="284" r:id="rId22"/>
    <p:sldId id="259" r:id="rId23"/>
    <p:sldId id="286" r:id="rId24"/>
    <p:sldId id="285" r:id="rId25"/>
    <p:sldId id="264" r:id="rId26"/>
    <p:sldId id="287" r:id="rId27"/>
    <p:sldId id="260" r:id="rId28"/>
    <p:sldId id="288" r:id="rId29"/>
    <p:sldId id="290" r:id="rId30"/>
    <p:sldId id="289" r:id="rId31"/>
    <p:sldId id="26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qdMN4awE+dDroHKBNjbKw==" hashData="ni0Agfx/6wHKWNhntM59dWkQfqZX1GXpP1QzFPqS821T/B4oLMjq0GXRRzzqEAY5frdx1rL1YTgvBbBc73fjc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FEF4B-4B77-4D2B-8D6D-7D46AA514BDB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DBE59-4013-4721-AEB4-DF1E24BFA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DBE59-4013-4721-AEB4-DF1E24BFA7E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DBE59-4013-4721-AEB4-DF1E24BFA7E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11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2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2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9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40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2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7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58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88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7181B8-BDF4-4551-84F9-CFEACA1DD57D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D6432C2-AB6A-4958-ABD6-A9DE4B6526A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6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1225" y="0"/>
            <a:ext cx="118577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ФОРМИРОВАНИЕ 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ГРАММАТИЧЕСКОГО СТРОЯ РЕЧИ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У ДЕТЕЙ ДОШКОЛЬНОГО ВОЗРАСТА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3C9932-440B-4FBA-9B8B-5E879C25C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89" y="1290143"/>
            <a:ext cx="5959574" cy="48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0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6992" y="195933"/>
            <a:ext cx="11570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«СЕЙЧАС, БЫЛО, БУДЕТ»</a:t>
            </a:r>
          </a:p>
          <a:p>
            <a:pPr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Взрослый вместе с ребенком рассматривает картинки и задает наводящие вопросы:</a:t>
            </a:r>
          </a:p>
          <a:p>
            <a:pPr algn="ctr"/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Лена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76" y="2078090"/>
            <a:ext cx="1426524" cy="1896863"/>
          </a:xfrm>
          <a:prstGeom prst="rect">
            <a:avLst/>
          </a:prstGeom>
          <a:noFill/>
        </p:spPr>
      </p:pic>
      <p:pic>
        <p:nvPicPr>
          <p:cNvPr id="2051" name="Picture 3" descr="C:\Users\Лена\Desktop\68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005" y="1844367"/>
            <a:ext cx="1712530" cy="2250588"/>
          </a:xfrm>
          <a:prstGeom prst="rect">
            <a:avLst/>
          </a:prstGeom>
          <a:noFill/>
        </p:spPr>
      </p:pic>
      <p:pic>
        <p:nvPicPr>
          <p:cNvPr id="2052" name="Picture 4" descr="C:\Users\Лена\Desktop\110_11982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921" y="1705854"/>
            <a:ext cx="2592684" cy="240147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26130" y="3966125"/>
            <a:ext cx="6936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Кто это?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Что умеет делать цыпленок? Покажи!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Смотри, рядом с цыпленком яйцо. Что умеет делать яйцо? Внутри яйца рос цыпленок, там желток, белок и скорлупа. Это было в прошлом. Давай теперь заглянем в будущее?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Что будет с цыпленком, когда он вырастет? 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Что будет делать петушок?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73700" y="1763007"/>
            <a:ext cx="6401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Кто это? Мама какая?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Когда мама была маленькой она кем была? 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Что умела делать малышка? Это было в прошлом. Давай сейчас заглянем в будущее?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Кем будет мама, когда станет старенькой? 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 Что будет делать бабушка?</a:t>
            </a:r>
          </a:p>
        </p:txBody>
      </p:sp>
      <p:pic>
        <p:nvPicPr>
          <p:cNvPr id="2060" name="Picture 12" descr="C:\Users\Лена\Desktop\21087b709060671c46c990adf4214c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2949" y="4164354"/>
            <a:ext cx="2276957" cy="2276957"/>
          </a:xfrm>
          <a:prstGeom prst="rect">
            <a:avLst/>
          </a:prstGeom>
          <a:noFill/>
        </p:spPr>
      </p:pic>
      <p:pic>
        <p:nvPicPr>
          <p:cNvPr id="2061" name="Picture 13" descr="C:\Users\Лена\Desktop\kisspng-old-age-comprehensive-social-security-assistance-researcher-old-5b55bb49abb6f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0832" y="3400029"/>
            <a:ext cx="2794991" cy="2981323"/>
          </a:xfrm>
          <a:prstGeom prst="rect">
            <a:avLst/>
          </a:prstGeom>
          <a:noFill/>
        </p:spPr>
      </p:pic>
      <p:pic>
        <p:nvPicPr>
          <p:cNvPr id="2063" name="Picture 15" descr="C:\Users\Лена\Desktop\Снимо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06389" y="3307852"/>
            <a:ext cx="1672145" cy="3165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541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100" y="0"/>
            <a:ext cx="115697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«ЧТО ЗАБЫЛ НАРИСОВАТЬ ХУДОЖНИК?»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ЗАКРПЕПЛЕНИЕ ФОРМ ИМЕНИТЕЛЬНОГО И РОДИТЕЛЬНОГО ПАДЕЖА</a:t>
            </a: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Взрослый вместе с ребенком рассматривают картинки, называют без чего не может быть предмет и что забыл нарисовать художник, например, машина не может ездить без колеса, художник забыл нарисовать колесо:</a:t>
            </a:r>
          </a:p>
          <a:p>
            <a:pPr indent="536575" algn="just"/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Лена\Desktop\23157185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0" y="1835326"/>
            <a:ext cx="3669862" cy="2207236"/>
          </a:xfrm>
          <a:prstGeom prst="rect">
            <a:avLst/>
          </a:prstGeom>
          <a:noFill/>
        </p:spPr>
      </p:pic>
      <p:pic>
        <p:nvPicPr>
          <p:cNvPr id="3075" name="Picture 3" descr="C:\Users\Лена\Desktop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0" y="1412750"/>
            <a:ext cx="3403600" cy="3298694"/>
          </a:xfrm>
          <a:prstGeom prst="rect">
            <a:avLst/>
          </a:prstGeom>
          <a:noFill/>
        </p:spPr>
      </p:pic>
      <p:pic>
        <p:nvPicPr>
          <p:cNvPr id="3076" name="Picture 4" descr="C:\Users\Лена\Desktop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0609" y="2053510"/>
            <a:ext cx="3230782" cy="4517202"/>
          </a:xfrm>
          <a:prstGeom prst="rect">
            <a:avLst/>
          </a:prstGeom>
          <a:noFill/>
        </p:spPr>
      </p:pic>
      <p:pic>
        <p:nvPicPr>
          <p:cNvPr id="3077" name="Picture 5" descr="C:\Users\Лена\Desktop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499" y="3754230"/>
            <a:ext cx="4639215" cy="2951370"/>
          </a:xfrm>
          <a:prstGeom prst="rect">
            <a:avLst/>
          </a:prstGeom>
          <a:noFill/>
        </p:spPr>
      </p:pic>
      <p:pic>
        <p:nvPicPr>
          <p:cNvPr id="3078" name="Picture 6" descr="C:\Users\Лена\Desktop\63195d1cc554dc65232a4d5b096d22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4671" y="4164135"/>
            <a:ext cx="4266691" cy="2890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49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0148" y="116849"/>
            <a:ext cx="115697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«НАКОРМИ ЖИВОТНЫХ»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ЗАКРПЕПЛЕНИЕ ФОРМ ДАТЕЛЬНОГО ПАДЕЖА</a:t>
            </a:r>
          </a:p>
          <a:p>
            <a:pPr indent="536575" algn="ctr"/>
            <a:endParaRPr lang="ru-RU" sz="10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Посмотрите на картинки, как вы думает, кому какая еда нужна? Например, трава – корове или корове – траву:</a:t>
            </a:r>
          </a:p>
          <a:p>
            <a:pPr indent="536575" algn="just"/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" name="Picture 4" descr="https://img0.liveinternet.ru/images/attach/c/11/117/373/117373386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00" r="13333"/>
          <a:stretch>
            <a:fillRect/>
          </a:stretch>
        </p:blipFill>
        <p:spPr bwMode="auto">
          <a:xfrm>
            <a:off x="7332712" y="1573435"/>
            <a:ext cx="1963688" cy="2576053"/>
          </a:xfrm>
          <a:prstGeom prst="rect">
            <a:avLst/>
          </a:prstGeom>
          <a:noFill/>
        </p:spPr>
      </p:pic>
      <p:pic>
        <p:nvPicPr>
          <p:cNvPr id="10" name="Picture 4" descr="https://img1.liveinternet.ru/images/attach/c/11/114/924/114924555_large____1s__2_.png"/>
          <p:cNvPicPr>
            <a:picLocks noChangeAspect="1" noChangeArrowheads="1"/>
          </p:cNvPicPr>
          <p:nvPr/>
        </p:nvPicPr>
        <p:blipFill>
          <a:blip r:embed="rId3" cstate="print"/>
          <a:srcRect t="3463"/>
          <a:stretch>
            <a:fillRect/>
          </a:stretch>
        </p:blipFill>
        <p:spPr bwMode="auto">
          <a:xfrm>
            <a:off x="370012" y="1751360"/>
            <a:ext cx="2474788" cy="2378857"/>
          </a:xfrm>
          <a:prstGeom prst="rect">
            <a:avLst/>
          </a:prstGeom>
          <a:noFill/>
        </p:spPr>
      </p:pic>
      <p:pic>
        <p:nvPicPr>
          <p:cNvPr id="11" name="Picture 24" descr="https://ds04.infourok.ru/uploads/ex/01c4/000e461b-0a79ec0e/hello_html_m7e2387f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936652" y="2128291"/>
            <a:ext cx="1876648" cy="1943169"/>
          </a:xfrm>
          <a:prstGeom prst="rect">
            <a:avLst/>
          </a:prstGeom>
          <a:noFill/>
        </p:spPr>
      </p:pic>
      <p:pic>
        <p:nvPicPr>
          <p:cNvPr id="12" name="Picture 22" descr="https://i.pinimg.com/736x/08/79/b0/0879b0c01f6a5b658ce153fd2845ddf0--rabbit-clipart-cartoon-imag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2735" y="1929284"/>
            <a:ext cx="1933357" cy="2007716"/>
          </a:xfrm>
          <a:prstGeom prst="rect">
            <a:avLst/>
          </a:prstGeom>
          <a:noFill/>
        </p:spPr>
      </p:pic>
      <p:pic>
        <p:nvPicPr>
          <p:cNvPr id="13" name="Picture 10" descr="https://kartinki.detki.today/wp-content/uploads/2017/07/schenok-s-osheynikom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79000" y="1768376"/>
            <a:ext cx="1851832" cy="2433132"/>
          </a:xfrm>
          <a:prstGeom prst="rect">
            <a:avLst/>
          </a:prstGeom>
          <a:noFill/>
        </p:spPr>
      </p:pic>
      <p:pic>
        <p:nvPicPr>
          <p:cNvPr id="14" name="Picture 34" descr="http://printonic.ru/uploads/images/2016/03/26/img_56f68fa8dead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512" y="4352775"/>
            <a:ext cx="1877888" cy="1818043"/>
          </a:xfrm>
          <a:prstGeom prst="rect">
            <a:avLst/>
          </a:prstGeom>
          <a:noFill/>
        </p:spPr>
      </p:pic>
      <p:pic>
        <p:nvPicPr>
          <p:cNvPr id="15" name="Picture 9" descr="C:\Users\2\Desktop\fotolia_1255837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2296" y="4396515"/>
            <a:ext cx="1885404" cy="1940786"/>
          </a:xfrm>
          <a:prstGeom prst="rect">
            <a:avLst/>
          </a:prstGeom>
          <a:noFill/>
        </p:spPr>
      </p:pic>
      <p:pic>
        <p:nvPicPr>
          <p:cNvPr id="16" name="Picture 30" descr="https://png.pngtree.com/png_detail/18/09/10/pngtree-vector-cartoon-bones-png-clipart_259231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8320" y="4654616"/>
            <a:ext cx="1697980" cy="1344234"/>
          </a:xfrm>
          <a:prstGeom prst="rect">
            <a:avLst/>
          </a:prstGeom>
          <a:noFill/>
        </p:spPr>
      </p:pic>
      <p:pic>
        <p:nvPicPr>
          <p:cNvPr id="18" name="Picture 45" descr="C:\Users\2\Desktop\img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740" t="25644" r="16229" b="12810"/>
          <a:stretch>
            <a:fillRect/>
          </a:stretch>
        </p:blipFill>
        <p:spPr bwMode="auto">
          <a:xfrm>
            <a:off x="7492896" y="4178300"/>
            <a:ext cx="1834180" cy="2063452"/>
          </a:xfrm>
          <a:prstGeom prst="rect">
            <a:avLst/>
          </a:prstGeom>
          <a:noFill/>
        </p:spPr>
      </p:pic>
      <p:pic>
        <p:nvPicPr>
          <p:cNvPr id="4098" name="Picture 2" descr="C:\Users\Лена\Desktop\Снимок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25000" y="3776094"/>
            <a:ext cx="2667000" cy="2408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19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9400" y="0"/>
            <a:ext cx="115697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«КТО САМЫЙ НАБЛЮДАТЕЛЬНЫЙ?»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ЗАКРПЕПЛЕНИЕ ФОРМ ВИНИТЕЛЬНОГО ПАДЕЖА</a:t>
            </a: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Ребенок должен посмотреть вокруг и назвать, полным предложением, как можно больше предметов, которые находятся рядом с ним, например, я вижу стол, стул, окно… </a:t>
            </a:r>
          </a:p>
          <a:p>
            <a:pPr indent="536575" algn="just"/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123" name="Picture 3" descr="C:\Users\Лена\Desktop\1612260172_62_crop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2680" y="711200"/>
            <a:ext cx="6731000" cy="673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19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1150" y="232153"/>
            <a:ext cx="115697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«КТО ЧЕМ ЗАНЯТ?»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ЗАКРПЕПЛЕНИЕ ФОРМ ТВОРИТЕЛЬНОГО ПАДЕЖА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Рассмотреть с ребенком картинки и ответить на вопросы:</a:t>
            </a:r>
          </a:p>
          <a:p>
            <a:pPr indent="536575" algn="just"/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Лена\Desktop\07c7cfe2f0f0a198e8b2de915ba9d68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21" y="1733174"/>
            <a:ext cx="3961915" cy="388022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5090914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Мальчик чем копает землю?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86282" y="5078722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Девочка чем ест кашу?</a:t>
            </a:r>
          </a:p>
        </p:txBody>
      </p:sp>
      <p:pic>
        <p:nvPicPr>
          <p:cNvPr id="6148" name="Picture 4" descr="C:\Users\Лена\Desktop\07c7cfe2f0f0a198e8b2de915ba9d68c - копия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920" y="1779278"/>
            <a:ext cx="3452446" cy="3588598"/>
          </a:xfrm>
          <a:prstGeom prst="rect">
            <a:avLst/>
          </a:prstGeom>
          <a:noFill/>
        </p:spPr>
      </p:pic>
      <p:pic>
        <p:nvPicPr>
          <p:cNvPr id="6149" name="Picture 5" descr="C:\Users\Лена\Desktop\Page_00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733130"/>
            <a:ext cx="3452446" cy="393285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605782" y="5104122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Мальчик чем чистит зубы?</a:t>
            </a:r>
          </a:p>
        </p:txBody>
      </p:sp>
    </p:spTree>
    <p:extLst>
      <p:ext uri="{BB962C8B-B14F-4D97-AF65-F5344CB8AC3E}">
        <p14:creationId xmlns:p14="http://schemas.microsoft.com/office/powerpoint/2010/main" val="63019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150" y="52875"/>
            <a:ext cx="115697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«МЕЧТЫ ДЕВОЧКИ»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ЗАКРПЕПЛЕНИЕ ФОРМ ПРЕДЛОЖНОГО ПАДЕЖА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Рассмотреть с ребенком картинки и ответить на вопрос: «О чем мечтает девочка?»</a:t>
            </a:r>
          </a:p>
          <a:p>
            <a:pPr indent="536575" algn="just"/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Лена\Desktop\Снимок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2" y="1727199"/>
            <a:ext cx="2669170" cy="4819081"/>
          </a:xfrm>
          <a:prstGeom prst="rect">
            <a:avLst/>
          </a:prstGeom>
          <a:noFill/>
        </p:spPr>
      </p:pic>
      <p:pic>
        <p:nvPicPr>
          <p:cNvPr id="7172" name="Picture 4" descr="C:\Users\Лена\Desktop\Снимок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0219">
            <a:off x="5818679" y="1982451"/>
            <a:ext cx="2487086" cy="2158215"/>
          </a:xfrm>
          <a:prstGeom prst="rect">
            <a:avLst/>
          </a:prstGeom>
          <a:noFill/>
        </p:spPr>
      </p:pic>
      <p:pic>
        <p:nvPicPr>
          <p:cNvPr id="7173" name="Picture 5" descr="C:\Users\Лена\Desktop\Снимок - копия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1" y="3723200"/>
            <a:ext cx="2575696" cy="2479905"/>
          </a:xfrm>
          <a:prstGeom prst="rect">
            <a:avLst/>
          </a:prstGeom>
          <a:noFill/>
        </p:spPr>
      </p:pic>
      <p:pic>
        <p:nvPicPr>
          <p:cNvPr id="7175" name="Picture 7" descr="C:\Users\Лена\Desktop\Снимок - копия (3)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1228">
            <a:off x="3864747" y="3661278"/>
            <a:ext cx="2649722" cy="2735504"/>
          </a:xfrm>
          <a:prstGeom prst="rect">
            <a:avLst/>
          </a:prstGeom>
          <a:noFill/>
        </p:spPr>
      </p:pic>
      <p:pic>
        <p:nvPicPr>
          <p:cNvPr id="7178" name="Picture 10" descr="C:\Users\Лена\Desktop\kisspng-ice-cream-cones-sundae-snow-cone-clip-art-fruit-cupcakes-5ae7a28af156e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2969">
            <a:off x="9961549" y="1791875"/>
            <a:ext cx="2085975" cy="27813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32D68-C0D4-4D9F-96E7-B41A8E2AB6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8" y="1879020"/>
            <a:ext cx="1664819" cy="308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97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3456" y="539536"/>
            <a:ext cx="1153323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СЛОВООБРАЗОВАНИЕ:</a:t>
            </a:r>
          </a:p>
          <a:p>
            <a:pPr algn="ctr"/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endParaRPr lang="ru-RU" sz="36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образование уменьшительно-ласкательных форм существительных;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образование существительных от существительных;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образование прилагательных от существительных;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образование приставочных глаголов;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образование сложных слов.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07ABE-0378-4C3A-9F63-8638A82F4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12" y="2679192"/>
            <a:ext cx="2752194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5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610465" y="6294301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  № 175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675947-C318-48A8-93F5-50AB752FBF54}"/>
              </a:ext>
            </a:extLst>
          </p:cNvPr>
          <p:cNvSpPr/>
          <p:nvPr/>
        </p:nvSpPr>
        <p:spPr>
          <a:xfrm>
            <a:off x="311150" y="52875"/>
            <a:ext cx="115697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«НАЗОВИ ЛАСКОВО»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образование уменьшительно-ласкательных форм существительных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Взрослый вместе с ребенком рассматривают картинки и называют  предметы обычной величины и маленького размера (стол – столик…):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0245E2-B770-4EAC-9BC8-C7605B2E0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6" y="1977513"/>
            <a:ext cx="2507208" cy="1930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D9458C-E368-475F-8192-1DB9764CE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35" y="2750859"/>
            <a:ext cx="1518865" cy="11697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9B1A1A-CF98-47CB-B1C3-F2BDDA16C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4" y="3832774"/>
            <a:ext cx="2509001" cy="25090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EA48B3-5F1B-48E2-B866-593CC1E5C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98" y="4517315"/>
            <a:ext cx="1824460" cy="1824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6F1B6C-354B-4C80-B335-91FBBA986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25" y="1705361"/>
            <a:ext cx="3545567" cy="23515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818D8-1279-4285-AC7B-68413ACDD8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7" y="2509222"/>
            <a:ext cx="2073463" cy="13751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68DC33-CA1E-43FA-AFC5-9C570DBBC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4" y="4029373"/>
            <a:ext cx="3113982" cy="28003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775657-441C-4B17-A6B3-F7331CC48A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39" y="5026094"/>
            <a:ext cx="1952865" cy="17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59C230-40D8-4DDD-89C9-E6A42775DD75}"/>
              </a:ext>
            </a:extLst>
          </p:cNvPr>
          <p:cNvSpPr/>
          <p:nvPr/>
        </p:nvSpPr>
        <p:spPr>
          <a:xfrm>
            <a:off x="311150" y="52875"/>
            <a:ext cx="115697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«ГИГАНТСКИЕ ПРЕВРАЩЕНИЯ»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образование существительных от существительных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Взрослый вместе с ребенком рассматривают картинки и называют предмет обычной величины и очень большого размера (кот – котище…):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9B137-D9B6-4917-B93C-AC717A439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1" y="1822954"/>
            <a:ext cx="1392448" cy="1575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C70C5-5692-4432-8786-8447B90FA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329627"/>
            <a:ext cx="2865120" cy="32410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C6B8E7-12C9-4EBB-B8D4-A192E7088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78" y="1916465"/>
            <a:ext cx="1540028" cy="12955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9577B7-1816-4CC3-89D2-F377B6E85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12" y="3482656"/>
            <a:ext cx="3362773" cy="28289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79F48BA-8359-4ADC-B91B-F0D5549507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1289" y="1815265"/>
            <a:ext cx="1738441" cy="21325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AD98D54-E2D3-46D2-8BC5-80FC53CCC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89" y="3429000"/>
            <a:ext cx="3218439" cy="39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11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4AE0AE-3F19-4425-A64D-DD9A6C4D54C5}"/>
              </a:ext>
            </a:extLst>
          </p:cNvPr>
          <p:cNvSpPr/>
          <p:nvPr/>
        </p:nvSpPr>
        <p:spPr>
          <a:xfrm>
            <a:off x="311150" y="52875"/>
            <a:ext cx="115697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«СВАРИМ ВАРЕНЬЕ»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образование прилагательных от существительных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Вместе с ребенком рассмотреть картинки и определить из чего сварено варенье и сказать как оно называется: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79999A1-AB03-47DB-878C-EA0B2197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64" y="1804541"/>
            <a:ext cx="2089995" cy="208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805932\Desktop\мои документы\логопед\МОИ ПРЕЗЕНТАЦИИ ПО ЛЕКСИЧЕСКИМ ТЕМАМ\ТЕМА ФРУКТЫ ОВОЩИ ЯГОДЫ\банки варенья\dd849d22 (1).png">
            <a:extLst>
              <a:ext uri="{FF2B5EF4-FFF2-40B4-BE49-F238E27FC236}">
                <a16:creationId xmlns:a16="http://schemas.microsoft.com/office/drawing/2014/main" id="{DA98B5AE-2DBE-449F-AF90-B740C9B1A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612" y="1789786"/>
            <a:ext cx="1877948" cy="1956408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AC759B-CA8C-4461-A400-06650A74EA89}"/>
              </a:ext>
            </a:extLst>
          </p:cNvPr>
          <p:cNvSpPr/>
          <p:nvPr/>
        </p:nvSpPr>
        <p:spPr>
          <a:xfrm>
            <a:off x="225203" y="3788228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Варенье из малины?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A5D3D2-CAB7-4A7C-ADF6-326A0985470C}"/>
              </a:ext>
            </a:extLst>
          </p:cNvPr>
          <p:cNvSpPr/>
          <p:nvPr/>
        </p:nvSpPr>
        <p:spPr>
          <a:xfrm>
            <a:off x="6960891" y="3752378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Варенье из ежевики? </a:t>
            </a:r>
          </a:p>
        </p:txBody>
      </p:sp>
      <p:pic>
        <p:nvPicPr>
          <p:cNvPr id="11" name="Picture 2" descr="C:\Users\805932\Desktop\мои документы\логопед\МОИ ПРЕЗЕНТАЦИИ ПО ЛЕКСИЧЕСКИМ ТЕМАМ\ТЕМА ФРУКТЫ ОВОЩИ ЯГОДЫ\картинки фрукты\Italian-Lemon-Sicily.png">
            <a:extLst>
              <a:ext uri="{FF2B5EF4-FFF2-40B4-BE49-F238E27FC236}">
                <a16:creationId xmlns:a16="http://schemas.microsoft.com/office/drawing/2014/main" id="{EC3CED3C-B760-432C-857A-DB18C7C7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167" y="4196107"/>
            <a:ext cx="1959301" cy="1959301"/>
          </a:xfrm>
          <a:prstGeom prst="rect">
            <a:avLst/>
          </a:prstGeom>
          <a:noFill/>
        </p:spPr>
      </p:pic>
      <p:pic>
        <p:nvPicPr>
          <p:cNvPr id="12" name="Picture 3" descr="C:\Users\805932\Desktop\мои документы\логопед\МОИ ПРЕЗЕНТАЦИИ ПО ЛЕКСИЧЕСКИМ ТЕМАМ\ТЕМА ФРУКТЫ ОВОЩИ ЯГОДЫ\банки варенья\clipart-confiture-1.png">
            <a:extLst>
              <a:ext uri="{FF2B5EF4-FFF2-40B4-BE49-F238E27FC236}">
                <a16:creationId xmlns:a16="http://schemas.microsoft.com/office/drawing/2014/main" id="{A684F04F-FC07-4EBB-BFC5-5156EACD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8541" y="4199594"/>
            <a:ext cx="2053826" cy="1797097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3D4A3EB-5CB1-42A2-B78A-77C28F2BCB64}"/>
              </a:ext>
            </a:extLst>
          </p:cNvPr>
          <p:cNvSpPr/>
          <p:nvPr/>
        </p:nvSpPr>
        <p:spPr>
          <a:xfrm>
            <a:off x="445972" y="5986279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Варенье из лимонов?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18FD4D8-5169-4D67-81A7-90FC09BB0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4953" y="1950861"/>
            <a:ext cx="2932375" cy="195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:\Users\805932\Desktop\мои документы\логопед\МОИ ПРЕЗЕНТАЦИИ ПО ЛЕКСИЧЕСКИМ ТЕМАМ\ТЕМА ФРУКТЫ ОВОЩИ ЯГОДЫ\банки варенья\6f1f8f22.png">
            <a:extLst>
              <a:ext uri="{FF2B5EF4-FFF2-40B4-BE49-F238E27FC236}">
                <a16:creationId xmlns:a16="http://schemas.microsoft.com/office/drawing/2014/main" id="{390DEB36-370F-4DAD-BB42-98AAA6A1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79284" y="1775925"/>
            <a:ext cx="1947303" cy="2028660"/>
          </a:xfrm>
          <a:prstGeom prst="rect">
            <a:avLst/>
          </a:prstGeom>
          <a:noFill/>
        </p:spPr>
      </p:pic>
      <p:pic>
        <p:nvPicPr>
          <p:cNvPr id="16" name="Picture 3" descr="C:\Users\805932\Desktop\мои документы\логопед\МОИ ПРЕЗЕНТАЦИИ ПО ЛЕКСИЧЕСКИМ ТЕМАМ\ТЕМА ФРУКТЫ ОВОЩИ ЯГОДЫ\банки варенья\a155786f4f0ef8a2024e3f9c9466371f.png">
            <a:extLst>
              <a:ext uri="{FF2B5EF4-FFF2-40B4-BE49-F238E27FC236}">
                <a16:creationId xmlns:a16="http://schemas.microsoft.com/office/drawing/2014/main" id="{1813C2E8-3C2B-4AC2-9204-CBC74B35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95614" y="4121710"/>
            <a:ext cx="1669448" cy="1923975"/>
          </a:xfrm>
          <a:prstGeom prst="rect">
            <a:avLst/>
          </a:prstGeom>
          <a:noFill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3E5246F-DF27-4EF0-8A42-1EECDA6C26C3}"/>
              </a:ext>
            </a:extLst>
          </p:cNvPr>
          <p:cNvSpPr/>
          <p:nvPr/>
        </p:nvSpPr>
        <p:spPr>
          <a:xfrm>
            <a:off x="7125875" y="5977566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Варенье из яблок? </a:t>
            </a:r>
          </a:p>
        </p:txBody>
      </p:sp>
      <p:pic>
        <p:nvPicPr>
          <p:cNvPr id="18" name="Picture 2" descr="C:\Users\805932\Desktop\мои документы\логопед\МОИ ПРЕЗЕНТАЦИИ ПО ЛЕКСИЧЕСКИМ ТЕМАМ\ТЕМА ФРУКТЫ ОВОЩИ ЯГОДЫ\картинки фрукты\1.png">
            <a:extLst>
              <a:ext uri="{FF2B5EF4-FFF2-40B4-BE49-F238E27FC236}">
                <a16:creationId xmlns:a16="http://schemas.microsoft.com/office/drawing/2014/main" id="{47818F64-DECA-4A4F-B3D3-E99DAA08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2785" y="4427569"/>
            <a:ext cx="2562829" cy="154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42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46304"/>
            <a:ext cx="11545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Грамматический строй речи </a:t>
            </a:r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- это взаимодействие слов между собой в словосочетаниях и предложениях.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760" y="4014877"/>
            <a:ext cx="1158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400" dirty="0">
                <a:solidFill>
                  <a:srgbClr val="0070C0"/>
                </a:solidFill>
                <a:latin typeface="Arial Black" pitchFamily="34" charset="0"/>
              </a:rPr>
              <a:t>Ребенок должен усвоить грамматический строй </a:t>
            </a:r>
            <a:r>
              <a:rPr lang="ru-RU" sz="2400" b="1" dirty="0">
                <a:solidFill>
                  <a:srgbClr val="0070C0"/>
                </a:solidFill>
                <a:latin typeface="Arial Black" pitchFamily="34" charset="0"/>
              </a:rPr>
              <a:t>в дошкольном детстве </a:t>
            </a:r>
            <a:r>
              <a:rPr lang="ru-RU" sz="2400" dirty="0">
                <a:solidFill>
                  <a:srgbClr val="0070C0"/>
                </a:solidFill>
                <a:latin typeface="Arial Black" pitchFamily="34" charset="0"/>
              </a:rPr>
              <a:t>для полноценного общения, правильного познания окружающего мира, успешного обучения в школе.</a:t>
            </a:r>
          </a:p>
          <a:p>
            <a:pPr indent="536575" algn="just"/>
            <a:r>
              <a:rPr lang="ru-RU" sz="2400" dirty="0">
                <a:solidFill>
                  <a:srgbClr val="C00000"/>
                </a:solidFill>
                <a:latin typeface="Arial Black" pitchFamily="34" charset="0"/>
              </a:rPr>
              <a:t>Без достаточного овладения грамматическим строем невозможно развернутое рассуждение, развитие монолога и связной речи.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2596" y="1143178"/>
            <a:ext cx="719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ook Antiqua" pitchFamily="18" charset="0"/>
              </a:rPr>
              <a:t>Грамматическая система речи</a:t>
            </a:r>
          </a:p>
        </p:txBody>
      </p:sp>
      <p:sp>
        <p:nvSpPr>
          <p:cNvPr id="8" name="Стрелка вниз 7"/>
          <p:cNvSpPr/>
          <p:nvPr/>
        </p:nvSpPr>
        <p:spPr>
          <a:xfrm rot="2059698">
            <a:off x="3804921" y="1798480"/>
            <a:ext cx="360040" cy="86409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Стрелка вниз 8"/>
          <p:cNvSpPr/>
          <p:nvPr/>
        </p:nvSpPr>
        <p:spPr>
          <a:xfrm rot="19619514">
            <a:off x="8291704" y="1788351"/>
            <a:ext cx="360040" cy="86409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23888" y="2668714"/>
            <a:ext cx="4803648" cy="12858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 Antiqua" pitchFamily="18" charset="0"/>
              </a:rPr>
              <a:t>Синтаксический уровень</a:t>
            </a:r>
          </a:p>
          <a:p>
            <a:pPr algn="ctr"/>
            <a:endParaRPr lang="ru-RU" sz="2400" b="1" dirty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24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90944" y="315460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составление предложений,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сочетание слов в предложении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02208" y="2638234"/>
            <a:ext cx="4803648" cy="12858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Book Antiqua" pitchFamily="18" charset="0"/>
              </a:rPr>
              <a:t>Морфологический уровень</a:t>
            </a:r>
          </a:p>
          <a:p>
            <a:pPr algn="ctr"/>
            <a:endParaRPr lang="ru-RU" sz="2400" b="1" dirty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ru-RU" sz="24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67390" y="3110222"/>
            <a:ext cx="4306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приёмы словоизменения и словообразования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805165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B944CD-9E49-43E2-92D8-65A1C5C6773C}"/>
              </a:ext>
            </a:extLst>
          </p:cNvPr>
          <p:cNvSpPr/>
          <p:nvPr/>
        </p:nvSpPr>
        <p:spPr>
          <a:xfrm>
            <a:off x="311150" y="52875"/>
            <a:ext cx="115697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«ДОБАВЬ СЛОВЕЧКО»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образование приставочных глаголов</a:t>
            </a:r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Жила была маленькая легковая машинка. Решила она поехать в гости к своему другу грузовичку. Рассмотрите вместе с ребенком картинки и попробуйте рассказать вместе, как машинка ехала в гости: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B2C8D-CED1-48F2-A594-D877AAAE0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74" y="1756237"/>
            <a:ext cx="3485708" cy="467250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8C6111-A6EB-4CB9-B2D2-A8587484BBFB}"/>
              </a:ext>
            </a:extLst>
          </p:cNvPr>
          <p:cNvSpPr/>
          <p:nvPr/>
        </p:nvSpPr>
        <p:spPr>
          <a:xfrm>
            <a:off x="3097123" y="1804026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Машинка из гаража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выехала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1998CB-1098-469D-8F23-E146B0BD008E}"/>
              </a:ext>
            </a:extLst>
          </p:cNvPr>
          <p:cNvSpPr/>
          <p:nvPr/>
        </p:nvSpPr>
        <p:spPr>
          <a:xfrm>
            <a:off x="4058562" y="1998304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и по дороге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поехала.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74C6BE-74A1-4402-814D-2F7796C3DA3D}"/>
              </a:ext>
            </a:extLst>
          </p:cNvPr>
          <p:cNvSpPr/>
          <p:nvPr/>
        </p:nvSpPr>
        <p:spPr>
          <a:xfrm>
            <a:off x="3589019" y="4047233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Яму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объехала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0B0158-BB55-4F97-8B92-9528AFFBCF29}"/>
              </a:ext>
            </a:extLst>
          </p:cNvPr>
          <p:cNvSpPr/>
          <p:nvPr/>
        </p:nvSpPr>
        <p:spPr>
          <a:xfrm>
            <a:off x="3160701" y="4241511"/>
            <a:ext cx="430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и к реке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подъехала.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7FA53F-F816-4DD9-94C2-26CD89207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76" y="1756238"/>
            <a:ext cx="3730368" cy="467250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EC4856-7930-44B7-8F02-D3E00355CC54}"/>
              </a:ext>
            </a:extLst>
          </p:cNvPr>
          <p:cNvSpPr/>
          <p:nvPr/>
        </p:nvSpPr>
        <p:spPr>
          <a:xfrm>
            <a:off x="8634260" y="1849417"/>
            <a:ext cx="340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Речку по мосту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переехала,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26108BF-E8B7-4283-90E6-1879FDDF2EC4}"/>
              </a:ext>
            </a:extLst>
          </p:cNvPr>
          <p:cNvSpPr/>
          <p:nvPr/>
        </p:nvSpPr>
        <p:spPr>
          <a:xfrm>
            <a:off x="9558299" y="2034083"/>
            <a:ext cx="2225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с моста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съехала,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F6B22C-54BE-4EFA-831F-0455A5124A80}"/>
              </a:ext>
            </a:extLst>
          </p:cNvPr>
          <p:cNvSpPr/>
          <p:nvPr/>
        </p:nvSpPr>
        <p:spPr>
          <a:xfrm>
            <a:off x="9558299" y="4163070"/>
            <a:ext cx="2333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дальше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поехала.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841C64-FE95-4CD4-8BF3-FA5E74DBBB06}"/>
              </a:ext>
            </a:extLst>
          </p:cNvPr>
          <p:cNvSpPr/>
          <p:nvPr/>
        </p:nvSpPr>
        <p:spPr>
          <a:xfrm>
            <a:off x="6040136" y="5673877"/>
            <a:ext cx="2773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Ехала-ехала</a:t>
            </a:r>
          </a:p>
          <a:p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и в гости …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приехала.</a:t>
            </a:r>
          </a:p>
        </p:txBody>
      </p:sp>
    </p:spTree>
    <p:extLst>
      <p:ext uri="{BB962C8B-B14F-4D97-AF65-F5344CB8AC3E}">
        <p14:creationId xmlns:p14="http://schemas.microsoft.com/office/powerpoint/2010/main" val="292084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4A88EC-3E13-40D2-B2E0-D32685CC565B}"/>
              </a:ext>
            </a:extLst>
          </p:cNvPr>
          <p:cNvSpPr/>
          <p:nvPr/>
        </p:nvSpPr>
        <p:spPr>
          <a:xfrm>
            <a:off x="311150" y="52875"/>
            <a:ext cx="115697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«СОЕДИНИМ СЛОВА»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образование сложных слов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Вместе с ребенком рассмотрите картинки и ответьте на вопросы: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580771-696E-418E-BC86-052FDB932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28" y="1604554"/>
            <a:ext cx="3793580" cy="26382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713330-CC7C-48EA-A6D0-0E76A649F1B7}"/>
              </a:ext>
            </a:extLst>
          </p:cNvPr>
          <p:cNvSpPr/>
          <p:nvPr/>
        </p:nvSpPr>
        <p:spPr>
          <a:xfrm>
            <a:off x="3267107" y="2331565"/>
            <a:ext cx="3011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У слона толстая кожа.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Он?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ТОЛСТОКОЖИЙ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3094D4-6A18-4A76-A8AA-83D0F89F3265}"/>
              </a:ext>
            </a:extLst>
          </p:cNvPr>
          <p:cNvSpPr/>
          <p:nvPr/>
        </p:nvSpPr>
        <p:spPr>
          <a:xfrm>
            <a:off x="3254915" y="5005895"/>
            <a:ext cx="3011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У акулы острые зубы.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Она?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ОСТРОЗУБАЯ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1283B-9E4C-453F-BB3C-922A35BA9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" y="3376126"/>
            <a:ext cx="3125390" cy="3428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3486A1-69DE-454E-AC66-254E20E4B8C1}"/>
              </a:ext>
            </a:extLst>
          </p:cNvPr>
          <p:cNvSpPr/>
          <p:nvPr/>
        </p:nvSpPr>
        <p:spPr>
          <a:xfrm>
            <a:off x="6782896" y="2381093"/>
            <a:ext cx="3011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У кота зеленые глаза.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Он? </a:t>
            </a:r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ЗЕЛЕНОГЛАЗЫЙ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9130AA-DB80-4679-99C1-69A932D20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62" y="1780032"/>
            <a:ext cx="1348962" cy="192708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C425821-8684-44A2-81B2-1ACCF0836BCE}"/>
              </a:ext>
            </a:extLst>
          </p:cNvPr>
          <p:cNvSpPr/>
          <p:nvPr/>
        </p:nvSpPr>
        <p:spPr>
          <a:xfrm>
            <a:off x="8156448" y="4847399"/>
            <a:ext cx="3952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У жирафа длинные ноги и  шея.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Он?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ДЛИННОНОГИЙ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Book Antiqua" pitchFamily="18" charset="0"/>
              </a:rPr>
              <a:t>ДЛИННОШЕИЙ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50B339-243F-4444-951A-3F211CFBD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044541"/>
            <a:ext cx="2194560" cy="328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376" y="77920"/>
            <a:ext cx="115092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СОГЛАСОВАНИЕ: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существительных с местоимениями;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существительных с прилагательными;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существительных с числительными;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существительных с глаголами.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05544-6DC8-4FD8-A644-2F3A3E171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496" y="1818270"/>
            <a:ext cx="3146535" cy="46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D5076A-197E-4AAD-A9E9-3193FF035794}"/>
              </a:ext>
            </a:extLst>
          </p:cNvPr>
          <p:cNvSpPr/>
          <p:nvPr/>
        </p:nvSpPr>
        <p:spPr>
          <a:xfrm>
            <a:off x="311150" y="52875"/>
            <a:ext cx="115697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«ЖАДИНА»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согласование существительных с местоимениями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Подобрать картинки к словам МОЙ, МОЯ, МОЁ: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A27355-514E-4D1B-9748-9779CF088A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96" y="4074939"/>
            <a:ext cx="1136815" cy="17465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E749E-9D24-404E-BF8C-758DE415B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475">
            <a:off x="4454314" y="2000446"/>
            <a:ext cx="3071863" cy="1991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CE14A0-EC21-489B-BB3C-1947A36AD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87">
            <a:off x="517683" y="4505933"/>
            <a:ext cx="2209235" cy="17284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AE05AC-A30E-4CE4-A4AE-87D796493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09" y="3664927"/>
            <a:ext cx="2625670" cy="26256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BC02F9-DFC2-49DC-9C62-5D8CD5D13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47">
            <a:off x="1527689" y="1982721"/>
            <a:ext cx="1864177" cy="23762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2B7F61-02AC-4E04-9CDF-AA0B9C1019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4128471"/>
            <a:ext cx="1533177" cy="22200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FE962C-8E5F-4CC8-93BA-3319BAF0A3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552">
            <a:off x="8091558" y="1474772"/>
            <a:ext cx="3064039" cy="2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46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D5076A-197E-4AAD-A9E9-3193FF035794}"/>
              </a:ext>
            </a:extLst>
          </p:cNvPr>
          <p:cNvSpPr/>
          <p:nvPr/>
        </p:nvSpPr>
        <p:spPr>
          <a:xfrm>
            <a:off x="311150" y="52875"/>
            <a:ext cx="115697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«КАКОЙ? КАКАЯ? КАКОЕ?»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согласование существительных с прилагательными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Рассмотреть с ребенком картинки, вспомнить название цветов. Ответить на вопрос: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F490CB-62EB-46DF-8258-5F9BDC3CF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6" y="1993697"/>
            <a:ext cx="3372560" cy="42355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1B4E90-24A3-4AFC-8A7F-C8229DB1F001}"/>
              </a:ext>
            </a:extLst>
          </p:cNvPr>
          <p:cNvSpPr/>
          <p:nvPr/>
        </p:nvSpPr>
        <p:spPr>
          <a:xfrm>
            <a:off x="673608" y="1674927"/>
            <a:ext cx="279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Машина какая?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6E3A41-4AE2-4C0A-9D5F-D0BF4412D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78" y="2418062"/>
            <a:ext cx="5159006" cy="314529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E230F3-87CD-4F66-9DAE-C94D633FFC26}"/>
              </a:ext>
            </a:extLst>
          </p:cNvPr>
          <p:cNvSpPr/>
          <p:nvPr/>
        </p:nvSpPr>
        <p:spPr>
          <a:xfrm>
            <a:off x="4892926" y="1680553"/>
            <a:ext cx="279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Поезд какой?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20A94A-80F5-4300-A286-F3D10DABA610}"/>
              </a:ext>
            </a:extLst>
          </p:cNvPr>
          <p:cNvSpPr/>
          <p:nvPr/>
        </p:nvSpPr>
        <p:spPr>
          <a:xfrm>
            <a:off x="8603939" y="1699311"/>
            <a:ext cx="279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Ведро какое?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7F83CB-E0A2-4FA1-93AD-B796DB52F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06" y="1993697"/>
            <a:ext cx="3122469" cy="40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56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D5076A-197E-4AAD-A9E9-3193FF035794}"/>
              </a:ext>
            </a:extLst>
          </p:cNvPr>
          <p:cNvSpPr/>
          <p:nvPr/>
        </p:nvSpPr>
        <p:spPr>
          <a:xfrm>
            <a:off x="311150" y="52875"/>
            <a:ext cx="115697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«СОСЧИТАЙ»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согласование существительных с числительными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Вместе с ребенком сосчитать предметы, обращая внимание на окончания слов: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90385F-7C68-470D-93B4-D0D366358E67}"/>
              </a:ext>
            </a:extLst>
          </p:cNvPr>
          <p:cNvSpPr/>
          <p:nvPr/>
        </p:nvSpPr>
        <p:spPr>
          <a:xfrm>
            <a:off x="365758" y="3000517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одна груша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C399E64-2A22-4FCA-84E0-3E9DA8FD587B}"/>
              </a:ext>
            </a:extLst>
          </p:cNvPr>
          <p:cNvSpPr/>
          <p:nvPr/>
        </p:nvSpPr>
        <p:spPr>
          <a:xfrm>
            <a:off x="3734523" y="2951749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две груши</a:t>
            </a:r>
          </a:p>
        </p:txBody>
      </p:sp>
      <p:pic>
        <p:nvPicPr>
          <p:cNvPr id="14" name="Google Shape;352;p46" descr="j0112354">
            <a:extLst>
              <a:ext uri="{FF2B5EF4-FFF2-40B4-BE49-F238E27FC236}">
                <a16:creationId xmlns:a16="http://schemas.microsoft.com/office/drawing/2014/main" id="{A41B5328-B102-449B-ACDE-7E446D6B2D8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877776" y="1920183"/>
            <a:ext cx="740410" cy="10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BE472E9-5A1E-4AAC-89B3-44E7C41EE1A9}"/>
              </a:ext>
            </a:extLst>
          </p:cNvPr>
          <p:cNvSpPr/>
          <p:nvPr/>
        </p:nvSpPr>
        <p:spPr>
          <a:xfrm>
            <a:off x="8304921" y="3011947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пять груш</a:t>
            </a:r>
          </a:p>
        </p:txBody>
      </p:sp>
      <p:pic>
        <p:nvPicPr>
          <p:cNvPr id="16" name="Google Shape;380;p48" descr="j0246181">
            <a:extLst>
              <a:ext uri="{FF2B5EF4-FFF2-40B4-BE49-F238E27FC236}">
                <a16:creationId xmlns:a16="http://schemas.microsoft.com/office/drawing/2014/main" id="{F36D1655-0F85-4ADA-A2BC-72513CF46F2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86914" y="3404195"/>
            <a:ext cx="995283" cy="9966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21A0D2D-FF78-4597-B1EA-F99F21F3D26B}"/>
              </a:ext>
            </a:extLst>
          </p:cNvPr>
          <p:cNvSpPr/>
          <p:nvPr/>
        </p:nvSpPr>
        <p:spPr>
          <a:xfrm>
            <a:off x="305207" y="4447855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один арбуз</a:t>
            </a:r>
          </a:p>
        </p:txBody>
      </p:sp>
      <p:pic>
        <p:nvPicPr>
          <p:cNvPr id="21" name="Google Shape;352;p46" descr="j0112354">
            <a:extLst>
              <a:ext uri="{FF2B5EF4-FFF2-40B4-BE49-F238E27FC236}">
                <a16:creationId xmlns:a16="http://schemas.microsoft.com/office/drawing/2014/main" id="{F9F3B5E6-69E4-40A7-A33F-CDB815F54FF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715474" y="1955997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2;p46" descr="j0112354">
            <a:extLst>
              <a:ext uri="{FF2B5EF4-FFF2-40B4-BE49-F238E27FC236}">
                <a16:creationId xmlns:a16="http://schemas.microsoft.com/office/drawing/2014/main" id="{C6837BD7-60D2-4504-84F9-A344139781EA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3859144" y="1945840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2;p46" descr="j0112354">
            <a:extLst>
              <a:ext uri="{FF2B5EF4-FFF2-40B4-BE49-F238E27FC236}">
                <a16:creationId xmlns:a16="http://schemas.microsoft.com/office/drawing/2014/main" id="{7FA6C310-9221-4D07-B87C-64CE6DAC192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7363811" y="1965610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52;p46" descr="j0112354">
            <a:extLst>
              <a:ext uri="{FF2B5EF4-FFF2-40B4-BE49-F238E27FC236}">
                <a16:creationId xmlns:a16="http://schemas.microsoft.com/office/drawing/2014/main" id="{66429B6E-381B-4F43-97FC-4C768AB82439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8169165" y="1965610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52;p46" descr="j0112354">
            <a:extLst>
              <a:ext uri="{FF2B5EF4-FFF2-40B4-BE49-F238E27FC236}">
                <a16:creationId xmlns:a16="http://schemas.microsoft.com/office/drawing/2014/main" id="{01C3B068-68EA-4F1C-9BA0-B57E34C13DC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8974519" y="1965610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52;p46" descr="j0112354">
            <a:extLst>
              <a:ext uri="{FF2B5EF4-FFF2-40B4-BE49-F238E27FC236}">
                <a16:creationId xmlns:a16="http://schemas.microsoft.com/office/drawing/2014/main" id="{D05C6EF5-3257-484B-8BAE-10B2CE333D4B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9752065" y="1955997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52;p46" descr="j0112354">
            <a:extLst>
              <a:ext uri="{FF2B5EF4-FFF2-40B4-BE49-F238E27FC236}">
                <a16:creationId xmlns:a16="http://schemas.microsoft.com/office/drawing/2014/main" id="{E9432137-A0DC-4B0D-8C56-8C28EA8DABEF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0531223" y="1969994"/>
            <a:ext cx="740410" cy="10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80;p48" descr="j0246181">
            <a:extLst>
              <a:ext uri="{FF2B5EF4-FFF2-40B4-BE49-F238E27FC236}">
                <a16:creationId xmlns:a16="http://schemas.microsoft.com/office/drawing/2014/main" id="{2ED90FF3-F14F-4ADC-9290-75ADB3F2565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042157" y="3381279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80;p48" descr="j0246181">
            <a:extLst>
              <a:ext uri="{FF2B5EF4-FFF2-40B4-BE49-F238E27FC236}">
                <a16:creationId xmlns:a16="http://schemas.microsoft.com/office/drawing/2014/main" id="{503552EA-600F-4B11-B143-2C14529A472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046582" y="3402679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80;p48" descr="j0246181">
            <a:extLst>
              <a:ext uri="{FF2B5EF4-FFF2-40B4-BE49-F238E27FC236}">
                <a16:creationId xmlns:a16="http://schemas.microsoft.com/office/drawing/2014/main" id="{305F7F8A-48E7-47DA-9F86-AE999744D52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5060818" y="3406217"/>
            <a:ext cx="995283" cy="99669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EEB2FE4-0E28-4997-A0CB-B2DDFBE63225}"/>
              </a:ext>
            </a:extLst>
          </p:cNvPr>
          <p:cNvSpPr/>
          <p:nvPr/>
        </p:nvSpPr>
        <p:spPr>
          <a:xfrm>
            <a:off x="3577252" y="4399375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три арбуза</a:t>
            </a:r>
          </a:p>
        </p:txBody>
      </p:sp>
      <p:pic>
        <p:nvPicPr>
          <p:cNvPr id="32" name="Google Shape;380;p48" descr="j0246181">
            <a:extLst>
              <a:ext uri="{FF2B5EF4-FFF2-40B4-BE49-F238E27FC236}">
                <a16:creationId xmlns:a16="http://schemas.microsoft.com/office/drawing/2014/main" id="{00442536-D3F9-4C69-B48A-0FB42320AFB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6919022" y="3429000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80;p48" descr="j0246181">
            <a:extLst>
              <a:ext uri="{FF2B5EF4-FFF2-40B4-BE49-F238E27FC236}">
                <a16:creationId xmlns:a16="http://schemas.microsoft.com/office/drawing/2014/main" id="{D4ED99AB-F9AE-4925-9638-4B5CB1DEA02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7915579" y="3429000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80;p48" descr="j0246181">
            <a:extLst>
              <a:ext uri="{FF2B5EF4-FFF2-40B4-BE49-F238E27FC236}">
                <a16:creationId xmlns:a16="http://schemas.microsoft.com/office/drawing/2014/main" id="{A389F576-DB72-4D29-B896-2277524F653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910862" y="3436685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80;p48" descr="j0246181">
            <a:extLst>
              <a:ext uri="{FF2B5EF4-FFF2-40B4-BE49-F238E27FC236}">
                <a16:creationId xmlns:a16="http://schemas.microsoft.com/office/drawing/2014/main" id="{2473882D-ADC9-41CA-8CE6-6A1792E9B5E2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9906145" y="3417664"/>
            <a:ext cx="995283" cy="99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80;p48" descr="j0246181">
            <a:extLst>
              <a:ext uri="{FF2B5EF4-FFF2-40B4-BE49-F238E27FC236}">
                <a16:creationId xmlns:a16="http://schemas.microsoft.com/office/drawing/2014/main" id="{54573055-FA57-422F-841F-9AC4C5B31E6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912799" y="3436685"/>
            <a:ext cx="995283" cy="99669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2AA28AE-5586-4032-BB1C-8B53FD484A74}"/>
              </a:ext>
            </a:extLst>
          </p:cNvPr>
          <p:cNvSpPr/>
          <p:nvPr/>
        </p:nvSpPr>
        <p:spPr>
          <a:xfrm>
            <a:off x="8586437" y="4414360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пять арбузов</a:t>
            </a:r>
          </a:p>
        </p:txBody>
      </p:sp>
      <p:pic>
        <p:nvPicPr>
          <p:cNvPr id="38" name="Google Shape;366;p47" descr="na00626_">
            <a:extLst>
              <a:ext uri="{FF2B5EF4-FFF2-40B4-BE49-F238E27FC236}">
                <a16:creationId xmlns:a16="http://schemas.microsoft.com/office/drawing/2014/main" id="{72753FEE-5076-4532-BAA4-F946E19BD6D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06588" y="4793128"/>
            <a:ext cx="996570" cy="120588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6223D43-B1B7-465B-935F-413780FBF7FA}"/>
              </a:ext>
            </a:extLst>
          </p:cNvPr>
          <p:cNvSpPr/>
          <p:nvPr/>
        </p:nvSpPr>
        <p:spPr>
          <a:xfrm>
            <a:off x="366166" y="6001767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одно дерево</a:t>
            </a:r>
          </a:p>
        </p:txBody>
      </p:sp>
      <p:pic>
        <p:nvPicPr>
          <p:cNvPr id="40" name="Google Shape;366;p47" descr="na00626_">
            <a:extLst>
              <a:ext uri="{FF2B5EF4-FFF2-40B4-BE49-F238E27FC236}">
                <a16:creationId xmlns:a16="http://schemas.microsoft.com/office/drawing/2014/main" id="{9C4B7067-9A38-4203-9290-D7DDC806494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441457" y="4853763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366;p47" descr="na00626_">
            <a:extLst>
              <a:ext uri="{FF2B5EF4-FFF2-40B4-BE49-F238E27FC236}">
                <a16:creationId xmlns:a16="http://schemas.microsoft.com/office/drawing/2014/main" id="{375E5E40-7B65-44B4-A7E1-7F8B42BF386E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418616" y="4826744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66;p47" descr="na00626_">
            <a:extLst>
              <a:ext uri="{FF2B5EF4-FFF2-40B4-BE49-F238E27FC236}">
                <a16:creationId xmlns:a16="http://schemas.microsoft.com/office/drawing/2014/main" id="{30E86953-E992-4196-ACD8-807FC8E2E78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4415186" y="4805068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366;p47" descr="na00626_">
            <a:extLst>
              <a:ext uri="{FF2B5EF4-FFF2-40B4-BE49-F238E27FC236}">
                <a16:creationId xmlns:a16="http://schemas.microsoft.com/office/drawing/2014/main" id="{7EDA7F11-229A-43BF-9E9A-FCA0B373B0C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411757" y="4793129"/>
            <a:ext cx="996570" cy="120588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CED5FF1-397A-4FC4-A091-849CEC4BFC27}"/>
              </a:ext>
            </a:extLst>
          </p:cNvPr>
          <p:cNvSpPr/>
          <p:nvPr/>
        </p:nvSpPr>
        <p:spPr>
          <a:xfrm>
            <a:off x="3741110" y="5950583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четыре дерева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E97A966-E7B6-4B6D-B872-AAB52C59D55D}"/>
              </a:ext>
            </a:extLst>
          </p:cNvPr>
          <p:cNvSpPr/>
          <p:nvPr/>
        </p:nvSpPr>
        <p:spPr>
          <a:xfrm>
            <a:off x="8615053" y="5914092"/>
            <a:ext cx="1817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пять деревьев</a:t>
            </a:r>
          </a:p>
        </p:txBody>
      </p:sp>
      <p:pic>
        <p:nvPicPr>
          <p:cNvPr id="46" name="Google Shape;366;p47" descr="na00626_">
            <a:extLst>
              <a:ext uri="{FF2B5EF4-FFF2-40B4-BE49-F238E27FC236}">
                <a16:creationId xmlns:a16="http://schemas.microsoft.com/office/drawing/2014/main" id="{5D01E11A-1342-424E-9376-117166A6380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8909575" y="4761229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366;p47" descr="na00626_">
            <a:extLst>
              <a:ext uri="{FF2B5EF4-FFF2-40B4-BE49-F238E27FC236}">
                <a16:creationId xmlns:a16="http://schemas.microsoft.com/office/drawing/2014/main" id="{FCCE4E8D-47EA-4D62-927A-2A9A626CFD3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9805959" y="4763468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366;p47" descr="na00626_">
            <a:extLst>
              <a:ext uri="{FF2B5EF4-FFF2-40B4-BE49-F238E27FC236}">
                <a16:creationId xmlns:a16="http://schemas.microsoft.com/office/drawing/2014/main" id="{9B950E32-D827-4C65-A0F1-C5372405BB9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977949" y="4793127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366;p47" descr="na00626_">
            <a:extLst>
              <a:ext uri="{FF2B5EF4-FFF2-40B4-BE49-F238E27FC236}">
                <a16:creationId xmlns:a16="http://schemas.microsoft.com/office/drawing/2014/main" id="{71903E04-0C04-4CBC-9286-8982AA6DAD81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702343" y="4770603"/>
            <a:ext cx="996570" cy="120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66;p47" descr="na00626_">
            <a:extLst>
              <a:ext uri="{FF2B5EF4-FFF2-40B4-BE49-F238E27FC236}">
                <a16:creationId xmlns:a16="http://schemas.microsoft.com/office/drawing/2014/main" id="{C224EDB8-6E95-44DB-A577-9B0E67A2E16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029316" y="4833211"/>
            <a:ext cx="996570" cy="1205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51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D5076A-197E-4AAD-A9E9-3193FF035794}"/>
              </a:ext>
            </a:extLst>
          </p:cNvPr>
          <p:cNvSpPr/>
          <p:nvPr/>
        </p:nvSpPr>
        <p:spPr>
          <a:xfrm>
            <a:off x="311150" y="52875"/>
            <a:ext cx="115697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«КТО ЧТО ДЕЛАЕТ?»</a:t>
            </a:r>
          </a:p>
          <a:p>
            <a:pPr indent="536575"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согласование существительных с глаголами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Вместе с ребенком рассмотреть картинки и сказать, кто, чем занят: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23C336-7601-4FCD-AD3C-6E44AEADE4C7}"/>
              </a:ext>
            </a:extLst>
          </p:cNvPr>
          <p:cNvSpPr/>
          <p:nvPr/>
        </p:nvSpPr>
        <p:spPr>
          <a:xfrm>
            <a:off x="641566" y="6028742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девочка стоит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FCB604-7EBE-4928-8F80-EA15DDF00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31" y="4284173"/>
            <a:ext cx="1717310" cy="174456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D3ABF4-1C15-4F20-8213-270B02309FEA}"/>
              </a:ext>
            </a:extLst>
          </p:cNvPr>
          <p:cNvSpPr/>
          <p:nvPr/>
        </p:nvSpPr>
        <p:spPr>
          <a:xfrm>
            <a:off x="8617295" y="5989322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собака сидит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B734A6-6BD1-41ED-868E-5954EB9CC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67" y="4109452"/>
            <a:ext cx="1965961" cy="19659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B2E4006-D9BE-474B-A689-1533F03B9E38}"/>
              </a:ext>
            </a:extLst>
          </p:cNvPr>
          <p:cNvSpPr/>
          <p:nvPr/>
        </p:nvSpPr>
        <p:spPr>
          <a:xfrm>
            <a:off x="4233814" y="5961892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попугай летит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FA2A8F-6902-4AB3-89F1-A2AD31645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67" y="1904622"/>
            <a:ext cx="1845776" cy="184577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7D7A2E-9389-4C3B-A2B5-3EDBF8EAECCE}"/>
              </a:ext>
            </a:extLst>
          </p:cNvPr>
          <p:cNvSpPr/>
          <p:nvPr/>
        </p:nvSpPr>
        <p:spPr>
          <a:xfrm>
            <a:off x="680219" y="3733841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мальчик бежит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CFE4910-FD13-4DA3-8428-DB5A57E606E1}"/>
              </a:ext>
            </a:extLst>
          </p:cNvPr>
          <p:cNvSpPr/>
          <p:nvPr/>
        </p:nvSpPr>
        <p:spPr>
          <a:xfrm>
            <a:off x="4089511" y="3757206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кот играет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C02E66-EF07-49C4-B7EC-5F247D84C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50" y="2000129"/>
            <a:ext cx="2578979" cy="20658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8688CA8-0F1C-4681-B088-4DFB3E91B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24" y="4103173"/>
            <a:ext cx="1245128" cy="21802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2C87CA-C30C-4441-A7A4-BAC1E6E966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84" y="2410192"/>
            <a:ext cx="3544824" cy="1772412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0214227-FD09-4370-88F4-B4ED84CF2695}"/>
              </a:ext>
            </a:extLst>
          </p:cNvPr>
          <p:cNvSpPr/>
          <p:nvPr/>
        </p:nvSpPr>
        <p:spPr>
          <a:xfrm>
            <a:off x="8095048" y="3750398"/>
            <a:ext cx="275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змея ползет</a:t>
            </a:r>
          </a:p>
        </p:txBody>
      </p:sp>
    </p:spTree>
    <p:extLst>
      <p:ext uri="{BB962C8B-B14F-4D97-AF65-F5344CB8AC3E}">
        <p14:creationId xmlns:p14="http://schemas.microsoft.com/office/powerpoint/2010/main" val="16667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452" y="221785"/>
            <a:ext cx="115092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ФОРМИРОВАНИЕ ФРАЗЫ:</a:t>
            </a:r>
          </a:p>
          <a:p>
            <a:pPr algn="ctr"/>
            <a:endParaRPr lang="ru-RU" sz="2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b="1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простые нераспространённые предложения;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распространённые предложения (распространение предложения путём введения определений, наречий, однородных членов предложения);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предложения с использованием предлогов (предложно-падежные конструкции);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 сложносочинённые предложения (с союзами «а», «и», «но, «да»);</a:t>
            </a:r>
          </a:p>
          <a:p>
            <a:endParaRPr lang="ru-RU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 сложноподчинённые предложения (с союзами «потому», «потому что», «чтобы», «для того, чтобы», «затем, чтобы» и др.).</a:t>
            </a:r>
          </a:p>
        </p:txBody>
      </p:sp>
    </p:spTree>
    <p:extLst>
      <p:ext uri="{BB962C8B-B14F-4D97-AF65-F5344CB8AC3E}">
        <p14:creationId xmlns:p14="http://schemas.microsoft.com/office/powerpoint/2010/main" val="266539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55F22-4A3A-4D5A-8C6C-78C663905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23" y="1764792"/>
            <a:ext cx="9159202" cy="52029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8EDBF5-E102-4852-A3D6-F1231791FDD6}"/>
              </a:ext>
            </a:extLst>
          </p:cNvPr>
          <p:cNvSpPr/>
          <p:nvPr/>
        </p:nvSpPr>
        <p:spPr>
          <a:xfrm>
            <a:off x="433229" y="2103120"/>
            <a:ext cx="41472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На скамейке лежат …</a:t>
            </a:r>
          </a:p>
          <a:p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Под скамейкой сидит …</a:t>
            </a:r>
          </a:p>
          <a:p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Около дома растет высокая …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23FEF6-479B-49AB-988C-40B2AD41AAA8}"/>
              </a:ext>
            </a:extLst>
          </p:cNvPr>
          <p:cNvSpPr/>
          <p:nvPr/>
        </p:nvSpPr>
        <p:spPr>
          <a:xfrm>
            <a:off x="311150" y="341213"/>
            <a:ext cx="115697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«ЗАКОНЧИ ПРЕДЛОЖЕНИЕ»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Закончите предложения, используя картинки: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EE65A3B-4E13-4AB9-98A1-379FCED238E5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</p:spTree>
    <p:extLst>
      <p:ext uri="{BB962C8B-B14F-4D97-AF65-F5344CB8AC3E}">
        <p14:creationId xmlns:p14="http://schemas.microsoft.com/office/powerpoint/2010/main" val="910369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23FEF6-479B-49AB-988C-40B2AD41AAA8}"/>
              </a:ext>
            </a:extLst>
          </p:cNvPr>
          <p:cNvSpPr/>
          <p:nvPr/>
        </p:nvSpPr>
        <p:spPr>
          <a:xfrm>
            <a:off x="311150" y="341213"/>
            <a:ext cx="115697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«СОСТАВЬ РАССКАЗ»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Вставьте пропущенные в рассказе слова, используя рисунки: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9D0CCF-31E2-4C07-8E15-94307FC53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17" y="433215"/>
            <a:ext cx="9142857" cy="685714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FD55E9-F119-4DCF-9028-0AD961CEE7C0}"/>
              </a:ext>
            </a:extLst>
          </p:cNvPr>
          <p:cNvSpPr/>
          <p:nvPr/>
        </p:nvSpPr>
        <p:spPr>
          <a:xfrm>
            <a:off x="1387113" y="2487722"/>
            <a:ext cx="4943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	Бежит      прозрачный,    серебристый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F306F5-AF72-4E26-80B0-A0B78E427C97}"/>
              </a:ext>
            </a:extLst>
          </p:cNvPr>
          <p:cNvSpPr/>
          <p:nvPr/>
        </p:nvSpPr>
        <p:spPr>
          <a:xfrm>
            <a:off x="8639204" y="2487722"/>
            <a:ext cx="2589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по песку,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00379D-387A-4604-BF09-9F06E08388FF}"/>
              </a:ext>
            </a:extLst>
          </p:cNvPr>
          <p:cNvSpPr/>
          <p:nvPr/>
        </p:nvSpPr>
        <p:spPr>
          <a:xfrm>
            <a:off x="1389888" y="3492454"/>
            <a:ext cx="877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9FEBA9-0EEF-406F-9336-D27AAD00CAC9}"/>
              </a:ext>
            </a:extLst>
          </p:cNvPr>
          <p:cNvSpPr/>
          <p:nvPr/>
        </p:nvSpPr>
        <p:spPr>
          <a:xfrm>
            <a:off x="3395868" y="3492454"/>
            <a:ext cx="4484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,   по   мхам.    Смотрит    на    него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088E1E-826B-489A-9B90-30C208551A62}"/>
              </a:ext>
            </a:extLst>
          </p:cNvPr>
          <p:cNvSpPr/>
          <p:nvPr/>
        </p:nvSpPr>
        <p:spPr>
          <a:xfrm>
            <a:off x="8639204" y="3486066"/>
            <a:ext cx="2589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      ,  любуется.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9932E0-E89C-4203-BDAD-6AA5DC64D990}"/>
              </a:ext>
            </a:extLst>
          </p:cNvPr>
          <p:cNvSpPr/>
          <p:nvPr/>
        </p:nvSpPr>
        <p:spPr>
          <a:xfrm>
            <a:off x="1387114" y="4527190"/>
            <a:ext cx="1346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78A544-71BA-4B4D-AC9E-CA6D13D25535}"/>
              </a:ext>
            </a:extLst>
          </p:cNvPr>
          <p:cNvSpPr/>
          <p:nvPr/>
        </p:nvSpPr>
        <p:spPr>
          <a:xfrm>
            <a:off x="4081295" y="4527190"/>
            <a:ext cx="1174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,    как   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F7E081-19CC-4450-B53B-479804150413}"/>
              </a:ext>
            </a:extLst>
          </p:cNvPr>
          <p:cNvSpPr/>
          <p:nvPr/>
        </p:nvSpPr>
        <p:spPr>
          <a:xfrm>
            <a:off x="6533582" y="4496642"/>
            <a:ext cx="2589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,    отражаются     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69821BA-CBEF-4050-9548-8BD2A4FDDE42}"/>
              </a:ext>
            </a:extLst>
          </p:cNvPr>
          <p:cNvSpPr/>
          <p:nvPr/>
        </p:nvSpPr>
        <p:spPr>
          <a:xfrm>
            <a:off x="9976619" y="4527190"/>
            <a:ext cx="1382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,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E84CA1B-080A-4B1D-8A43-8D49AE12BE1A}"/>
              </a:ext>
            </a:extLst>
          </p:cNvPr>
          <p:cNvSpPr/>
          <p:nvPr/>
        </p:nvSpPr>
        <p:spPr>
          <a:xfrm>
            <a:off x="1387113" y="5346984"/>
            <a:ext cx="3698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и   голубое    небо,    и     белые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861E0F3-A1B4-4811-93EC-5689DDE61B04}"/>
              </a:ext>
            </a:extLst>
          </p:cNvPr>
          <p:cNvSpPr/>
          <p:nvPr/>
        </p:nvSpPr>
        <p:spPr>
          <a:xfrm>
            <a:off x="7449827" y="5396888"/>
            <a:ext cx="1382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A260BF0D-0FC7-4435-B5EC-84D854B417C7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</p:spTree>
    <p:extLst>
      <p:ext uri="{BB962C8B-B14F-4D97-AF65-F5344CB8AC3E}">
        <p14:creationId xmlns:p14="http://schemas.microsoft.com/office/powerpoint/2010/main" val="334942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52" y="472363"/>
            <a:ext cx="11533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РАЗВИТИЕ ГРАММАТИЧЕСКОГО СТРОЯ РЕЧИ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В СООТВЕТСТВИИ С РЕЧЕВЫМ РАЗВИТИИ РЕБЁНКА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52" y="1894273"/>
            <a:ext cx="6900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3-4 года: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Согласование слов в роде, числе,           падеже.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Употребление существительных с предлогами В, НА, ПОД, ЗА.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Употребление имен существительных в форме единственного и множественного числа.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Употребление имен существительных в родительном падеже.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Составление предложения с однородными членами.</a:t>
            </a:r>
          </a:p>
        </p:txBody>
      </p:sp>
      <p:pic>
        <p:nvPicPr>
          <p:cNvPr id="9" name="Picture 2" descr="C:\Users\Лена\Desktop\hello_html_534d36b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2358" y="1999488"/>
            <a:ext cx="4890186" cy="4118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23FEF6-479B-49AB-988C-40B2AD41AAA8}"/>
              </a:ext>
            </a:extLst>
          </p:cNvPr>
          <p:cNvSpPr/>
          <p:nvPr/>
        </p:nvSpPr>
        <p:spPr>
          <a:xfrm>
            <a:off x="311150" y="341213"/>
            <a:ext cx="115697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Arial Black" pitchFamily="34" charset="0"/>
              </a:rPr>
              <a:t>ИГРА «ПРИДУМАЙ СКАЗКУ»</a:t>
            </a:r>
          </a:p>
          <a:p>
            <a:pPr indent="536575" algn="ctr"/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Сколько зайчат у мамы-зайчихи? Придумайте сказку по картинке: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BA9751-3415-4B37-9510-2A062BA48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6" y="2414016"/>
            <a:ext cx="9832162" cy="397383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17D3462-5540-4731-9435-40781150C44F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МАДОУ-ДЕТСКИЙ САД № 175</a:t>
            </a:r>
          </a:p>
        </p:txBody>
      </p:sp>
    </p:spTree>
    <p:extLst>
      <p:ext uri="{BB962C8B-B14F-4D97-AF65-F5344CB8AC3E}">
        <p14:creationId xmlns:p14="http://schemas.microsoft.com/office/powerpoint/2010/main" val="1869661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pic>
        <p:nvPicPr>
          <p:cNvPr id="4098" name="Picture 2" descr="C:\Users\Лена\Desktop\1616567185_hello_html_m6e0d87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1824" y="1985267"/>
            <a:ext cx="7458634" cy="43362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7952" y="691819"/>
            <a:ext cx="11533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70C0"/>
                </a:solidFill>
                <a:latin typeface="Arial Black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3451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376" y="2023676"/>
            <a:ext cx="758342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4-5 лет: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Согласование слов в предложении.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Совершенствование умения правильно использовать предлоги в речи.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Образование форм множественного числа существительных.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Употребление формы повелительного наклонения глаголов.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Использование в речи простейших видов сложносочиненных и сложноподчиненных предложений.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52" y="472363"/>
            <a:ext cx="11533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РАЗВИТИЕ ГРАММАТИЧЕСКОГО СТРОЯ РЕЧИ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В СООТВЕТСТВИИ С РЕЧЕВЫМ РАЗВИТИИ РЕБЁНКА</a:t>
            </a:r>
          </a:p>
        </p:txBody>
      </p:sp>
      <p:pic>
        <p:nvPicPr>
          <p:cNvPr id="2052" name="Picture 4" descr="C:\Users\Лена\Desktop\евушки-с-счаст-ивой-стороной-690692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698959"/>
            <a:ext cx="3511296" cy="4407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52" y="472363"/>
            <a:ext cx="11533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РАЗВИТИЕ ГРАММАТИЧЕСКОГО СТРОЯ РЕЧИ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В СООТВЕТСТВИИ С РЕЧЕВЫМ РАЗВИТИИ РЕБЁНКА</a:t>
            </a:r>
          </a:p>
        </p:txBody>
      </p:sp>
      <p:pic>
        <p:nvPicPr>
          <p:cNvPr id="7" name="Picture 2" descr="C:\Users\Лена\Desktop\376268_935x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8224" y="1789958"/>
            <a:ext cx="3954929" cy="44186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7952" y="1921718"/>
            <a:ext cx="79909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5-6 лет: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Совершенствование  умения согласовывать в предложении имена существительные с числительными.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Образование множественного числа существительных.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Формирование умения пользоваться несклоняемыми существительными.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Образование однокоренных слов.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Образование слов разными способами.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Составление сложных и простых предложений.</a:t>
            </a:r>
          </a:p>
        </p:txBody>
      </p:sp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52" y="472363"/>
            <a:ext cx="11533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РАЗВИТИЕ ГРАММАТИЧЕСКОГО СТРОЯ РЕЧИ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В СООТВЕТСТВИИ С РЕЧЕВЫМ РАЗВИТИИ РЕБЁНКА</a:t>
            </a:r>
          </a:p>
        </p:txBody>
      </p:sp>
      <p:pic>
        <p:nvPicPr>
          <p:cNvPr id="3074" name="Picture 2" descr="C:\Users\Лена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7392" y="1218141"/>
            <a:ext cx="5279136" cy="53826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9184" y="1925180"/>
            <a:ext cx="788822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6-7 лет: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Согласование имен существительных с числительными, прилагательными, местоимениями.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Согласование местоимений с прилагательными.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Словообразование имен существительных и глаголов.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Образование сравнительной и превосходной степени имен прилагательных.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Совершенствование умения образовывать однокоренные слова.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Использование в речи сложных предложений разных видов.</a:t>
            </a:r>
          </a:p>
        </p:txBody>
      </p:sp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9213" y="188641"/>
            <a:ext cx="11503742" cy="581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ПО ФОРМИРОВАНИЮ ГРАММАТИЧЕСКОГО СТРОЯ РЕЧИ У ДОШКОЛЬНИКОВ СОДЕРЖИТ СЛЕДУЮЩИЕ РАЗДЕЛЫ:</a:t>
            </a:r>
          </a:p>
          <a:p>
            <a:pPr marL="514350" indent="-514350" algn="ctr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  <a:buAutoNum type="arabicPeriod"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СЛОВОИЗМЕНЕНИЕ:</a:t>
            </a:r>
          </a:p>
          <a:p>
            <a:pPr marL="514350" indent="-514350" algn="ctr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endParaRPr lang="ru-RU" sz="8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категории числа: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«Один - много» (стол – столы, красивый – красивые, едет – едут);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категории рода: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«Он, она, оно» (он – заяц, она – девочка, оно – солнце);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категории времени: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«Прошлое, настоящее, будущее»;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категории падежа:</a:t>
            </a:r>
          </a:p>
          <a:p>
            <a:pPr marL="457200" indent="-45720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именительный падеж: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«Кто это? Что это?»;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родительный падеж: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кого тетрадь? Чего не стало?»;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дательный падеж: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«Подарить кому?»;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винительный падеж: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«Рисую что? Вижу кого?»;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творительный падеж: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«Чем рисует мальчик? Кем гордится мама?»;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предложный падеж: </a:t>
            </a:r>
            <a:r>
              <a:rPr lang="ru-RU" sz="2000" b="1" i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«Говорю о ком? Читаю о чём?».</a:t>
            </a:r>
          </a:p>
          <a:p>
            <a:pPr marL="457200" indent="-457200" algn="ctr">
              <a:buAutoNum type="arabicPeriod"/>
            </a:pP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8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896" y="44642"/>
            <a:ext cx="1157020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«ОДИН-МНОГО»</a:t>
            </a:r>
          </a:p>
          <a:p>
            <a:pPr algn="ctr"/>
            <a:endParaRPr lang="ru-RU" sz="9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Взрослый называет ребенку слово в единственном числе, а ребенок во множественном, например, смотри, кто нарисован на картинке? (на картинке цыпленок), а рядом появились, кто? (цыплята)</a:t>
            </a:r>
          </a:p>
        </p:txBody>
      </p:sp>
      <p:pic>
        <p:nvPicPr>
          <p:cNvPr id="1026" name="Picture 2" descr="C:\Users\Лена\Desktop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2449" y="2005064"/>
            <a:ext cx="2048255" cy="1974885"/>
          </a:xfrm>
          <a:prstGeom prst="rect">
            <a:avLst/>
          </a:prstGeom>
          <a:noFill/>
        </p:spPr>
      </p:pic>
      <p:pic>
        <p:nvPicPr>
          <p:cNvPr id="1027" name="Picture 3" descr="C:\Users\Лена\Desktop\Сним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9976" y="1755648"/>
            <a:ext cx="2192365" cy="2139696"/>
          </a:xfrm>
          <a:prstGeom prst="rect">
            <a:avLst/>
          </a:prstGeom>
          <a:noFill/>
        </p:spPr>
      </p:pic>
      <p:pic>
        <p:nvPicPr>
          <p:cNvPr id="1028" name="Picture 4" descr="C:\Users\Лена\Desktop\Сним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43" y="2005064"/>
            <a:ext cx="2369025" cy="2514562"/>
          </a:xfrm>
          <a:prstGeom prst="rect">
            <a:avLst/>
          </a:prstGeom>
          <a:noFill/>
        </p:spPr>
      </p:pic>
      <p:pic>
        <p:nvPicPr>
          <p:cNvPr id="1029" name="Picture 5" descr="C:\Users\Лена\Desktop\Сним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959" y="1822352"/>
            <a:ext cx="2080631" cy="2054704"/>
          </a:xfrm>
          <a:prstGeom prst="rect">
            <a:avLst/>
          </a:prstGeom>
          <a:noFill/>
        </p:spPr>
      </p:pic>
      <p:pic>
        <p:nvPicPr>
          <p:cNvPr id="1030" name="Picture 6" descr="C:\Users\Лена\Desktop\Сним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609" y="3962400"/>
            <a:ext cx="2606128" cy="2517648"/>
          </a:xfrm>
          <a:prstGeom prst="rect">
            <a:avLst/>
          </a:prstGeom>
          <a:noFill/>
        </p:spPr>
      </p:pic>
      <p:pic>
        <p:nvPicPr>
          <p:cNvPr id="1031" name="Picture 7" descr="C:\Users\Лена\Desktop\Снимок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1634" y="3895773"/>
            <a:ext cx="2357846" cy="2357846"/>
          </a:xfrm>
          <a:prstGeom prst="rect">
            <a:avLst/>
          </a:prstGeom>
          <a:noFill/>
        </p:spPr>
      </p:pic>
      <p:pic>
        <p:nvPicPr>
          <p:cNvPr id="1032" name="Picture 8" descr="C:\Users\Лена\Desktop\Сним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6144" y="4176280"/>
            <a:ext cx="2487774" cy="2303767"/>
          </a:xfrm>
          <a:prstGeom prst="rect">
            <a:avLst/>
          </a:prstGeom>
          <a:noFill/>
        </p:spPr>
      </p:pic>
      <p:pic>
        <p:nvPicPr>
          <p:cNvPr id="1033" name="Picture 9" descr="C:\Users\Лена\Desktop\Снимок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51264" y="4000331"/>
            <a:ext cx="2360129" cy="2294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8B3BED8-994F-49E1-B892-443829143D3C}"/>
              </a:ext>
            </a:extLst>
          </p:cNvPr>
          <p:cNvSpPr txBox="1">
            <a:spLocks/>
          </p:cNvSpPr>
          <p:nvPr/>
        </p:nvSpPr>
        <p:spPr>
          <a:xfrm>
            <a:off x="3859144" y="6283424"/>
            <a:ext cx="4581864" cy="57457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МАДОУ-ДЕТСКИЙ САД № 175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4169" y="88953"/>
            <a:ext cx="1157020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ИГРА «РАССЕЛИ ПО ДОМИКАМ»</a:t>
            </a:r>
          </a:p>
          <a:p>
            <a:pPr algn="ctr"/>
            <a:endParaRPr lang="ru-RU" sz="600" dirty="0">
              <a:solidFill>
                <a:srgbClr val="C00000"/>
              </a:solidFill>
              <a:latin typeface="Arial Black" pitchFamily="34" charset="0"/>
            </a:endParaRPr>
          </a:p>
          <a:p>
            <a:pPr indent="536575" algn="just"/>
            <a:r>
              <a:rPr lang="ru-RU" sz="2000" dirty="0">
                <a:solidFill>
                  <a:srgbClr val="0070C0"/>
                </a:solidFill>
                <a:latin typeface="Arial Black" pitchFamily="34" charset="0"/>
              </a:rPr>
              <a:t>В домиках «ОН», «ОНА», «ОНО» живут слова мужского, женского и среднего рода. Нужно «расселить» слова по домикам – интуитивно определяя их род без названия терминов:</a:t>
            </a:r>
          </a:p>
        </p:txBody>
      </p:sp>
      <p:pic>
        <p:nvPicPr>
          <p:cNvPr id="1027" name="Picture 3" descr="C:\Users\Лена\Desktop\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64" y="2616545"/>
            <a:ext cx="2904090" cy="4107883"/>
          </a:xfrm>
          <a:prstGeom prst="rect">
            <a:avLst/>
          </a:prstGeom>
          <a:noFill/>
        </p:spPr>
      </p:pic>
      <p:pic>
        <p:nvPicPr>
          <p:cNvPr id="1028" name="Picture 4" descr="C:\Users\Лена\Desktop\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690" y="2616545"/>
            <a:ext cx="2895090" cy="4095151"/>
          </a:xfrm>
          <a:prstGeom prst="rect">
            <a:avLst/>
          </a:prstGeom>
          <a:noFill/>
        </p:spPr>
      </p:pic>
      <p:pic>
        <p:nvPicPr>
          <p:cNvPr id="1029" name="Picture 5" descr="C:\Users\Лена\Desktop\он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9363" y="2715768"/>
            <a:ext cx="2814943" cy="3981783"/>
          </a:xfrm>
          <a:prstGeom prst="rect">
            <a:avLst/>
          </a:prstGeom>
          <a:noFill/>
        </p:spPr>
      </p:pic>
      <p:pic>
        <p:nvPicPr>
          <p:cNvPr id="1030" name="Picture 6" descr="C:\Users\Лена\Desktop\картинки мужского род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4640" y="1780526"/>
            <a:ext cx="2446113" cy="1933162"/>
          </a:xfrm>
          <a:prstGeom prst="rect">
            <a:avLst/>
          </a:prstGeom>
          <a:noFill/>
        </p:spPr>
      </p:pic>
      <p:pic>
        <p:nvPicPr>
          <p:cNvPr id="1031" name="Picture 7" descr="C:\Users\Лена\Desktop\картинки мужского рода - коп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1382" y="4301200"/>
            <a:ext cx="2555975" cy="2141299"/>
          </a:xfrm>
          <a:prstGeom prst="rect">
            <a:avLst/>
          </a:prstGeom>
          <a:noFill/>
        </p:spPr>
      </p:pic>
      <p:pic>
        <p:nvPicPr>
          <p:cNvPr id="1032" name="Picture 8" descr="C:\Users\Лена\Desktop\hello_html_274ddb63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1989" y="2304646"/>
            <a:ext cx="2328027" cy="1947673"/>
          </a:xfrm>
          <a:prstGeom prst="rect">
            <a:avLst/>
          </a:prstGeom>
          <a:noFill/>
        </p:spPr>
      </p:pic>
      <p:pic>
        <p:nvPicPr>
          <p:cNvPr id="1033" name="Picture 9" descr="C:\Users\Лена\Desktop\hello_html_274ddb63 - копи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757" y="4856024"/>
            <a:ext cx="1745131" cy="1699407"/>
          </a:xfrm>
          <a:prstGeom prst="rect">
            <a:avLst/>
          </a:prstGeom>
          <a:noFill/>
        </p:spPr>
      </p:pic>
      <p:pic>
        <p:nvPicPr>
          <p:cNvPr id="1034" name="Picture 10" descr="C:\Users\Лена\Desktop\hello_html_274ddb63 - копия 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4570" y="2494018"/>
            <a:ext cx="1879095" cy="2161872"/>
          </a:xfrm>
          <a:prstGeom prst="rect">
            <a:avLst/>
          </a:prstGeom>
          <a:noFill/>
        </p:spPr>
      </p:pic>
      <p:pic>
        <p:nvPicPr>
          <p:cNvPr id="1035" name="Picture 11" descr="C:\Users\Лена\Desktop\картинки среднего  род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41960" y="1786167"/>
            <a:ext cx="2413419" cy="1926406"/>
          </a:xfrm>
          <a:prstGeom prst="rect">
            <a:avLst/>
          </a:prstGeom>
          <a:noFill/>
        </p:spPr>
      </p:pic>
      <p:pic>
        <p:nvPicPr>
          <p:cNvPr id="1036" name="Picture 12" descr="C:\Users\Лена\Desktop\картинки среднего  рода - копия (2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07357" y="1518103"/>
            <a:ext cx="2240474" cy="1752752"/>
          </a:xfrm>
          <a:prstGeom prst="rect">
            <a:avLst/>
          </a:prstGeom>
          <a:noFill/>
        </p:spPr>
      </p:pic>
      <p:pic>
        <p:nvPicPr>
          <p:cNvPr id="1038" name="Picture 14" descr="C:\Users\Лена\Desktop\Снимок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7041" y="1810003"/>
            <a:ext cx="1400071" cy="1559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8575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921</TotalTime>
  <Words>1448</Words>
  <Application>Microsoft Office PowerPoint</Application>
  <PresentationFormat>Широкоэкранный</PresentationFormat>
  <Paragraphs>270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 Black</vt:lpstr>
      <vt:lpstr>Book Antiqua</vt:lpstr>
      <vt:lpstr>Calibri</vt:lpstr>
      <vt:lpstr>Calibri Light</vt:lpstr>
      <vt:lpstr>Georgia</vt:lpstr>
      <vt:lpstr>Times New Roman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Natalya</dc:creator>
  <cp:lastModifiedBy>Компик</cp:lastModifiedBy>
  <cp:revision>207</cp:revision>
  <dcterms:created xsi:type="dcterms:W3CDTF">2022-05-05T09:11:12Z</dcterms:created>
  <dcterms:modified xsi:type="dcterms:W3CDTF">2022-10-27T16:30:19Z</dcterms:modified>
</cp:coreProperties>
</file>