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69" r:id="rId4"/>
    <p:sldId id="264" r:id="rId5"/>
    <p:sldId id="267" r:id="rId6"/>
    <p:sldId id="262" r:id="rId7"/>
    <p:sldId id="266" r:id="rId8"/>
    <p:sldId id="261" r:id="rId9"/>
    <p:sldId id="272" r:id="rId10"/>
    <p:sldId id="263" r:id="rId11"/>
    <p:sldId id="268" r:id="rId12"/>
    <p:sldId id="273" r:id="rId13"/>
    <p:sldId id="274" r:id="rId14"/>
    <p:sldId id="275" r:id="rId15"/>
    <p:sldId id="27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HwiCm1x4lMjIfC2Xc/FZw==" hashData="n+mKtu9YitjCTUns/C873BylzkU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463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09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70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50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291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92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27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21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3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50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1E71881-44CB-46AB-AAF5-C1C370C70D46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B63AD30-ECC5-45CC-AC7B-8FC659E64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A0FCF13-F4B6-4FD1-9017-55CD590A1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" y="0"/>
            <a:ext cx="12182819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998C79-A04D-402C-9103-143F808D303D}"/>
              </a:ext>
            </a:extLst>
          </p:cNvPr>
          <p:cNvSpPr txBox="1"/>
          <p:nvPr/>
        </p:nvSpPr>
        <p:spPr>
          <a:xfrm>
            <a:off x="822960" y="660532"/>
            <a:ext cx="1095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РОЛЬ АРТИКУЛЯЦИОННОЙ ГИМНАСТИКИ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В РЕЧЕВОМ РАЗВИТИИ РЕБЕНКА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50D2A8-5F26-439B-A818-092A680F0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996" y="1636018"/>
            <a:ext cx="4925044" cy="4925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F733F2-12D7-4237-B61A-2DF69CF89353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5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16">
            <a:extLst>
              <a:ext uri="{FF2B5EF4-FFF2-40B4-BE49-F238E27FC236}">
                <a16:creationId xmlns:a16="http://schemas.microsoft.com/office/drawing/2014/main" xmlns="" id="{5CB674C0-4029-4C1F-B615-F82C429F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993" y="689151"/>
            <a:ext cx="1152418" cy="10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18">
            <a:extLst>
              <a:ext uri="{FF2B5EF4-FFF2-40B4-BE49-F238E27FC236}">
                <a16:creationId xmlns:a16="http://schemas.microsoft.com/office/drawing/2014/main" xmlns="" id="{53A7EBDC-5BFC-4A51-821D-150AF69E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415" y="4231255"/>
            <a:ext cx="1137996" cy="101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22">
            <a:extLst>
              <a:ext uri="{FF2B5EF4-FFF2-40B4-BE49-F238E27FC236}">
                <a16:creationId xmlns:a16="http://schemas.microsoft.com/office/drawing/2014/main" xmlns="" id="{8CED2B9B-F5F9-4CF8-ACE2-0794CB16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415" y="2472094"/>
            <a:ext cx="1137996" cy="101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4">
            <a:extLst>
              <a:ext uri="{FF2B5EF4-FFF2-40B4-BE49-F238E27FC236}">
                <a16:creationId xmlns:a16="http://schemas.microsoft.com/office/drawing/2014/main" xmlns="" id="{155D9D6E-C9AB-4A60-88EA-5C60B5FE1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96" name="Rectangle 5">
            <a:extLst>
              <a:ext uri="{FF2B5EF4-FFF2-40B4-BE49-F238E27FC236}">
                <a16:creationId xmlns:a16="http://schemas.microsoft.com/office/drawing/2014/main" xmlns="" id="{DD3D84D5-FB1F-4AFF-85EF-26D007634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496" y="567085"/>
            <a:ext cx="61996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«БАРАБАНЩИКИ»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Улыбнуться, открыть рот и постучать кончиком языка в верхние резцы, многократно и отчетливо произнося «д-д-д-д». </a:t>
            </a:r>
            <a:endParaRPr lang="ru-RU" alt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7" name="Rectangle 6">
            <a:extLst>
              <a:ext uri="{FF2B5EF4-FFF2-40B4-BE49-F238E27FC236}">
                <a16:creationId xmlns:a16="http://schemas.microsoft.com/office/drawing/2014/main" xmlns="" id="{A64D40BC-7D27-4DCC-86C5-040B84A86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15" y="2039883"/>
            <a:ext cx="6117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«ИНДЮК»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Приоткрыть рот, энергично проводить широким передним краем языка по верхней губе вперед и назад, стараясь не отрывать язык от губы, добавить голос, пока не послышится: «</a:t>
            </a:r>
            <a:r>
              <a:rPr lang="ru-RU" altLang="ru-RU" sz="1600" dirty="0" err="1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бл-бл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(как индюк </a:t>
            </a:r>
            <a:r>
              <a:rPr lang="ru-RU" altLang="ru-RU" sz="1600" dirty="0" err="1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болбочет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alt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8" name="Rectangle 7">
            <a:extLst>
              <a:ext uri="{FF2B5EF4-FFF2-40B4-BE49-F238E27FC236}">
                <a16:creationId xmlns:a16="http://schemas.microsoft.com/office/drawing/2014/main" xmlns="" id="{7E32C501-40F6-4EBB-AB5F-497DA07A8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15" y="4078824"/>
            <a:ext cx="61173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«ФОКУС»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направлять воздушную струю посередине языка. Рот приоткрыть, язык "чашечкой" высунуть вперед и приподнять, плавно выдохнуть на ватку, лежащую на кончике носа, или на челочку. </a:t>
            </a:r>
            <a:endParaRPr lang="ru-RU" altLang="ru-RU" sz="8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301" name="Рисунок 17" descr="фокус.jpg">
            <a:extLst>
              <a:ext uri="{FF2B5EF4-FFF2-40B4-BE49-F238E27FC236}">
                <a16:creationId xmlns:a16="http://schemas.microsoft.com/office/drawing/2014/main" xmlns="" id="{A77D4E76-345D-41F5-A24D-F83529286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9509" y="4007118"/>
            <a:ext cx="16430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BEADB9-E4B9-4ED1-BBF5-EB13473745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565" y="2235413"/>
            <a:ext cx="1784007" cy="1466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54375C-17D5-4F0E-BB83-D7098494CC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9038" y="463709"/>
            <a:ext cx="1912095" cy="14668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EF0DCC-E1D4-46F8-AE2B-C6AB98253D33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5">
            <a:extLst>
              <a:ext uri="{FF2B5EF4-FFF2-40B4-BE49-F238E27FC236}">
                <a16:creationId xmlns:a16="http://schemas.microsoft.com/office/drawing/2014/main" xmlns="" id="{BF27E8D5-05FB-4576-8377-FFFF0E20C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762953"/>
            <a:ext cx="116860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СТАТИЧЕСКИЕ УПРАЖНЕНИЯ </a:t>
            </a:r>
          </a:p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ДЛЯ ЯЗЫКА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CDA502E-E604-4133-8575-F894B6E64E41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9B8665-2A9B-4C0E-8B0E-4638241E2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003" y="2467102"/>
            <a:ext cx="4888889" cy="40634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3">
            <a:extLst>
              <a:ext uri="{FF2B5EF4-FFF2-40B4-BE49-F238E27FC236}">
                <a16:creationId xmlns:a16="http://schemas.microsoft.com/office/drawing/2014/main" xmlns="" id="{5CB79244-0791-4CC8-B26D-2E62BE3D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724" y="736518"/>
            <a:ext cx="1137521" cy="105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>
            <a:extLst>
              <a:ext uri="{FF2B5EF4-FFF2-40B4-BE49-F238E27FC236}">
                <a16:creationId xmlns:a16="http://schemas.microsoft.com/office/drawing/2014/main" xmlns="" id="{79BD8C9F-7631-44F2-B706-142B7444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785" y="4619739"/>
            <a:ext cx="1079054" cy="10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">
            <a:extLst>
              <a:ext uri="{FF2B5EF4-FFF2-40B4-BE49-F238E27FC236}">
                <a16:creationId xmlns:a16="http://schemas.microsoft.com/office/drawing/2014/main" xmlns="" id="{19FDAC0D-6A74-443C-A2D7-33676E705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4343" name="Rectangle 4">
            <a:extLst>
              <a:ext uri="{FF2B5EF4-FFF2-40B4-BE49-F238E27FC236}">
                <a16:creationId xmlns:a16="http://schemas.microsoft.com/office/drawing/2014/main" xmlns="" id="{DED99BE2-4B12-4E44-9173-D0C7C2B5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446" y="709910"/>
            <a:ext cx="6158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«ЛОПАТОЧКА»</a:t>
            </a:r>
          </a:p>
          <a:p>
            <a:pPr algn="ctr" eaLnBrk="1" hangingPunct="1"/>
            <a:r>
              <a:rPr lang="ru-RU" altLang="ru-RU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открыт, широкий расслабленный язык лежит на нижней губе. </a:t>
            </a:r>
          </a:p>
        </p:txBody>
      </p:sp>
      <p:sp>
        <p:nvSpPr>
          <p:cNvPr id="14344" name="Rectangle 5">
            <a:extLst>
              <a:ext uri="{FF2B5EF4-FFF2-40B4-BE49-F238E27FC236}">
                <a16:creationId xmlns:a16="http://schemas.microsoft.com/office/drawing/2014/main" xmlns="" id="{C7ED7782-DEE8-46F9-AA60-A2D71888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446" y="4481097"/>
            <a:ext cx="615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«ЧАШЕЧКА»</a:t>
            </a:r>
          </a:p>
          <a:p>
            <a:pPr algn="ctr" eaLnBrk="1" hangingPunct="1"/>
            <a:r>
              <a:rPr lang="ru-RU" altLang="ru-RU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широко открыт. Передний и боковые края широкого языка подняты, но не касаются зубов. </a:t>
            </a:r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xmlns="" id="{2601D0C9-316D-4CE0-B61F-A3C7BF25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784" y="2728747"/>
            <a:ext cx="1079055" cy="10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1D8089-CB0C-4896-B56F-60BA07D2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446" y="2653578"/>
            <a:ext cx="6158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«ИГОЛОЧКА»</a:t>
            </a:r>
          </a:p>
          <a:p>
            <a:pPr algn="ctr" eaLnBrk="1" hangingPunct="1"/>
            <a:r>
              <a:rPr lang="ru-RU" altLang="ru-RU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открыт. Узкий напряженный язык выдвинут вперед. </a:t>
            </a: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F3F90E-9EEA-411B-B124-B7D8EB457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0852" y="406956"/>
            <a:ext cx="1487424" cy="14874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405C5B-EF08-4C50-87A1-C98CF5B1C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1015" y="2406875"/>
            <a:ext cx="1376427" cy="14167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80A222-3868-487A-A02A-57D89F8EA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528" y="4336106"/>
            <a:ext cx="1815826" cy="137700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DDA8B89-9D2A-443A-AA32-51AA661A60BA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Рисунок 6">
            <a:extLst>
              <a:ext uri="{FF2B5EF4-FFF2-40B4-BE49-F238E27FC236}">
                <a16:creationId xmlns:a16="http://schemas.microsoft.com/office/drawing/2014/main" xmlns="" id="{2A0E17DC-C8E0-47FC-AD9B-907D1D89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49" y="2735239"/>
            <a:ext cx="1070550" cy="10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7">
            <a:extLst>
              <a:ext uri="{FF2B5EF4-FFF2-40B4-BE49-F238E27FC236}">
                <a16:creationId xmlns:a16="http://schemas.microsoft.com/office/drawing/2014/main" xmlns="" id="{28967CAF-4868-4AB2-B744-1DB956BC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48" y="886003"/>
            <a:ext cx="1070551" cy="105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8">
            <a:extLst>
              <a:ext uri="{FF2B5EF4-FFF2-40B4-BE49-F238E27FC236}">
                <a16:creationId xmlns:a16="http://schemas.microsoft.com/office/drawing/2014/main" xmlns="" id="{7D0135EB-150C-43B4-8BAF-CCA334BF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616" y="4493458"/>
            <a:ext cx="1070551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>
            <a:extLst>
              <a:ext uri="{FF2B5EF4-FFF2-40B4-BE49-F238E27FC236}">
                <a16:creationId xmlns:a16="http://schemas.microsoft.com/office/drawing/2014/main" xmlns="" id="{82D736CF-92E8-43CF-9D1E-7318E23CF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xmlns="" id="{B1542B6C-7C94-4BFA-947F-B2F911C5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413" y="2519329"/>
            <a:ext cx="61862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«ГОРОЧКА»</a:t>
            </a:r>
          </a:p>
          <a:p>
            <a:pPr algn="ctr" eaLnBrk="1" hangingPunct="1"/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открыт. Кончик языка упирается в нижние резцы, спинка языка поднята вверх. 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xmlns="" id="{DCB8E53C-D88F-4ADE-BDCB-07DE96C2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373" y="945838"/>
            <a:ext cx="61862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«ТРУБОЧКА»</a:t>
            </a:r>
          </a:p>
          <a:p>
            <a:pPr algn="ctr" eaLnBrk="1" hangingPunct="1"/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открыт. Боковые края языка загнуты вверх. 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xmlns="" id="{BC08F8D8-8637-427B-B47A-0645413FD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814" y="4481301"/>
            <a:ext cx="6107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«ГРИБОК»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открыт. Язык присосать к небу. </a:t>
            </a:r>
          </a:p>
        </p:txBody>
      </p:sp>
      <p:pic>
        <p:nvPicPr>
          <p:cNvPr id="15376" name="Рисунок 16" descr="грибок.jpg">
            <a:extLst>
              <a:ext uri="{FF2B5EF4-FFF2-40B4-BE49-F238E27FC236}">
                <a16:creationId xmlns:a16="http://schemas.microsoft.com/office/drawing/2014/main" xmlns="" id="{4EFE0D03-6780-430D-8BA4-1269DB33BF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0723" y="4039388"/>
            <a:ext cx="1379897" cy="146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98551E-8504-4531-8BB0-A4B016B218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8136" y="2248305"/>
            <a:ext cx="1616969" cy="1465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9EB181-195B-470A-993E-A28DE8DF53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36356">
            <a:off x="9463366" y="530580"/>
            <a:ext cx="1456106" cy="153619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5EA129C-4895-4956-8F57-14E2F3404201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8">
            <a:extLst>
              <a:ext uri="{FF2B5EF4-FFF2-40B4-BE49-F238E27FC236}">
                <a16:creationId xmlns:a16="http://schemas.microsoft.com/office/drawing/2014/main" xmlns="" id="{DEBE226C-2141-47EE-A90B-F77F9FC01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2" y="1188720"/>
            <a:ext cx="11667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УПРАЖНЕНИЯ ДЛЯ ГУБ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D26A20C-8000-47ED-8C6D-FC93F9EB4C1C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8B7BA2-7E17-44AD-9780-DAD13F63C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003" y="2467102"/>
            <a:ext cx="4888889" cy="40634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0">
            <a:extLst>
              <a:ext uri="{FF2B5EF4-FFF2-40B4-BE49-F238E27FC236}">
                <a16:creationId xmlns:a16="http://schemas.microsoft.com/office/drawing/2014/main" xmlns="" id="{10EA2155-12EC-405E-BAD4-7AA6388B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597" y="798912"/>
            <a:ext cx="6115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«УЛЫБКА»</a:t>
            </a:r>
          </a:p>
          <a:p>
            <a:pPr algn="ctr" eaLnBrk="1" hangingPunct="1"/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Удерживание губ в улыбке. Зубы не видны. </a:t>
            </a:r>
            <a:endParaRPr lang="ru-RU" altLang="ru-RU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6" name="Rectangle 11">
            <a:extLst>
              <a:ext uri="{FF2B5EF4-FFF2-40B4-BE49-F238E27FC236}">
                <a16:creationId xmlns:a16="http://schemas.microsoft.com/office/drawing/2014/main" xmlns="" id="{087EFB3E-B722-41BC-8FF4-A35DDAFC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260" y="1942174"/>
            <a:ext cx="6126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ТРУБОЧКА»</a:t>
            </a:r>
          </a:p>
          <a:p>
            <a:pPr algn="ctr"/>
            <a:r>
              <a:rPr lang="ru-RU" altLang="ru-RU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Вытягивание губ вперед длинной трубочкой. </a:t>
            </a:r>
            <a:endParaRPr lang="ru-RU" alt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7417" name="Rectangle 12">
            <a:extLst>
              <a:ext uri="{FF2B5EF4-FFF2-40B4-BE49-F238E27FC236}">
                <a16:creationId xmlns:a16="http://schemas.microsoft.com/office/drawing/2014/main" xmlns="" id="{DD7169BC-22CA-4138-9E9F-EB78EAAD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085" y="4381897"/>
            <a:ext cx="61158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«РУПОР»</a:t>
            </a:r>
          </a:p>
          <a:p>
            <a:pPr algn="ctr" eaLnBrk="1" hangingPunct="1"/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Зубы сомкнуты. Губы округлены и чуть вытянуты </a:t>
            </a:r>
            <a:r>
              <a:rPr lang="ru-RU" alt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вперед.</a:t>
            </a:r>
            <a:r>
              <a:rPr lang="en-US" alt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Верхние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нижние резцы видны. </a:t>
            </a:r>
            <a:endParaRPr lang="ru-RU" alt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8" name="Rectangle 13">
            <a:extLst>
              <a:ext uri="{FF2B5EF4-FFF2-40B4-BE49-F238E27FC236}">
                <a16:creationId xmlns:a16="http://schemas.microsoft.com/office/drawing/2014/main" xmlns="" id="{9DA40840-DF8F-4C9C-8F5F-E6D980BF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" y="5955358"/>
            <a:ext cx="11695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«УЛЫБКА – ТРУБОЧКА», «ЗАБОРЧИК – РУПОР» </a:t>
            </a:r>
            <a:r>
              <a:rPr lang="ru-RU" altLang="ru-RU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чередование положений губ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5214ABD-D758-4444-933B-B3B19BFCBCBB}"/>
              </a:ext>
            </a:extLst>
          </p:cNvPr>
          <p:cNvSpPr/>
          <p:nvPr/>
        </p:nvSpPr>
        <p:spPr>
          <a:xfrm>
            <a:off x="2842260" y="3085436"/>
            <a:ext cx="6115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«ЗАБОРЧИК»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Верхние и нижние зубы обнажены. Губы растянуты в улыбке.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DB8D6B-A3DA-4CBC-BEA0-239E6947A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952" y="474593"/>
            <a:ext cx="1052638" cy="12705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243CCE-6FB4-4C27-9057-458CD19CB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295" y="1841207"/>
            <a:ext cx="987203" cy="11688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4A4F952-C9F0-4113-A749-123891A84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6069">
            <a:off x="979926" y="2975210"/>
            <a:ext cx="1477940" cy="14655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3D9A053-8AC6-4EFC-926E-C11FD53F37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2687">
            <a:off x="1121599" y="4403604"/>
            <a:ext cx="1394690" cy="1317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945845C-7A49-427C-9C08-BDCF82EEE6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567" y="2946936"/>
            <a:ext cx="2572134" cy="12003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1208EE4-796F-4695-BA84-4CB8EA1102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090" y="1856000"/>
            <a:ext cx="1847087" cy="10909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4A073DD-500A-4C5A-BBE0-C96D79FE35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090" y="4148939"/>
            <a:ext cx="1778546" cy="17785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7D1D4F3-3E80-48E8-A289-E5D0969CEB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0658" y="469350"/>
            <a:ext cx="2037978" cy="1275774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ECD6BB5-E353-4DC1-98C3-E830927A64E8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A0FCF13-F4B6-4FD1-9017-55CD590A1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" y="0"/>
            <a:ext cx="12182819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998C79-A04D-402C-9103-143F808D303D}"/>
              </a:ext>
            </a:extLst>
          </p:cNvPr>
          <p:cNvSpPr txBox="1"/>
          <p:nvPr/>
        </p:nvSpPr>
        <p:spPr>
          <a:xfrm>
            <a:off x="978408" y="1245748"/>
            <a:ext cx="1095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945578-26AA-4CC8-8915-2D8DAF29F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592" y="1695729"/>
            <a:ext cx="7806615" cy="548884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69E5793-2FE3-4D2F-AB73-0280323D4EB0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2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135" y="290765"/>
            <a:ext cx="11621729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Зачем тренировать язык,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если он «без костей»?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indent="712788" algn="just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Язык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 -  это  главная  мышца  органов  речи.</a:t>
            </a:r>
          </a:p>
          <a:p>
            <a:pPr indent="712788" algn="just"/>
            <a:endParaRPr lang="ru-RU" sz="1000" b="1" dirty="0">
              <a:solidFill>
                <a:srgbClr val="00206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indent="712788" algn="just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должен быть достаточно хорошо развит,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чтобы выполнять тонкие целенаправленные движения, именуемые звукопроизношением, 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следовательно,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 как и для всякой мышцы, 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гимнастика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просто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необходима. </a:t>
            </a:r>
          </a:p>
          <a:p>
            <a:pPr indent="712788" algn="just"/>
            <a:endParaRPr lang="ru-RU" sz="1000" b="1" dirty="0">
              <a:solidFill>
                <a:srgbClr val="00206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indent="712788" algn="just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Недостатки  произношения  отягощают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эмоционально  -  психическое   состояние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ребенка,   мешают   ему   развиваться   и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общаться   со   сверстниками.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F187AD-94A3-44EF-8545-8A6EFA0A1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280" y="2922233"/>
            <a:ext cx="3359954" cy="364500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BB9D91-CE00-4A3B-BA0B-B6186146E597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1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DBE1A7-57CD-4B84-9E11-391D16DC4896}"/>
              </a:ext>
            </a:extLst>
          </p:cNvPr>
          <p:cNvSpPr/>
          <p:nvPr/>
        </p:nvSpPr>
        <p:spPr>
          <a:xfrm>
            <a:off x="4813559" y="1253469"/>
            <a:ext cx="6963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Речь не является врожденной способностью человека, она формируется у ребенка постепенно, вместе с его ростом и развитием.</a:t>
            </a:r>
          </a:p>
          <a:p>
            <a:pPr indent="712788" algn="just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Правильная,  хорошо развитая речь является одним из основных показателей готовности ребенка к успешному обучению в школе.</a:t>
            </a:r>
          </a:p>
          <a:p>
            <a:pPr indent="712788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Недостатки речи могут привести к неуспеваемости, породить неуверенность в свои силы.</a:t>
            </a:r>
          </a:p>
          <a:p>
            <a:pPr indent="712788"/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C0EBA5-082F-4A95-B270-F83E213C7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81" y="885171"/>
            <a:ext cx="4399078" cy="46448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27B61A4-8311-4706-A6EF-6ADB87120228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50927" y="4778300"/>
            <a:ext cx="5363172" cy="15841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Статистические –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связанные с удержанием определённой артикуляционной позы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7903" y="4798708"/>
            <a:ext cx="5363172" cy="1563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Динамические –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 требующие многократного повторения одного и того же вида движений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3706" y="2803389"/>
            <a:ext cx="11621729" cy="104221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Артикуляционную гимнастику</a:t>
            </a:r>
            <a:b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можно разделить на 2 вида упражнений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927BDE1-1E5D-426E-8824-8AA7F35D556E}"/>
              </a:ext>
            </a:extLst>
          </p:cNvPr>
          <p:cNvSpPr txBox="1">
            <a:spLocks/>
          </p:cNvSpPr>
          <p:nvPr/>
        </p:nvSpPr>
        <p:spPr>
          <a:xfrm>
            <a:off x="285134" y="219456"/>
            <a:ext cx="11621729" cy="206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712788" algn="just"/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CD04BC5-E381-47F0-8013-72EEB43B5B84}"/>
              </a:ext>
            </a:extLst>
          </p:cNvPr>
          <p:cNvSpPr/>
          <p:nvPr/>
        </p:nvSpPr>
        <p:spPr>
          <a:xfrm>
            <a:off x="296565" y="337964"/>
            <a:ext cx="1162172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Артикуляционная гимнастика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комплекс упражнений для выработки правильных положений и движений артикуляционных органов (губ, языка, мягкого нёба, щек, нижней челюсти). </a:t>
            </a:r>
          </a:p>
          <a:p>
            <a:pPr indent="712788" algn="just"/>
            <a:endParaRPr lang="ru-RU" sz="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indent="712788" algn="just"/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С помощью артикуляционной гимнастики решается ряд задач:</a:t>
            </a:r>
          </a:p>
          <a:p>
            <a:pPr indent="712788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укрепление мышц речевого аппарата;</a:t>
            </a:r>
          </a:p>
          <a:p>
            <a:pPr indent="712788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выработка определенного артикуляционного уклада для вызывания того или иного звука;</a:t>
            </a:r>
          </a:p>
          <a:p>
            <a:pPr indent="712788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обучение способности переключаться с одного упражнения на другое.</a:t>
            </a:r>
          </a:p>
        </p:txBody>
      </p:sp>
      <p:sp>
        <p:nvSpPr>
          <p:cNvPr id="17" name="Стрелка вправо 9">
            <a:extLst>
              <a:ext uri="{FF2B5EF4-FFF2-40B4-BE49-F238E27FC236}">
                <a16:creationId xmlns:a16="http://schemas.microsoft.com/office/drawing/2014/main" xmlns="" id="{3944B7C4-9D0E-414C-B5F2-55B041455939}"/>
              </a:ext>
            </a:extLst>
          </p:cNvPr>
          <p:cNvSpPr/>
          <p:nvPr/>
        </p:nvSpPr>
        <p:spPr>
          <a:xfrm rot="7306718">
            <a:off x="3424209" y="3894022"/>
            <a:ext cx="929701" cy="667508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9">
            <a:extLst>
              <a:ext uri="{FF2B5EF4-FFF2-40B4-BE49-F238E27FC236}">
                <a16:creationId xmlns:a16="http://schemas.microsoft.com/office/drawing/2014/main" xmlns="" id="{1A1C66EF-418C-4670-B0F7-45C015B1EC72}"/>
              </a:ext>
            </a:extLst>
          </p:cNvPr>
          <p:cNvSpPr/>
          <p:nvPr/>
        </p:nvSpPr>
        <p:spPr>
          <a:xfrm rot="3656719">
            <a:off x="7443674" y="3885682"/>
            <a:ext cx="929701" cy="667508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9C3634A-AB05-4E97-B36D-2DF4005180AD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2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471" y="404665"/>
            <a:ext cx="11665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Организация проведения артикуляционной гимнастики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471" y="986809"/>
            <a:ext cx="11665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Сначала  взрослый  рассказывает  о  предстоящем упражнении, показывает его выполнение и только потом упражнение  делает  ребенок,  а  взрослый  контролирует;</a:t>
            </a:r>
          </a:p>
          <a:p>
            <a:pPr indent="712788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712788" indent="-71278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Взрослый, должен следить</a:t>
            </a:r>
          </a:p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за качеством выполняемых</a:t>
            </a:r>
          </a:p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ребенком движений;</a:t>
            </a:r>
          </a:p>
          <a:p>
            <a:endParaRPr lang="ru-RU" sz="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712788" indent="-71278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 процессе выполнения </a:t>
            </a:r>
          </a:p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гимнастики  важно  помнить </a:t>
            </a:r>
          </a:p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 создании положительного </a:t>
            </a:r>
          </a:p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эмоционального  настроя </a:t>
            </a:r>
          </a:p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  ребенка.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5190" y="2378537"/>
            <a:ext cx="4971386" cy="400169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EA3FAA0-29AA-4B0D-A5CC-9946ACADDFD7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0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943963" y="1719507"/>
            <a:ext cx="7875860" cy="422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722313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Проводить артикуляционную гимнастику каждый день по 3-4 раза продолжительностью</a:t>
            </a:r>
          </a:p>
          <a:p>
            <a:pPr marR="0" lvl="0" algn="just" defTabSz="914400" rtl="0" eaLnBrk="1" fontAlgn="auto" latinLnBrk="0" hangingPunct="1"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3-5 минут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;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R="0" lvl="0" algn="just" defTabSz="914400" rtl="0" eaLnBrk="1" fontAlgn="auto" latinLnBrk="0" hangingPunct="1">
              <a:buClrTx/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R="0" lvl="0" indent="722313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Каждое  динамическое упражнение выполняется по 5-7 раз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;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R="0" lvl="0" indent="722313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R="0" lvl="0" indent="722313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Статические упражнения выполняются по 7-10 секунд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;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R="0" lvl="0" indent="722313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800" b="1" noProof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R="0" lvl="0" indent="722313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Артикуляционную гимнастику выполняют сидя перед зеркалом</a:t>
            </a:r>
            <a:r>
              <a:rPr 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  <a:endParaRPr lang="en-US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R="0" lvl="0" indent="722313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R="0" lvl="0" indent="722313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Проводить упражнения лучше эмоционально и в игровой форме.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1B178F-AC53-4D50-B7D3-5B8025DF8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77" y="1542515"/>
            <a:ext cx="3433824" cy="45828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410537-D3EA-43AF-9B56-A63FE14A35AD}"/>
              </a:ext>
            </a:extLst>
          </p:cNvPr>
          <p:cNvSpPr/>
          <p:nvPr/>
        </p:nvSpPr>
        <p:spPr>
          <a:xfrm>
            <a:off x="259882" y="334165"/>
            <a:ext cx="11656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Для наиболее эффективного результата необходимо придерживаться следующих рекомендаций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07B670-09CF-43E3-920C-569B1457D519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7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">
            <a:extLst>
              <a:ext uri="{FF2B5EF4-FFF2-40B4-BE49-F238E27FC236}">
                <a16:creationId xmlns:a16="http://schemas.microsoft.com/office/drawing/2014/main" xmlns="" id="{AF8516D4-FF89-41E3-AFFC-B8424966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" y="937742"/>
            <a:ext cx="11612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ДИНАМИЧЕСКИЕ УПРАЖНЕНИЯ</a:t>
            </a:r>
          </a:p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ЯЗЫКА</a:t>
            </a:r>
            <a:endParaRPr lang="ru-RU" altLang="ru-RU" sz="3600" i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033D28-D9FB-4C5A-9E23-5D90A7D58E2B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6F9999-DAA8-4ED6-A0E5-442CFFF81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003" y="2467102"/>
            <a:ext cx="4888889" cy="40634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xmlns="" id="{8374684A-4406-4D1A-BDFD-1A7457842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0245" name="Рисунок 17">
            <a:extLst>
              <a:ext uri="{FF2B5EF4-FFF2-40B4-BE49-F238E27FC236}">
                <a16:creationId xmlns:a16="http://schemas.microsoft.com/office/drawing/2014/main" xmlns="" id="{7D6FE76E-16FB-4EE5-87BA-6E171F4C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115706"/>
            <a:ext cx="114993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xmlns="" id="{FFAE7FC0-FD20-4B4B-A08A-67E367FD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713455"/>
            <a:ext cx="609904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«ЧАСИКИ»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приоткрыт. Губы растянуты в улыбку. Кончиком узкого языка попеременно тянуться под счет взрослого к уголкам рта. </a:t>
            </a: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7" name="Рисунок 17">
            <a:extLst>
              <a:ext uri="{FF2B5EF4-FFF2-40B4-BE49-F238E27FC236}">
                <a16:creationId xmlns:a16="http://schemas.microsoft.com/office/drawing/2014/main" xmlns="" id="{2414DE51-E7C8-4B4A-A885-01F6AD78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329" y="2368959"/>
            <a:ext cx="112037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2">
            <a:extLst>
              <a:ext uri="{FF2B5EF4-FFF2-40B4-BE49-F238E27FC236}">
                <a16:creationId xmlns:a16="http://schemas.microsoft.com/office/drawing/2014/main" xmlns="" id="{B453888B-E08B-4D27-AC57-B2901804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330" y="3707169"/>
            <a:ext cx="1074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21">
            <a:extLst>
              <a:ext uri="{FF2B5EF4-FFF2-40B4-BE49-F238E27FC236}">
                <a16:creationId xmlns:a16="http://schemas.microsoft.com/office/drawing/2014/main" xmlns="" id="{ECFB4C2F-ED85-4134-A398-9DA705FE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330" y="5120481"/>
            <a:ext cx="1074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8">
            <a:extLst>
              <a:ext uri="{FF2B5EF4-FFF2-40B4-BE49-F238E27FC236}">
                <a16:creationId xmlns:a16="http://schemas.microsoft.com/office/drawing/2014/main" xmlns="" id="{7470FC7E-27CF-4A84-AD5B-4EF13A4A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068" y="2202527"/>
            <a:ext cx="61676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«ЗМЕЙКА»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широко открыт. Узкий язык сильно выдвинуть вперед и убрать вглубь рта</a:t>
            </a:r>
            <a:r>
              <a:rPr lang="ru-RU" alt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251" name="Rectangle 9">
            <a:extLst>
              <a:ext uri="{FF2B5EF4-FFF2-40B4-BE49-F238E27FC236}">
                <a16:creationId xmlns:a16="http://schemas.microsoft.com/office/drawing/2014/main" xmlns="" id="{43C24FD9-6629-4A20-B3EF-3403DF971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064" y="3410712"/>
            <a:ext cx="61676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 b="1" dirty="0">
              <a:solidFill>
                <a:srgbClr val="CC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«КАЧЕЛИ»</a:t>
            </a:r>
          </a:p>
          <a:p>
            <a:pPr algn="ctr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открыт. Напряженным языком тянуться к верхним и нижним резцам. </a:t>
            </a:r>
            <a:endParaRPr lang="ru-RU" alt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2" name="Rectangle 10">
            <a:extLst>
              <a:ext uri="{FF2B5EF4-FFF2-40B4-BE49-F238E27FC236}">
                <a16:creationId xmlns:a16="http://schemas.microsoft.com/office/drawing/2014/main" xmlns="" id="{13DDE339-940B-4B38-A0C9-20C1D2AC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072" y="5097888"/>
            <a:ext cx="61036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«ЧИСТИМ ЗУБЫ»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закрыт. Круговым движением языка обвести между губами и зубами. </a:t>
            </a:r>
            <a:endParaRPr lang="ru-RU" alt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3C69B7-B6E2-4E4C-BF85-EE1BECC89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7595" y="439033"/>
            <a:ext cx="1755576" cy="15605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0BC3C4-0D47-4582-9E6D-48647BF575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434" y="1987296"/>
            <a:ext cx="1146219" cy="15282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DE9D18-CA3A-4811-AD8E-A1B11CF16E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0423" y="4955446"/>
            <a:ext cx="1822707" cy="13670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FB1381-759C-4FC5-99BE-13DEFA9C1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079" y="3535786"/>
            <a:ext cx="1658053" cy="136703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BF0125-5B2E-477F-B506-B8C6E4A5FE53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xmlns="" id="{DC9473E0-397B-4CAD-92C0-1A5A32725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784" y="527386"/>
            <a:ext cx="6126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«ЛОШАДКА» 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Присосать язык к небу, щелкнуть языком. Цокать медленно, сильно, громко, тянуть подъязычную связку. Челюсть не двигается. </a:t>
            </a:r>
            <a:b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9" name="Рисунок 20">
            <a:extLst>
              <a:ext uri="{FF2B5EF4-FFF2-40B4-BE49-F238E27FC236}">
                <a16:creationId xmlns:a16="http://schemas.microsoft.com/office/drawing/2014/main" xmlns="" id="{7616C42B-1D98-4A1F-ABEC-3335C3C9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415" y="2101343"/>
            <a:ext cx="11287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3">
            <a:extLst>
              <a:ext uri="{FF2B5EF4-FFF2-40B4-BE49-F238E27FC236}">
                <a16:creationId xmlns:a16="http://schemas.microsoft.com/office/drawing/2014/main" xmlns="" id="{0D9C08E2-FDAA-4A44-8B6B-C15ADAF23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43" y="1871296"/>
            <a:ext cx="6126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«ГАРМОШКА»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раскрыт. Язык присосать к небу. Не отрывая язык от неба, сильно оттягивать вниз нижнюю челюсть. </a:t>
            </a:r>
            <a:endParaRPr lang="ru-RU" alt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1">
            <a:extLst>
              <a:ext uri="{FF2B5EF4-FFF2-40B4-BE49-F238E27FC236}">
                <a16:creationId xmlns:a16="http://schemas.microsoft.com/office/drawing/2014/main" xmlns="" id="{2BB44ADC-BF13-4818-A781-20415CA02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" y="689042"/>
            <a:ext cx="1128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5">
            <a:extLst>
              <a:ext uri="{FF2B5EF4-FFF2-40B4-BE49-F238E27FC236}">
                <a16:creationId xmlns:a16="http://schemas.microsoft.com/office/drawing/2014/main" xmlns="" id="{D36606FA-D3F2-463C-9EBD-1FDEC798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686" y="3495356"/>
            <a:ext cx="11562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19">
            <a:extLst>
              <a:ext uri="{FF2B5EF4-FFF2-40B4-BE49-F238E27FC236}">
                <a16:creationId xmlns:a16="http://schemas.microsoft.com/office/drawing/2014/main" xmlns="" id="{7E8F731D-AA32-4D40-9B29-CCB1C1F3A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859" y="4842165"/>
            <a:ext cx="1106424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6">
            <a:extLst>
              <a:ext uri="{FF2B5EF4-FFF2-40B4-BE49-F238E27FC236}">
                <a16:creationId xmlns:a16="http://schemas.microsoft.com/office/drawing/2014/main" xmlns="" id="{50C07149-1068-4D6D-86A7-56E31883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75" name="Rectangle 7">
            <a:extLst>
              <a:ext uri="{FF2B5EF4-FFF2-40B4-BE49-F238E27FC236}">
                <a16:creationId xmlns:a16="http://schemas.microsoft.com/office/drawing/2014/main" xmlns="" id="{C0B2603F-3E95-48FC-805C-5E83E32B5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41" y="3103051"/>
            <a:ext cx="6126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«МАЛЯР»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открыт. Широким кончиком языка, как кисточкой, ведем от верхних резцов до мягкого неба. </a:t>
            </a:r>
            <a:endParaRPr lang="ru-RU" alt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6" name="Rectangle 8">
            <a:extLst>
              <a:ext uri="{FF2B5EF4-FFF2-40B4-BE49-F238E27FC236}">
                <a16:creationId xmlns:a16="http://schemas.microsoft.com/office/drawing/2014/main" xmlns="" id="{1AF782E2-723E-4DE9-A2BC-BE02A9B7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41" y="4440461"/>
            <a:ext cx="61264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«ШМЕЛЬ»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Рот открыт. Язык в виде чашечки поднят вверх и к верхним зубам, боковые края прижаты к коренным зубам. Посередине языка идет воздушная струя, подключается голос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(слышится </a:t>
            </a:r>
            <a:r>
              <a:rPr lang="ru-RU" altLang="ru-RU" sz="1600" dirty="0" err="1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зж-зж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77" name="Рисунок 17" descr="лошадка.jpg">
            <a:extLst>
              <a:ext uri="{FF2B5EF4-FFF2-40B4-BE49-F238E27FC236}">
                <a16:creationId xmlns:a16="http://schemas.microsoft.com/office/drawing/2014/main" xmlns="" id="{4F27A9E7-8B28-40C6-9784-DC08C0B3ED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3638" y="311665"/>
            <a:ext cx="13573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Рисунок 19" descr="маляр.jpg">
            <a:extLst>
              <a:ext uri="{FF2B5EF4-FFF2-40B4-BE49-F238E27FC236}">
                <a16:creationId xmlns:a16="http://schemas.microsoft.com/office/drawing/2014/main" xmlns="" id="{EF15245A-DA58-482A-B86A-17639704FF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2573" y="2926427"/>
            <a:ext cx="1276186" cy="14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20" descr="шмель.jpg">
            <a:extLst>
              <a:ext uri="{FF2B5EF4-FFF2-40B4-BE49-F238E27FC236}">
                <a16:creationId xmlns:a16="http://schemas.microsoft.com/office/drawing/2014/main" xmlns="" id="{E739D1AD-3211-464B-941B-46D4BAA1B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4765" y="4603879"/>
            <a:ext cx="147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FD6FEE-8CF1-43B0-B29A-024669DF89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5349" y="1871296"/>
            <a:ext cx="1435791" cy="107721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8CE18AD-40AA-4813-8032-CF0BFB7BD9AE}"/>
              </a:ext>
            </a:extLst>
          </p:cNvPr>
          <p:cNvSpPr/>
          <p:nvPr/>
        </p:nvSpPr>
        <p:spPr>
          <a:xfrm>
            <a:off x="8894813" y="6628439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МАДОУ-ДЕТСКИЙ САД № 175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400</TotalTime>
  <Words>774</Words>
  <Application>Microsoft Office PowerPoint</Application>
  <PresentationFormat>Произвольный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Базис</vt:lpstr>
      <vt:lpstr>Слайд 1</vt:lpstr>
      <vt:lpstr>Слайд 2</vt:lpstr>
      <vt:lpstr>Слайд 3</vt:lpstr>
      <vt:lpstr>Артикуляционную гимнастику можно разделить на 2 вида упражнений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Лена</cp:lastModifiedBy>
  <cp:revision>125</cp:revision>
  <dcterms:created xsi:type="dcterms:W3CDTF">2022-04-08T04:15:53Z</dcterms:created>
  <dcterms:modified xsi:type="dcterms:W3CDTF">2022-10-28T02:43:30Z</dcterms:modified>
</cp:coreProperties>
</file>