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70" r:id="rId4"/>
    <p:sldId id="279" r:id="rId5"/>
    <p:sldId id="294" r:id="rId6"/>
    <p:sldId id="295" r:id="rId7"/>
    <p:sldId id="296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11" r:id="rId17"/>
    <p:sldId id="312" r:id="rId18"/>
    <p:sldId id="313" r:id="rId19"/>
    <p:sldId id="314" r:id="rId20"/>
    <p:sldId id="316" r:id="rId21"/>
    <p:sldId id="308" r:id="rId22"/>
    <p:sldId id="309" r:id="rId23"/>
    <p:sldId id="310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66"/>
    <a:srgbClr val="CC0066"/>
    <a:srgbClr val="660066"/>
    <a:srgbClr val="3333CC"/>
    <a:srgbClr val="006600"/>
    <a:srgbClr val="333399"/>
    <a:srgbClr val="003399"/>
    <a:srgbClr val="660033"/>
    <a:srgbClr val="33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>
      <p:cViewPr varScale="1">
        <p:scale>
          <a:sx n="85" d="100"/>
          <a:sy n="85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Julia\Desktop\Новая папка\Без названия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4168" cy="4239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460431" y="9010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177281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1844824"/>
            <a:ext cx="3635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Презентация для родителей</a:t>
            </a:r>
          </a:p>
          <a:p>
            <a:r>
              <a:rPr lang="ru-RU" sz="1600" b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Средней группы  «Лучики», 2021-22г</a:t>
            </a:r>
          </a:p>
          <a:p>
            <a:r>
              <a:rPr lang="ru-RU" b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Приготовила и провела:</a:t>
            </a:r>
          </a:p>
          <a:p>
            <a:r>
              <a:rPr lang="ru-RU" b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Воспитатель Чернакова Л.В., 1КК </a:t>
            </a:r>
          </a:p>
          <a:p>
            <a:endParaRPr lang="ru-RU" b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s.znanio.ru/methodology/images/97/8c/978c6162db65d555876476d2c1739e8cb4e061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7"/>
            <a:ext cx="7818106" cy="6525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.znanio.ru/methodology/images/e0/1f/e01fd49b730db359acb24985462725ac901ecd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81528" cy="64122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.znanio.ru/methodology/images/cf/7a/cf7a302014862d076f921c9a5cf3fd2666eaf5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68344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s.znanio.ru/methodology/images/24/74/2474cbdd84493d6b6000fbaeae88e57e8fe766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84368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.znanio.ru/methodology/images/9f/fa/9ffa32649333146865b7caddf4e84b2084ab0f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52432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.znanio.ru/methodology/images/b0/4b/b04b97bcdc0622b781b6a80a1e33d77136f08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556"/>
            <a:ext cx="7668344" cy="64087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fs.znanio.ru/methodology/images/db/4b/db4b0eecbe8369845d6e283fbcb25af29e7fe4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963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Презентация &quot; Родительское собрание в средней группе на начало учебного года 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803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fs.znanio.ru/methodology/images/c4/d2/c4d2e222221c066863f870fe5002ba30b3bb1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8436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fs.znanio.ru/methodology/images/a5/1e/a51ed1d754477d2f3f433e66c1945000982515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32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310" y="228074"/>
            <a:ext cx="7272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детей 4-5 лет</a:t>
            </a:r>
          </a:p>
        </p:txBody>
      </p:sp>
      <p:pic>
        <p:nvPicPr>
          <p:cNvPr id="3" name="Рисунок 2" descr="a61579b3-0ad0-4f3e-aa3f-41a6a7adf809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658907"/>
            <a:ext cx="3183524" cy="173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4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636912"/>
            <a:ext cx="3233936" cy="202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4208" y="980728"/>
            <a:ext cx="540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Стремление к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</a:t>
            </a:r>
          </a:p>
          <a:p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Этические представления</a:t>
            </a:r>
          </a:p>
          <a:p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</a:t>
            </a:r>
          </a:p>
          <a:p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следствие развитого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воображения</a:t>
            </a:r>
          </a:p>
          <a:p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сверстниками</a:t>
            </a:r>
          </a:p>
          <a:p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Активная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любознательность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fs.znanio.ru/methodology/images/31/67/31673f5cae7d8a44c6e94cf54bc5a26aca0cf8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100392" cy="66204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  <a:latin typeface="Georgia" pitchFamily="16" charset="0"/>
              </a:rPr>
              <a:t>Пожелания:</a:t>
            </a:r>
            <a:r>
              <a:rPr lang="ru-RU" sz="2400" b="1" dirty="0" smtClean="0">
                <a:solidFill>
                  <a:srgbClr val="C35E2E"/>
                </a:solidFill>
                <a:latin typeface="Georgia" pitchFamily="16" charset="0"/>
              </a:rPr>
              <a:t/>
            </a:r>
            <a:br>
              <a:rPr lang="ru-RU" sz="2400" b="1" dirty="0" smtClean="0">
                <a:solidFill>
                  <a:srgbClr val="C35E2E"/>
                </a:solidFill>
                <a:latin typeface="Georgia" pitchFamily="16" charset="0"/>
              </a:rPr>
            </a:br>
            <a:r>
              <a:rPr lang="ru-RU" sz="2400" b="1" i="1" dirty="0" smtClean="0">
                <a:latin typeface="Wingdings 2" charset="2"/>
              </a:rPr>
              <a:t>	</a:t>
            </a:r>
            <a:r>
              <a:rPr lang="ru-RU" sz="2400" b="1" i="1" dirty="0" smtClean="0">
                <a:latin typeface="Georgia" pitchFamily="16" charset="0"/>
              </a:rPr>
              <a:t>Если родители волнуются – ребенок испытывает волнение тоже. Это необходимо помнить. Ребенок копирует вас самих.</a:t>
            </a:r>
            <a:br>
              <a:rPr lang="ru-RU" sz="2400" b="1" i="1" dirty="0" smtClean="0">
                <a:latin typeface="Georgia" pitchFamily="16" charset="0"/>
              </a:rPr>
            </a:br>
            <a:r>
              <a:rPr lang="ru-RU" sz="2400" b="1" i="1" dirty="0" smtClean="0">
                <a:latin typeface="Wingdings 2" charset="2"/>
              </a:rPr>
              <a:t>	</a:t>
            </a:r>
            <a:r>
              <a:rPr lang="ru-RU" sz="2400" b="1" i="1" dirty="0" smtClean="0">
                <a:latin typeface="Georgia" pitchFamily="16" charset="0"/>
              </a:rPr>
              <a:t>Привлекайте детское внимание. Поймайте детский взгляд, посмотрите с ним на то, что его так заинтересовало, и постарайтесь это подхватить.</a:t>
            </a:r>
            <a:br>
              <a:rPr lang="ru-RU" sz="2400" b="1" i="1" dirty="0" smtClean="0">
                <a:latin typeface="Georgia" pitchFamily="16" charset="0"/>
              </a:rPr>
            </a:br>
            <a:r>
              <a:rPr lang="ru-RU" sz="2400" b="1" i="1" dirty="0" smtClean="0">
                <a:latin typeface="Wingdings 2" charset="2"/>
              </a:rPr>
              <a:t>	</a:t>
            </a:r>
            <a:r>
              <a:rPr lang="ru-RU" sz="2400" b="1" i="1" dirty="0" smtClean="0">
                <a:latin typeface="Georgia" pitchFamily="16" charset="0"/>
              </a:rPr>
              <a:t>Будьте спокойны по отношению к своим детям.</a:t>
            </a:r>
            <a:endParaRPr lang="ru-RU" sz="2400" dirty="0"/>
          </a:p>
        </p:txBody>
      </p:sp>
    </p:spTree>
  </p:cSld>
  <p:clrMapOvr>
    <a:masterClrMapping/>
  </p:clrMapOvr>
  <p:transition spd="med"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3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  <a:latin typeface="Times New Roman" pitchFamily="16" charset="0"/>
              </a:rPr>
              <a:t>Пожелания:</a:t>
            </a:r>
            <a:r>
              <a:rPr lang="ru-RU" sz="2000" dirty="0" smtClean="0">
                <a:latin typeface="Times New Roman" pitchFamily="16" charset="0"/>
              </a:rPr>
              <a:t/>
            </a:r>
            <a:br>
              <a:rPr lang="ru-RU" sz="2000" dirty="0" smtClean="0">
                <a:latin typeface="Times New Roman" pitchFamily="16" charset="0"/>
              </a:rPr>
            </a:br>
            <a:r>
              <a:rPr lang="en-US" sz="2000" b="1" i="1" dirty="0" smtClean="0">
                <a:latin typeface="Times New Roman" pitchFamily="16" charset="0"/>
              </a:rPr>
              <a:t>1. </a:t>
            </a:r>
            <a:r>
              <a:rPr lang="en-US" sz="2000" b="1" i="1" dirty="0" err="1" smtClean="0">
                <a:latin typeface="Times New Roman" pitchFamily="16" charset="0"/>
              </a:rPr>
              <a:t>Развивайте</a:t>
            </a:r>
            <a:r>
              <a:rPr lang="en-US" sz="2000" dirty="0" smtClean="0">
                <a:latin typeface="Times New Roman" pitchFamily="16" charset="0"/>
              </a:rPr>
              <a:t> </a:t>
            </a:r>
            <a:r>
              <a:rPr lang="en-US" sz="2000" dirty="0" err="1" smtClean="0">
                <a:latin typeface="Times New Roman" pitchFamily="16" charset="0"/>
              </a:rPr>
              <a:t>настойчивость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трудолюбие</a:t>
            </a:r>
            <a:r>
              <a:rPr lang="en-US" sz="2000" dirty="0" smtClean="0">
                <a:latin typeface="Times New Roman" pitchFamily="16" charset="0"/>
              </a:rPr>
              <a:t> </a:t>
            </a:r>
            <a:r>
              <a:rPr lang="en-US" sz="2000" dirty="0" err="1" smtClean="0">
                <a:latin typeface="Times New Roman" pitchFamily="16" charset="0"/>
              </a:rPr>
              <a:t>ребёнка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умение</a:t>
            </a:r>
            <a:r>
              <a:rPr lang="en-US" sz="2000" dirty="0" smtClean="0">
                <a:latin typeface="Times New Roman" pitchFamily="16" charset="0"/>
              </a:rPr>
              <a:t> </a:t>
            </a:r>
            <a:r>
              <a:rPr lang="en-US" sz="2000" dirty="0" err="1" smtClean="0">
                <a:latin typeface="Times New Roman" pitchFamily="16" charset="0"/>
              </a:rPr>
              <a:t>доводить</a:t>
            </a:r>
            <a:r>
              <a:rPr lang="en-US" sz="2000" dirty="0" smtClean="0">
                <a:latin typeface="Times New Roman" pitchFamily="16" charset="0"/>
              </a:rPr>
              <a:t> </a:t>
            </a:r>
            <a:r>
              <a:rPr lang="en-US" sz="2000" dirty="0" err="1" smtClean="0">
                <a:latin typeface="Times New Roman" pitchFamily="16" charset="0"/>
              </a:rPr>
              <a:t>дело</a:t>
            </a:r>
            <a:r>
              <a:rPr lang="en-US" sz="2000" dirty="0" smtClean="0">
                <a:latin typeface="Times New Roman" pitchFamily="16" charset="0"/>
              </a:rPr>
              <a:t> </a:t>
            </a:r>
            <a:r>
              <a:rPr lang="en-US" sz="2000" dirty="0" err="1" smtClean="0">
                <a:latin typeface="Times New Roman" pitchFamily="16" charset="0"/>
              </a:rPr>
              <a:t>до</a:t>
            </a:r>
            <a:r>
              <a:rPr lang="en-US" sz="2000" dirty="0" smtClean="0">
                <a:latin typeface="Times New Roman" pitchFamily="16" charset="0"/>
              </a:rPr>
              <a:t> </a:t>
            </a:r>
            <a:r>
              <a:rPr lang="en-US" sz="2000" dirty="0" err="1" smtClean="0">
                <a:latin typeface="Times New Roman" pitchFamily="16" charset="0"/>
              </a:rPr>
              <a:t>конца</a:t>
            </a:r>
            <a:r>
              <a:rPr lang="en-US" sz="2000" dirty="0" smtClean="0">
                <a:latin typeface="Times New Roman" pitchFamily="16" charset="0"/>
              </a:rPr>
              <a:t>.</a:t>
            </a:r>
            <a:br>
              <a:rPr lang="en-US" sz="2000" dirty="0" smtClean="0">
                <a:latin typeface="Times New Roman" pitchFamily="16" charset="0"/>
              </a:rPr>
            </a:br>
            <a:r>
              <a:rPr lang="en-US" sz="2000" b="1" i="1" dirty="0" smtClean="0">
                <a:latin typeface="Times New Roman" pitchFamily="16" charset="0"/>
              </a:rPr>
              <a:t>2. </a:t>
            </a:r>
            <a:r>
              <a:rPr lang="en-US" sz="2000" b="1" i="1" dirty="0" err="1" smtClean="0">
                <a:latin typeface="Times New Roman" pitchFamily="16" charset="0"/>
              </a:rPr>
              <a:t>Формируйте</a:t>
            </a:r>
            <a:r>
              <a:rPr lang="en-US" sz="2000" i="1" dirty="0" smtClean="0">
                <a:latin typeface="Times New Roman" pitchFamily="16" charset="0"/>
              </a:rPr>
              <a:t> </a:t>
            </a:r>
            <a:r>
              <a:rPr lang="en-US" sz="2000" dirty="0" smtClean="0">
                <a:latin typeface="Times New Roman" pitchFamily="16" charset="0"/>
              </a:rPr>
              <a:t>у </a:t>
            </a:r>
            <a:r>
              <a:rPr lang="en-US" sz="2000" dirty="0" err="1" smtClean="0">
                <a:latin typeface="Times New Roman" pitchFamily="16" charset="0"/>
              </a:rPr>
              <a:t>него</a:t>
            </a:r>
            <a:r>
              <a:rPr lang="en-US" sz="2000" dirty="0" smtClean="0">
                <a:latin typeface="Times New Roman" pitchFamily="16" charset="0"/>
              </a:rPr>
              <a:t> </a:t>
            </a:r>
            <a:r>
              <a:rPr lang="en-US" sz="2000" dirty="0" err="1" smtClean="0">
                <a:latin typeface="Times New Roman" pitchFamily="16" charset="0"/>
              </a:rPr>
              <a:t>мыслительные</a:t>
            </a:r>
            <a:r>
              <a:rPr lang="en-US" sz="2000" dirty="0" smtClean="0">
                <a:latin typeface="Times New Roman" pitchFamily="16" charset="0"/>
              </a:rPr>
              <a:t> </a:t>
            </a:r>
            <a:r>
              <a:rPr lang="en-US" sz="2000" dirty="0" err="1" smtClean="0">
                <a:latin typeface="Times New Roman" pitchFamily="16" charset="0"/>
              </a:rPr>
              <a:t>способности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наблюдательность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пытливость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интерес</a:t>
            </a:r>
            <a:r>
              <a:rPr lang="en-US" sz="2000" dirty="0" smtClean="0">
                <a:latin typeface="Times New Roman" pitchFamily="16" charset="0"/>
              </a:rPr>
              <a:t> к </a:t>
            </a:r>
            <a:r>
              <a:rPr lang="en-US" sz="2000" dirty="0" err="1" smtClean="0">
                <a:latin typeface="Times New Roman" pitchFamily="16" charset="0"/>
              </a:rPr>
              <a:t>познанию</a:t>
            </a:r>
            <a:r>
              <a:rPr lang="en-US" sz="2000" dirty="0" smtClean="0">
                <a:latin typeface="Times New Roman" pitchFamily="16" charset="0"/>
              </a:rPr>
              <a:t> </a:t>
            </a:r>
            <a:r>
              <a:rPr lang="en-US" sz="2000" dirty="0" err="1" smtClean="0">
                <a:latin typeface="Times New Roman" pitchFamily="16" charset="0"/>
              </a:rPr>
              <a:t>окружающего</a:t>
            </a:r>
            <a:r>
              <a:rPr lang="en-US" sz="2000" dirty="0" smtClean="0">
                <a:latin typeface="Times New Roman" pitchFamily="16" charset="0"/>
              </a:rPr>
              <a:t>. </a:t>
            </a:r>
            <a:r>
              <a:rPr lang="en-US" sz="2000" dirty="0" err="1" smtClean="0">
                <a:latin typeface="Times New Roman" pitchFamily="16" charset="0"/>
              </a:rPr>
              <a:t>Загадывайте</a:t>
            </a:r>
            <a:r>
              <a:rPr lang="en-US" sz="2000" dirty="0" smtClean="0">
                <a:latin typeface="Times New Roman" pitchFamily="16" charset="0"/>
              </a:rPr>
              <a:t> </a:t>
            </a:r>
            <a:r>
              <a:rPr lang="en-US" sz="2000" dirty="0" err="1" smtClean="0">
                <a:latin typeface="Times New Roman" pitchFamily="16" charset="0"/>
              </a:rPr>
              <a:t>ребёнку</a:t>
            </a:r>
            <a:r>
              <a:rPr lang="en-US" sz="2000" dirty="0" smtClean="0">
                <a:latin typeface="Times New Roman" pitchFamily="16" charset="0"/>
              </a:rPr>
              <a:t> </a:t>
            </a:r>
            <a:r>
              <a:rPr lang="en-US" sz="2000" dirty="0" err="1" smtClean="0">
                <a:latin typeface="Times New Roman" pitchFamily="16" charset="0"/>
              </a:rPr>
              <a:t>загадки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составляйте</a:t>
            </a:r>
            <a:r>
              <a:rPr lang="en-US" sz="2000" dirty="0" smtClean="0">
                <a:latin typeface="Times New Roman" pitchFamily="16" charset="0"/>
              </a:rPr>
              <a:t> </a:t>
            </a:r>
            <a:r>
              <a:rPr lang="en-US" sz="2000" dirty="0" err="1" smtClean="0">
                <a:latin typeface="Times New Roman" pitchFamily="16" charset="0"/>
              </a:rPr>
              <a:t>их</a:t>
            </a:r>
            <a:r>
              <a:rPr lang="en-US" sz="2000" dirty="0" smtClean="0">
                <a:latin typeface="Times New Roman" pitchFamily="16" charset="0"/>
              </a:rPr>
              <a:t> </a:t>
            </a:r>
            <a:r>
              <a:rPr lang="en-US" sz="2000" dirty="0" err="1" smtClean="0">
                <a:latin typeface="Times New Roman" pitchFamily="16" charset="0"/>
              </a:rPr>
              <a:t>вместе</a:t>
            </a:r>
            <a:r>
              <a:rPr lang="en-US" sz="2000" dirty="0" smtClean="0">
                <a:latin typeface="Times New Roman" pitchFamily="16" charset="0"/>
              </a:rPr>
              <a:t>. </a:t>
            </a:r>
            <a:br>
              <a:rPr lang="en-US" sz="2000" dirty="0" smtClean="0">
                <a:latin typeface="Times New Roman" pitchFamily="16" charset="0"/>
              </a:rPr>
            </a:br>
            <a:r>
              <a:rPr lang="ru-RU" sz="2000" b="1" i="1" dirty="0" smtClean="0">
                <a:latin typeface="Times New Roman" pitchFamily="16" charset="0"/>
              </a:rPr>
              <a:t>3. </a:t>
            </a:r>
            <a:r>
              <a:rPr lang="ru-RU" sz="2000" dirty="0" smtClean="0">
                <a:latin typeface="Times New Roman" pitchFamily="16" charset="0"/>
              </a:rPr>
              <a:t>По возможности </a:t>
            </a:r>
            <a:r>
              <a:rPr lang="ru-RU" sz="2000" b="1" i="1" dirty="0" smtClean="0">
                <a:latin typeface="Times New Roman" pitchFamily="16" charset="0"/>
              </a:rPr>
              <a:t>не давайте </a:t>
            </a:r>
            <a:r>
              <a:rPr lang="ru-RU" sz="2000" dirty="0" smtClean="0">
                <a:latin typeface="Times New Roman" pitchFamily="16" charset="0"/>
              </a:rPr>
              <a:t>ребёнку готовых ответов, заставляйте его размышлять, исследовать.</a:t>
            </a:r>
            <a:br>
              <a:rPr lang="ru-RU" sz="2000" dirty="0" smtClean="0">
                <a:latin typeface="Times New Roman" pitchFamily="16" charset="0"/>
              </a:rPr>
            </a:br>
            <a:r>
              <a:rPr lang="ru-RU" sz="2000" b="1" i="1" dirty="0" smtClean="0">
                <a:latin typeface="Times New Roman" pitchFamily="16" charset="0"/>
              </a:rPr>
              <a:t>4. Ставьте </a:t>
            </a:r>
            <a:r>
              <a:rPr lang="ru-RU" sz="2000" dirty="0" smtClean="0">
                <a:latin typeface="Times New Roman" pitchFamily="16" charset="0"/>
              </a:rPr>
              <a:t>ребёнка перед проблемными ситуациями, например, предложите ему выяснить, почему вчера можно было лепить снежную бабу из снега, а сегодня нет.</a:t>
            </a:r>
            <a:br>
              <a:rPr lang="ru-RU" sz="2000" dirty="0" smtClean="0">
                <a:latin typeface="Times New Roman" pitchFamily="16" charset="0"/>
              </a:rPr>
            </a:br>
            <a:r>
              <a:rPr lang="ru-RU" sz="2000" b="1" i="1" dirty="0" smtClean="0">
                <a:latin typeface="Times New Roman" pitchFamily="16" charset="0"/>
              </a:rPr>
              <a:t>5. Беседуйте </a:t>
            </a:r>
            <a:r>
              <a:rPr lang="ru-RU" sz="2000" dirty="0" smtClean="0">
                <a:latin typeface="Times New Roman" pitchFamily="16" charset="0"/>
              </a:rPr>
              <a:t>о прочитанных книгах, попытайтесь выяснить, как ребёнок понял их содержание, сумел ли вникнуть в причинную связь событий, правильно ли оценивал поступки действующих лиц, способен ли доказать, почему одних героев он осуждает, других одобряет.</a:t>
            </a:r>
            <a:endParaRPr lang="ru-RU" sz="2000" dirty="0"/>
          </a:p>
        </p:txBody>
      </p:sp>
    </p:spTree>
  </p:cSld>
  <p:clrMapOvr>
    <a:masterClrMapping/>
  </p:clrMapOvr>
  <p:transition spd="med"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.znanio.ru/methodology/images/f0/b3/f0b3c5a4ef734fe151768ff3db71ef46549d65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08304" cy="5661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124744"/>
            <a:ext cx="5400600" cy="36049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376" y="116632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одителям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Понять, каковы в вашей семье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и законы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которые ребенку не позволено нарушать.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Предлагать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альтернативы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вместо запретов.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Говорить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ребенку 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чувствах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перегружать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совесть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ребенка.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Помнить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том, что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стоит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ребенке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рассказывать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различные страшные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истории или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обсуждать/осуждать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кого-либо.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ребенку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проявления его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творчества и самовыражения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ребенку возможность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другими детьми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ребенок уже способен достаточно долго и увлеченно заниматься тем, что ему нравится, и ему бывает очень трудно прервать игру, поэтому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необходимости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ее заканчивать стоит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предупреждать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его заранее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открытым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вопросам ребенка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Обсуждать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любые события с ребенком.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23528" y="332980"/>
            <a:ext cx="2200624" cy="17305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занятия по физкультуре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517649" y="399812"/>
            <a:ext cx="2302823" cy="166372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занятие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развитию речи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6378711" y="2248363"/>
            <a:ext cx="2568745" cy="21602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занятие по ознакомлению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окружающим миром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9257" y="3933056"/>
            <a:ext cx="2421538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математике</a:t>
            </a:r>
          </a:p>
        </p:txBody>
      </p:sp>
      <p:sp>
        <p:nvSpPr>
          <p:cNvPr id="16" name="Овал 15"/>
          <p:cNvSpPr/>
          <p:nvPr/>
        </p:nvSpPr>
        <p:spPr>
          <a:xfrm>
            <a:off x="133699" y="2226509"/>
            <a:ext cx="2088232" cy="15841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занятия музыкой</a:t>
            </a:r>
          </a:p>
        </p:txBody>
      </p:sp>
      <p:sp>
        <p:nvSpPr>
          <p:cNvPr id="17" name="Стрелка влево 16"/>
          <p:cNvSpPr/>
          <p:nvPr/>
        </p:nvSpPr>
        <p:spPr>
          <a:xfrm rot="2153901">
            <a:off x="2448767" y="1318679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9661408">
            <a:off x="5900395" y="1342155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19549419">
            <a:off x="2523113" y="3889054"/>
            <a:ext cx="817685" cy="2765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20672243">
            <a:off x="2272125" y="2810170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12080672">
            <a:off x="6126683" y="2906613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05455" y="4289152"/>
            <a:ext cx="2198593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занятие по рисованию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лево 22"/>
          <p:cNvSpPr/>
          <p:nvPr/>
        </p:nvSpPr>
        <p:spPr>
          <a:xfrm rot="16426749">
            <a:off x="3808238" y="4087307"/>
            <a:ext cx="504056" cy="2809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096162" y="4243033"/>
            <a:ext cx="2198593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занятие по лепке или аппликации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лево 24"/>
          <p:cNvSpPr/>
          <p:nvPr/>
        </p:nvSpPr>
        <p:spPr>
          <a:xfrm rot="14860646">
            <a:off x="5348228" y="3929849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595938" y="836712"/>
            <a:ext cx="3744416" cy="334837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образовательного процесса в средней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занятий по 20 минут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5658" y="271681"/>
            <a:ext cx="2638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Коротко о разном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Julia\Desktop\Новая папка\699518558644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51065"/>
            <a:ext cx="3364441" cy="4761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756918"/>
            <a:ext cx="475252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группу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запрещено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приносить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пистолеты, сабли, мечи, лак для ногтей, помады, духи и т. д.,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монеты,жевательную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резинку, конфеты для угощения своих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друзей(без разрешения).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забирать детей 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родителям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 нетрезвом виде и лицам младше 16 лет. 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Девочкам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принести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расческу.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Просьба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принимать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 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жизни группы и детского сада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в оформлении участка, группы. Участвовать в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конкурсах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048159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Возраст от 4 до 5 лет — период относительного </a:t>
            </a:r>
            <a:r>
              <a:rPr lang="ru-RU" sz="4000" b="1" dirty="0" smtClean="0">
                <a:solidFill>
                  <a:srgbClr val="FF0000"/>
                </a:solidFill>
              </a:rPr>
              <a:t>затишья.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/>
              <a:t>Ребенок вышел из кризиса и в целом стал спокойнее, послушнее, покладистее. Все более сильной становится потребность в друзьях, резко возрастает интерес к окружающему миру.</a:t>
            </a:r>
            <a:endParaRPr lang="ru-RU" sz="4000" b="1" dirty="0"/>
          </a:p>
        </p:txBody>
      </p:sp>
    </p:spTree>
  </p:cSld>
  <p:clrMapOvr>
    <a:masterClrMapping/>
  </p:clrMapOvr>
  <p:transition spd="med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8820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Развитие основных психических процессов.</a:t>
            </a:r>
          </a:p>
          <a:p>
            <a:r>
              <a:rPr lang="ru-RU" sz="2800" dirty="0" smtClean="0"/>
              <a:t> К 4 годам дети могут воспринимать: до 7 и более цветов, до 5 и более форм предметов, способны различать предметы по величине, ориентироваться в пространстве. различать эмоциональные состояния. группировка предметов одного цвета, формы, размера; сравнение по цвету, форме, размеру, весу; по времени (сегодня, завтра, вчера, поздно, потом, сейчас) выделение основных свойств предметов (форма, величина, цвет); формирование числовых представлений (много, мало, один, два, меньше, больше). </a:t>
            </a:r>
            <a:endParaRPr lang="ru-RU" sz="2800" dirty="0"/>
          </a:p>
        </p:txBody>
      </p:sp>
    </p:spTree>
  </p:cSld>
  <p:clrMapOvr>
    <a:masterClrMapping/>
  </p:clrMapOvr>
  <p:transition spd="med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700808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Ребенок в возрасте от 4 до 5 лет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                     </a:t>
            </a:r>
            <a:r>
              <a:rPr lang="ru-RU" sz="4000" dirty="0" smtClean="0">
                <a:solidFill>
                  <a:srgbClr val="00B050"/>
                </a:solidFill>
              </a:rPr>
              <a:t>может уметь: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s.znanio.ru/methodology/images/62/3e/623eb9fe7ed00af9598a5b03f20a0f7337b70a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33522" cy="65468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410</Words>
  <Application>Microsoft Office PowerPoint</Application>
  <PresentationFormat>Экран (4:3)</PresentationFormat>
  <Paragraphs>58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Наташенька</dc:creator>
  <cp:lastModifiedBy>User</cp:lastModifiedBy>
  <cp:revision>139</cp:revision>
  <dcterms:created xsi:type="dcterms:W3CDTF">2016-12-11T10:22:10Z</dcterms:created>
  <dcterms:modified xsi:type="dcterms:W3CDTF">2023-10-01T13:20:45Z</dcterms:modified>
</cp:coreProperties>
</file>