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9144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userDrawn="1">
  <p:cSld name="Титульный слайд">
    <p:bg>
      <p:bgPr>
        <a:solidFill>
          <a:schemeClr val="bg2"/>
        </a:solidFill>
        <a:effectLst/>
      </p:bgPr>
    </p:bg>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436346" y="1788454"/>
            <a:ext cx="6270922" cy="2098226"/>
          </a:xfrm>
        </p:spPr>
        <p:txBody>
          <a:bodyPr anchor="b">
            <a:noAutofit/>
          </a:bodyPr>
          <a:lstStyle>
            <a:lvl1pPr algn="ctr">
              <a:defRPr sz="6000" cap="all">
                <a:solidFill>
                  <a:schemeClr val="tx2"/>
                </a:solidFill>
              </a:defRPr>
            </a:lvl1pPr>
          </a:lstStyle>
          <a:p>
            <a:pPr>
              <a:defRPr/>
            </a:pPr>
            <a:r>
              <a:rPr lang="ru-RU"/>
              <a:t>Образец заголовка</a:t>
            </a:r>
            <a:endParaRPr lang="en-US"/>
          </a:p>
        </p:txBody>
      </p:sp>
      <p:sp>
        <p:nvSpPr>
          <p:cNvPr id="3" name="Subtitle 2"/>
          <p:cNvSpPr>
            <a:spLocks noGrp="1"/>
          </p:cNvSpPr>
          <p:nvPr>
            <p:ph type="subTitle" idx="1"/>
          </p:nvPr>
        </p:nvSpPr>
        <p:spPr bwMode="auto">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a:defRPr/>
            </a:pPr>
            <a:r>
              <a:rPr lang="ru-RU"/>
              <a:t>Образец подзаголовка</a:t>
            </a:r>
            <a:endParaRPr lang="en-US"/>
          </a:p>
        </p:txBody>
      </p:sp>
      <p:sp>
        <p:nvSpPr>
          <p:cNvPr id="4" name="Date Placeholder 3"/>
          <p:cNvSpPr>
            <a:spLocks noGrp="1"/>
          </p:cNvSpPr>
          <p:nvPr>
            <p:ph type="dt" sz="half" idx="10"/>
          </p:nvPr>
        </p:nvSpPr>
        <p:spPr bwMode="auto">
          <a:xfrm>
            <a:off x="564644" y="6453386"/>
            <a:ext cx="1205958" cy="404614"/>
          </a:xfrm>
        </p:spPr>
        <p:txBody>
          <a:bodyPr/>
          <a:lstStyle>
            <a:lvl1pPr>
              <a:defRPr>
                <a:solidFill>
                  <a:schemeClr val="tx2"/>
                </a:solidFill>
              </a:defRPr>
            </a:lvl1pPr>
          </a:lstStyle>
          <a:p>
            <a:pPr>
              <a:defRPr/>
            </a:pPr>
            <a:fld id="{5B106E36-FD25-4E2D-B0AA-010F637433A0}" type="datetimeFigureOut">
              <a:rPr lang="ru-RU"/>
              <a:t>24.02.2026</a:t>
            </a:fld>
            <a:endParaRPr lang="ru-RU"/>
          </a:p>
        </p:txBody>
      </p:sp>
      <p:sp>
        <p:nvSpPr>
          <p:cNvPr id="5" name="Footer Placeholder 4"/>
          <p:cNvSpPr>
            <a:spLocks noGrp="1"/>
          </p:cNvSpPr>
          <p:nvPr>
            <p:ph type="ftr" sz="quarter" idx="11"/>
          </p:nvPr>
        </p:nvSpPr>
        <p:spPr bwMode="auto">
          <a:xfrm>
            <a:off x="1938041" y="6453386"/>
            <a:ext cx="5267533" cy="404614"/>
          </a:xfrm>
        </p:spPr>
        <p:txBody>
          <a:bodyPr/>
          <a:lstStyle>
            <a:lvl1pPr algn="ctr">
              <a:defRPr>
                <a:solidFill>
                  <a:schemeClr val="tx2"/>
                </a:solidFill>
              </a:defRPr>
            </a:lvl1pPr>
          </a:lstStyle>
          <a:p>
            <a:pPr>
              <a:defRPr/>
            </a:pPr>
            <a:endParaRPr lang="ru-RU"/>
          </a:p>
        </p:txBody>
      </p:sp>
      <p:sp>
        <p:nvSpPr>
          <p:cNvPr id="6" name="Slide Number Placeholder 5"/>
          <p:cNvSpPr>
            <a:spLocks noGrp="1"/>
          </p:cNvSpPr>
          <p:nvPr>
            <p:ph type="sldNum" sz="quarter" idx="12"/>
          </p:nvPr>
        </p:nvSpPr>
        <p:spPr bwMode="auto">
          <a:xfrm>
            <a:off x="7373012" y="6453386"/>
            <a:ext cx="1197219" cy="404614"/>
          </a:xfrm>
        </p:spPr>
        <p:txBody>
          <a:bodyPr/>
          <a:lstStyle>
            <a:lvl1pPr>
              <a:defRPr>
                <a:solidFill>
                  <a:schemeClr val="tx2"/>
                </a:solidFill>
              </a:defRPr>
            </a:lvl1pPr>
          </a:lstStyle>
          <a:p>
            <a:pPr>
              <a:defRPr/>
            </a:pPr>
            <a:fld id="{725C68B6-61C2-468F-89AB-4B9F7531AA68}" type="slidenum">
              <a:rPr lang="ru-RU"/>
              <a:t>‹#›</a:t>
            </a:fld>
            <a:endParaRPr lang="ru-RU"/>
          </a:p>
        </p:txBody>
      </p:sp>
      <p:grpSp>
        <p:nvGrpSpPr>
          <p:cNvPr id="8" name="Group 7"/>
          <p:cNvGrpSpPr/>
          <p:nvPr/>
        </p:nvGrpSpPr>
        <p:grpSpPr bwMode="auto">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extrusionOk="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extrusionOk="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1028700" y="2295526"/>
            <a:ext cx="7200900" cy="357187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Вертикальный заголовок и текст">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880797" y="624156"/>
            <a:ext cx="1490949" cy="5243244"/>
          </a:xfrm>
        </p:spPr>
        <p:txBody>
          <a:bodyPr vert="eaVert"/>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1028700" y="624156"/>
            <a:ext cx="5724524" cy="5243244"/>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Заголовок и объек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secHead" preserve="1" userDrawn="1">
  <p:cSld name="Заголовок раздела">
    <p:bg>
      <p:bgRef idx="1001">
        <a:schemeClr val="bg2"/>
      </p:bgRef>
    </p:bg>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73769" y="1301361"/>
            <a:ext cx="7209728" cy="2852737"/>
          </a:xfrm>
        </p:spPr>
        <p:txBody>
          <a:bodyPr anchor="b">
            <a:normAutofit/>
          </a:bodyPr>
          <a:lstStyle>
            <a:lvl1pPr algn="r">
              <a:defRPr sz="6000" cap="all">
                <a:solidFill>
                  <a:schemeClr val="tx2"/>
                </a:solidFill>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a:xfrm>
            <a:off x="554181" y="6453386"/>
            <a:ext cx="1216807" cy="404614"/>
          </a:xfrm>
        </p:spPr>
        <p:txBody>
          <a:bodyPr/>
          <a:lstStyle>
            <a:lvl1pPr>
              <a:defRPr>
                <a:solidFill>
                  <a:schemeClr val="tx2"/>
                </a:solidFill>
              </a:defRPr>
            </a:lvl1pPr>
          </a:lstStyle>
          <a:p>
            <a:pPr>
              <a:defRPr/>
            </a:pPr>
            <a:fld id="{5B106E36-FD25-4E2D-B0AA-010F637433A0}" type="datetimeFigureOut">
              <a:rPr lang="ru-RU"/>
              <a:t>24.02.2026</a:t>
            </a:fld>
            <a:endParaRPr lang="ru-RU"/>
          </a:p>
        </p:txBody>
      </p:sp>
      <p:sp>
        <p:nvSpPr>
          <p:cNvPr id="5" name="Footer Placeholder 4"/>
          <p:cNvSpPr>
            <a:spLocks noGrp="1"/>
          </p:cNvSpPr>
          <p:nvPr>
            <p:ph type="ftr" sz="quarter" idx="11"/>
          </p:nvPr>
        </p:nvSpPr>
        <p:spPr bwMode="auto">
          <a:xfrm>
            <a:off x="1938234" y="6453386"/>
            <a:ext cx="5267533" cy="404614"/>
          </a:xfrm>
        </p:spPr>
        <p:txBody>
          <a:bodyPr/>
          <a:lstStyle>
            <a:lvl1pPr algn="ctr">
              <a:defRPr>
                <a:solidFill>
                  <a:schemeClr val="tx2"/>
                </a:solidFill>
              </a:defRPr>
            </a:lvl1pPr>
          </a:lstStyle>
          <a:p>
            <a:pPr>
              <a:defRPr/>
            </a:pPr>
            <a:endParaRPr lang="ru-RU"/>
          </a:p>
        </p:txBody>
      </p:sp>
      <p:sp>
        <p:nvSpPr>
          <p:cNvPr id="6" name="Slide Number Placeholder 5"/>
          <p:cNvSpPr>
            <a:spLocks noGrp="1"/>
          </p:cNvSpPr>
          <p:nvPr>
            <p:ph type="sldNum" sz="quarter" idx="12"/>
          </p:nvPr>
        </p:nvSpPr>
        <p:spPr bwMode="auto">
          <a:xfrm>
            <a:off x="7373012" y="6453386"/>
            <a:ext cx="1197219" cy="404614"/>
          </a:xfrm>
        </p:spPr>
        <p:txBody>
          <a:bodyPr/>
          <a:lstStyle>
            <a:lvl1pPr>
              <a:defRPr>
                <a:solidFill>
                  <a:schemeClr val="tx2"/>
                </a:solidFill>
              </a:defRPr>
            </a:lvl1pPr>
          </a:lstStyle>
          <a:p>
            <a:pPr>
              <a:defRPr/>
            </a:pPr>
            <a:fld id="{725C68B6-61C2-468F-89AB-4B9F7531AA68}" type="slidenum">
              <a:rPr lang="ru-RU"/>
              <a:t>‹#›</a:t>
            </a:fld>
            <a:endParaRPr lang="ru-RU"/>
          </a:p>
        </p:txBody>
      </p:sp>
      <p:sp>
        <p:nvSpPr>
          <p:cNvPr id="7" name="Freeform 6"/>
          <p:cNvSpPr/>
          <p:nvPr/>
        </p:nvSpPr>
        <p:spPr bwMode="auto">
          <a:xfrm>
            <a:off x="6113972" y="1685652"/>
            <a:ext cx="2456260" cy="4408488"/>
          </a:xfrm>
          <a:custGeom>
            <a:avLst/>
            <a:gdLst/>
            <a:ahLst/>
            <a:cxnLst/>
            <a:rect l="0" t="0"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p:cNvSpPr/>
          <p:nvPr/>
        </p:nvSpPr>
        <p:spPr bwMode="auto">
          <a:xfrm>
            <a:off x="6113972" y="1685652"/>
            <a:ext cx="2456260" cy="4408488"/>
          </a:xfrm>
          <a:custGeom>
            <a:avLst/>
            <a:gdLst/>
            <a:ahLst/>
            <a:cxnLst/>
            <a:rect l="0" t="0" r="r" b="b"/>
            <a:pathLst>
              <a:path w="4125" h="5554" extrusionOk="0">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solidFill>
                  <a:schemeClr val="tx2"/>
                </a:solidFill>
              </a:defRPr>
            </a:lvl1pPr>
          </a:lstStyle>
          <a:p>
            <a:pPr>
              <a:defRPr/>
            </a:pPr>
            <a:r>
              <a:rPr lang="ru-RU"/>
              <a:t>Образец заголовка</a:t>
            </a:r>
            <a:endParaRPr lang="en-US"/>
          </a:p>
        </p:txBody>
      </p:sp>
      <p:sp>
        <p:nvSpPr>
          <p:cNvPr id="3" name="Content Placeholder 2"/>
          <p:cNvSpPr>
            <a:spLocks noGrp="1"/>
          </p:cNvSpPr>
          <p:nvPr>
            <p:ph sz="half" idx="1"/>
          </p:nvPr>
        </p:nvSpPr>
        <p:spPr bwMode="auto">
          <a:xfrm>
            <a:off x="1028700"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Content Placeholder 3"/>
          <p:cNvSpPr>
            <a:spLocks noGrp="1"/>
          </p:cNvSpPr>
          <p:nvPr>
            <p:ph sz="half" idx="2"/>
          </p:nvPr>
        </p:nvSpPr>
        <p:spPr bwMode="auto">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Date Placeholder 4"/>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028700" y="685800"/>
            <a:ext cx="7200900" cy="1485900"/>
          </a:xfrm>
        </p:spPr>
        <p:txBody>
          <a:bodyPr/>
          <a:lstStyle>
            <a:lvl1pPr>
              <a:defRPr>
                <a:solidFill>
                  <a:schemeClr val="tx2"/>
                </a:solidFill>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1028700" y="2340230"/>
            <a:ext cx="3335840" cy="823912"/>
          </a:xfrm>
        </p:spPr>
        <p:txBody>
          <a:bodyPr anchor="b">
            <a:noAutofit/>
          </a:bodyPr>
          <a:lstStyle>
            <a:lvl1pPr marL="0" indent="0">
              <a:lnSpc>
                <a:spcPct val="84000"/>
              </a:lnSpc>
              <a:spcBef>
                <a:spcPts val="0"/>
              </a:spcBef>
              <a:spcAft>
                <a:spcPts val="0"/>
              </a:spcAft>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ru-RU"/>
              <a:t>Образец текста</a:t>
            </a:r>
            <a:endParaRPr/>
          </a:p>
        </p:txBody>
      </p:sp>
      <p:sp>
        <p:nvSpPr>
          <p:cNvPr id="4" name="Content Placeholder 3"/>
          <p:cNvSpPr>
            <a:spLocks noGrp="1"/>
          </p:cNvSpPr>
          <p:nvPr>
            <p:ph sz="half" idx="2"/>
          </p:nvPr>
        </p:nvSpPr>
        <p:spPr bwMode="auto">
          <a:xfrm>
            <a:off x="1028700" y="3305208"/>
            <a:ext cx="3335839" cy="25621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Text Placeholder 4"/>
          <p:cNvSpPr>
            <a:spLocks noGrp="1"/>
          </p:cNvSpPr>
          <p:nvPr>
            <p:ph type="body" sz="quarter" idx="3"/>
          </p:nvPr>
        </p:nvSpPr>
        <p:spPr bwMode="auto">
          <a:xfrm>
            <a:off x="4893760" y="2349754"/>
            <a:ext cx="3335840" cy="823912"/>
          </a:xfrm>
        </p:spPr>
        <p:txBody>
          <a:bodyPr anchor="b">
            <a:noAutofit/>
          </a:bodyPr>
          <a:lstStyle>
            <a:lvl1pPr marL="0" indent="0">
              <a:lnSpc>
                <a:spcPct val="84000"/>
              </a:lnSpc>
              <a:spcBef>
                <a:spcPts val="0"/>
              </a:spcBef>
              <a:spcAft>
                <a:spcPts val="0"/>
              </a:spcAft>
              <a:buNone/>
              <a:defRPr sz="24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defRPr/>
            </a:pPr>
            <a:r>
              <a:rPr lang="ru-RU"/>
              <a:t>Образец текста</a:t>
            </a:r>
            <a:endParaRPr/>
          </a:p>
        </p:txBody>
      </p:sp>
      <p:sp>
        <p:nvSpPr>
          <p:cNvPr id="6" name="Content Placeholder 5"/>
          <p:cNvSpPr>
            <a:spLocks noGrp="1"/>
          </p:cNvSpPr>
          <p:nvPr>
            <p:ph sz="quarter" idx="4"/>
          </p:nvPr>
        </p:nvSpPr>
        <p:spPr bwMode="auto">
          <a:xfrm>
            <a:off x="4893760" y="3305208"/>
            <a:ext cx="3335840" cy="256219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7" name="Date Placeholder 6"/>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Пустой слайд">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5B106E36-FD25-4E2D-B0AA-010F637433A0}" type="datetimeFigureOut">
              <a:rPr lang="ru-RU"/>
              <a:t>24.02.2026</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725C68B6-61C2-468F-89AB-4B9F7531AA68}" type="slidenum">
              <a:rPr lang="ru-RU"/>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type="objTx" preserve="1" userDrawn="1">
  <p:cSld name="Объект с подписью">
    <p:spTree>
      <p:nvGrpSpPr>
        <p:cNvPr id="1" name=""/>
        <p:cNvGrpSpPr/>
        <p:nvPr/>
      </p:nvGrpSpPr>
      <p:grpSpPr bwMode="auto">
        <a:xfrm>
          <a:off x="0" y="0"/>
          <a:ext cx="0" cy="0"/>
          <a:chOff x="0" y="0"/>
          <a:chExt cx="0" cy="0"/>
        </a:xfrm>
      </p:grpSpPr>
      <p:sp>
        <p:nvSpPr>
          <p:cNvPr id="8" name="Rectangle 7"/>
          <p:cNvSpPr/>
          <p:nvPr/>
        </p:nvSpPr>
        <p:spPr bwMode="auto">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542925" y="685800"/>
            <a:ext cx="2891790" cy="2157884"/>
          </a:xfrm>
        </p:spPr>
        <p:txBody>
          <a:bodyPr anchor="t">
            <a:noAutofit/>
          </a:bodyPr>
          <a:lstStyle>
            <a:lvl1pPr>
              <a:lnSpc>
                <a:spcPct val="84000"/>
              </a:lnSpc>
              <a:defRPr sz="4400">
                <a:solidFill>
                  <a:schemeClr val="tx2"/>
                </a:solidFill>
              </a:defRPr>
            </a:lvl1pPr>
          </a:lstStyle>
          <a:p>
            <a:pPr>
              <a:defRPr/>
            </a:pPr>
            <a:r>
              <a:rPr lang="ru-RU"/>
              <a:t>Образец заголовка</a:t>
            </a:r>
            <a:endParaRPr lang="en-US"/>
          </a:p>
        </p:txBody>
      </p:sp>
      <p:sp>
        <p:nvSpPr>
          <p:cNvPr id="3" name="Content Placeholder 2"/>
          <p:cNvSpPr>
            <a:spLocks noGrp="1"/>
          </p:cNvSpPr>
          <p:nvPr>
            <p:ph idx="1"/>
          </p:nvPr>
        </p:nvSpPr>
        <p:spPr bwMode="auto">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Text Placeholder 3"/>
          <p:cNvSpPr>
            <a:spLocks noGrp="1"/>
          </p:cNvSpPr>
          <p:nvPr>
            <p:ph type="body" sz="half" idx="2"/>
          </p:nvPr>
        </p:nvSpPr>
        <p:spPr bwMode="auto">
          <a:xfrm>
            <a:off x="542925" y="2856344"/>
            <a:ext cx="2891790" cy="3011056"/>
          </a:xfrm>
        </p:spPr>
        <p:txBody>
          <a:bodyPr>
            <a:normAutofit/>
          </a:bodyPr>
          <a:lstStyle>
            <a:lvl1pPr marL="0" indent="0">
              <a:lnSpc>
                <a:spcPct val="112999"/>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ru-RU"/>
              <a:t>Образец текста</a:t>
            </a:r>
            <a:endParaRPr/>
          </a:p>
        </p:txBody>
      </p:sp>
      <p:sp>
        <p:nvSpPr>
          <p:cNvPr id="5" name="Date Placeholder 4"/>
          <p:cNvSpPr>
            <a:spLocks noGrp="1"/>
          </p:cNvSpPr>
          <p:nvPr>
            <p:ph type="dt" sz="half" idx="10"/>
          </p:nvPr>
        </p:nvSpPr>
        <p:spPr bwMode="auto">
          <a:xfrm>
            <a:off x="542925" y="6453386"/>
            <a:ext cx="903429" cy="404614"/>
          </a:xfrm>
        </p:spPr>
        <p:txBody>
          <a:bodyPr/>
          <a:lstStyle>
            <a:lvl1pPr>
              <a:defRPr>
                <a:solidFill>
                  <a:schemeClr val="tx2"/>
                </a:solidFill>
              </a:defRPr>
            </a:lvl1pPr>
          </a:lstStyle>
          <a:p>
            <a:pPr>
              <a:defRPr/>
            </a:pPr>
            <a:fld id="{5B106E36-FD25-4E2D-B0AA-010F637433A0}" type="datetimeFigureOut">
              <a:rPr lang="ru-RU"/>
              <a:t>24.02.2026</a:t>
            </a:fld>
            <a:endParaRPr lang="ru-RU"/>
          </a:p>
        </p:txBody>
      </p:sp>
      <p:sp>
        <p:nvSpPr>
          <p:cNvPr id="6" name="Footer Placeholder 5"/>
          <p:cNvSpPr>
            <a:spLocks noGrp="1"/>
          </p:cNvSpPr>
          <p:nvPr>
            <p:ph type="ftr" sz="quarter" idx="11"/>
          </p:nvPr>
        </p:nvSpPr>
        <p:spPr bwMode="auto">
          <a:xfrm>
            <a:off x="1654459" y="6453386"/>
            <a:ext cx="1780256" cy="404614"/>
          </a:xfrm>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bwMode="auto">
          <a:xfrm>
            <a:off x="7412355" y="6453386"/>
            <a:ext cx="1197219" cy="404614"/>
          </a:xfrm>
        </p:spPr>
        <p:txBody>
          <a:bodyPr/>
          <a:lstStyle>
            <a:lvl1pPr>
              <a:defRPr>
                <a:solidFill>
                  <a:schemeClr val="tx2"/>
                </a:solidFill>
              </a:defRPr>
            </a:lvl1pPr>
          </a:lstStyle>
          <a:p>
            <a:pPr>
              <a:defRPr/>
            </a:pPr>
            <a:fld id="{725C68B6-61C2-468F-89AB-4B9F7531AA68}" type="slidenum">
              <a:rPr lang="ru-RU"/>
              <a:t>‹#›</a:t>
            </a:fld>
            <a:endParaRPr lang="ru-RU"/>
          </a:p>
        </p:txBody>
      </p:sp>
      <p:sp>
        <p:nvSpPr>
          <p:cNvPr id="9" name="Rectangle 8"/>
          <p:cNvSpPr/>
          <p:nvPr/>
        </p:nvSpPr>
        <p:spPr bwMode="auto">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bwMode="auto">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showMasterPhAnim="0" type="picTx" preserve="1" userDrawn="1">
  <p:cSld name="Рисунок с подписью">
    <p:spTree>
      <p:nvGrpSpPr>
        <p:cNvPr id="1" name=""/>
        <p:cNvGrpSpPr/>
        <p:nvPr/>
      </p:nvGrpSpPr>
      <p:grpSpPr bwMode="auto">
        <a:xfrm>
          <a:off x="0" y="0"/>
          <a:ext cx="0" cy="0"/>
          <a:chOff x="0" y="0"/>
          <a:chExt cx="0" cy="0"/>
        </a:xfrm>
      </p:grpSpPr>
      <p:sp>
        <p:nvSpPr>
          <p:cNvPr id="8" name="Rectangle 7"/>
          <p:cNvSpPr/>
          <p:nvPr/>
        </p:nvSpPr>
        <p:spPr bwMode="auto">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auto">
          <a:xfrm>
            <a:off x="542925" y="685800"/>
            <a:ext cx="2891790" cy="2157884"/>
          </a:xfrm>
        </p:spPr>
        <p:txBody>
          <a:bodyPr anchor="t">
            <a:normAutofit/>
          </a:bodyPr>
          <a:lstStyle>
            <a:lvl1pPr>
              <a:lnSpc>
                <a:spcPct val="84000"/>
              </a:lnSpc>
              <a:defRPr sz="4400"/>
            </a:lvl1pPr>
          </a:lstStyle>
          <a:p>
            <a:pPr>
              <a:defRPr/>
            </a:pPr>
            <a:r>
              <a:rPr lang="ru-RU"/>
              <a:t>Образец заголовка</a:t>
            </a:r>
            <a:endParaRPr lang="en-US"/>
          </a:p>
        </p:txBody>
      </p:sp>
      <p:sp>
        <p:nvSpPr>
          <p:cNvPr id="3" name="Picture Placeholder 2"/>
          <p:cNvSpPr>
            <a:spLocks noGrp="1" noChangeAspect="1"/>
          </p:cNvSpPr>
          <p:nvPr>
            <p:ph type="pic" idx="1"/>
          </p:nvPr>
        </p:nvSpPr>
        <p:spPr bwMode="auto">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a:defRPr/>
            </a:pPr>
            <a:r>
              <a:rPr lang="ru-RU"/>
              <a:t>Вставка рисунка</a:t>
            </a:r>
            <a:endParaRPr lang="en-US"/>
          </a:p>
        </p:txBody>
      </p:sp>
      <p:sp>
        <p:nvSpPr>
          <p:cNvPr id="4" name="Text Placeholder 3"/>
          <p:cNvSpPr>
            <a:spLocks noGrp="1"/>
          </p:cNvSpPr>
          <p:nvPr>
            <p:ph type="body" sz="half" idx="2"/>
          </p:nvPr>
        </p:nvSpPr>
        <p:spPr bwMode="auto">
          <a:xfrm>
            <a:off x="542925" y="2855968"/>
            <a:ext cx="2891790" cy="3011432"/>
          </a:xfrm>
        </p:spPr>
        <p:txBody>
          <a:bodyPr>
            <a:normAutofit/>
          </a:bodyPr>
          <a:lstStyle>
            <a:lvl1pPr marL="0" indent="0">
              <a:lnSpc>
                <a:spcPct val="112999"/>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defRPr/>
            </a:pPr>
            <a:r>
              <a:rPr lang="ru-RU"/>
              <a:t>Образец текста</a:t>
            </a:r>
            <a:endParaRPr/>
          </a:p>
        </p:txBody>
      </p:sp>
      <p:sp>
        <p:nvSpPr>
          <p:cNvPr id="5" name="Date Placeholder 4"/>
          <p:cNvSpPr>
            <a:spLocks noGrp="1"/>
          </p:cNvSpPr>
          <p:nvPr>
            <p:ph type="dt" sz="half" idx="10"/>
          </p:nvPr>
        </p:nvSpPr>
        <p:spPr bwMode="auto">
          <a:xfrm>
            <a:off x="542925" y="6453386"/>
            <a:ext cx="903429" cy="404614"/>
          </a:xfrm>
        </p:spPr>
        <p:txBody>
          <a:bodyPr/>
          <a:lstStyle>
            <a:lvl1pPr>
              <a:defRPr>
                <a:solidFill>
                  <a:schemeClr val="tx2"/>
                </a:solidFill>
              </a:defRPr>
            </a:lvl1pPr>
          </a:lstStyle>
          <a:p>
            <a:pPr>
              <a:defRPr/>
            </a:pPr>
            <a:fld id="{5B106E36-FD25-4E2D-B0AA-010F637433A0}" type="datetimeFigureOut">
              <a:rPr lang="ru-RU"/>
              <a:t>24.02.2026</a:t>
            </a:fld>
            <a:endParaRPr lang="ru-RU"/>
          </a:p>
        </p:txBody>
      </p:sp>
      <p:sp>
        <p:nvSpPr>
          <p:cNvPr id="6" name="Footer Placeholder 5"/>
          <p:cNvSpPr>
            <a:spLocks noGrp="1"/>
          </p:cNvSpPr>
          <p:nvPr>
            <p:ph type="ftr" sz="quarter" idx="11"/>
          </p:nvPr>
        </p:nvSpPr>
        <p:spPr bwMode="auto">
          <a:xfrm>
            <a:off x="1654459" y="6453386"/>
            <a:ext cx="1780256" cy="404614"/>
          </a:xfrm>
        </p:spPr>
        <p:txBody>
          <a:bodyPr/>
          <a:lstStyle>
            <a:lvl1pPr>
              <a:defRPr>
                <a:solidFill>
                  <a:schemeClr val="tx2"/>
                </a:solidFill>
              </a:defRPr>
            </a:lvl1pPr>
          </a:lstStyle>
          <a:p>
            <a:pPr>
              <a:defRPr/>
            </a:pPr>
            <a:endParaRPr lang="ru-RU"/>
          </a:p>
        </p:txBody>
      </p:sp>
      <p:sp>
        <p:nvSpPr>
          <p:cNvPr id="7" name="Slide Number Placeholder 6"/>
          <p:cNvSpPr>
            <a:spLocks noGrp="1"/>
          </p:cNvSpPr>
          <p:nvPr>
            <p:ph type="sldNum" sz="quarter" idx="12"/>
          </p:nvPr>
        </p:nvSpPr>
        <p:spPr bwMode="auto">
          <a:xfrm>
            <a:off x="7412355" y="6453386"/>
            <a:ext cx="1197219" cy="404614"/>
          </a:xfrm>
        </p:spPr>
        <p:txBody>
          <a:bodyPr/>
          <a:lstStyle>
            <a:lvl1pPr>
              <a:defRPr>
                <a:solidFill>
                  <a:schemeClr val="tx2"/>
                </a:solidFill>
              </a:defRPr>
            </a:lvl1pPr>
          </a:lstStyle>
          <a:p>
            <a:pPr>
              <a:defRPr/>
            </a:pPr>
            <a:fld id="{725C68B6-61C2-468F-89AB-4B9F7531AA68}" type="slidenum">
              <a:rPr lang="ru-RU"/>
              <a:t>‹#›</a:t>
            </a:fld>
            <a:endParaRPr lang="ru-RU"/>
          </a:p>
        </p:txBody>
      </p:sp>
      <p:sp>
        <p:nvSpPr>
          <p:cNvPr id="9" name="Rectangle 8"/>
          <p:cNvSpPr/>
          <p:nvPr/>
        </p:nvSpPr>
        <p:spPr bwMode="auto">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bwMode="auto">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1028700" y="685800"/>
            <a:ext cx="7200900" cy="1485900"/>
          </a:xfrm>
          <a:prstGeom prst="rect">
            <a:avLst/>
          </a:prstGeom>
        </p:spPr>
        <p:txBody>
          <a:bodyPr vert="horz" lIns="91440" tIns="45720" rIns="91440" bIns="45720" rtlCol="0" anchor="t">
            <a:normAutofit/>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1028700" y="2286000"/>
            <a:ext cx="7200900" cy="3581400"/>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2"/>
          </p:nvPr>
        </p:nvSpPr>
        <p:spPr bwMode="auto">
          <a:xfrm>
            <a:off x="1042987" y="6453386"/>
            <a:ext cx="903429" cy="404614"/>
          </a:xfrm>
          <a:prstGeom prst="rect">
            <a:avLst/>
          </a:prstGeom>
        </p:spPr>
        <p:txBody>
          <a:bodyPr vert="horz" lIns="91440" tIns="45720" rIns="91440" bIns="45720" rtlCol="0" anchor="ctr"/>
          <a:lstStyle>
            <a:lvl1pPr algn="l">
              <a:defRPr sz="1000">
                <a:solidFill>
                  <a:schemeClr val="tx2"/>
                </a:solidFill>
              </a:defRPr>
            </a:lvl1pPr>
          </a:lstStyle>
          <a:p>
            <a:pPr>
              <a:defRPr/>
            </a:pPr>
            <a:fld id="{5B106E36-FD25-4E2D-B0AA-010F637433A0}" type="datetimeFigureOut">
              <a:rPr lang="ru-RU"/>
              <a:t>24.02.2026</a:t>
            </a:fld>
            <a:endParaRPr lang="ru-RU"/>
          </a:p>
        </p:txBody>
      </p:sp>
      <p:sp>
        <p:nvSpPr>
          <p:cNvPr id="5" name="Footer Placeholder 4"/>
          <p:cNvSpPr>
            <a:spLocks noGrp="1"/>
          </p:cNvSpPr>
          <p:nvPr>
            <p:ph type="ftr" sz="quarter" idx="3"/>
          </p:nvPr>
        </p:nvSpPr>
        <p:spPr bwMode="auto">
          <a:xfrm>
            <a:off x="2170173" y="6453386"/>
            <a:ext cx="4710623" cy="404614"/>
          </a:xfrm>
          <a:prstGeom prst="rect">
            <a:avLst/>
          </a:prstGeom>
        </p:spPr>
        <p:txBody>
          <a:bodyPr vert="horz" lIns="91440" tIns="45720" rIns="91440" bIns="45720" rtlCol="0" anchor="ctr"/>
          <a:lstStyle>
            <a:lvl1pPr algn="l">
              <a:defRPr sz="1000">
                <a:solidFill>
                  <a:schemeClr val="tx2"/>
                </a:solidFill>
              </a:defRPr>
            </a:lvl1pPr>
          </a:lstStyle>
          <a:p>
            <a:pPr>
              <a:defRPr/>
            </a:pPr>
            <a:endParaRPr lang="ru-RU"/>
          </a:p>
        </p:txBody>
      </p:sp>
      <p:sp>
        <p:nvSpPr>
          <p:cNvPr id="6" name="Slide Number Placeholder 5"/>
          <p:cNvSpPr>
            <a:spLocks noGrp="1"/>
          </p:cNvSpPr>
          <p:nvPr>
            <p:ph type="sldNum" sz="quarter" idx="4"/>
          </p:nvPr>
        </p:nvSpPr>
        <p:spPr bwMode="auto">
          <a:xfrm>
            <a:off x="7104552" y="6453386"/>
            <a:ext cx="1197219" cy="404614"/>
          </a:xfrm>
          <a:prstGeom prst="rect">
            <a:avLst/>
          </a:prstGeom>
        </p:spPr>
        <p:txBody>
          <a:bodyPr vert="horz" lIns="91440" tIns="45720" rIns="91440" bIns="45720" rtlCol="0" anchor="ctr"/>
          <a:lstStyle>
            <a:lvl1pPr algn="r">
              <a:defRPr sz="1000">
                <a:solidFill>
                  <a:schemeClr val="tx2"/>
                </a:solidFill>
              </a:defRPr>
            </a:lvl1pPr>
          </a:lstStyle>
          <a:p>
            <a:pPr>
              <a:defRPr/>
            </a:pPr>
            <a:fld id="{725C68B6-61C2-468F-89AB-4B9F7531AA68}" type="slidenum">
              <a:rPr lang="ru-RU"/>
              <a:t>‹#›</a:t>
            </a:fld>
            <a:endParaRPr lang="ru-RU"/>
          </a:p>
        </p:txBody>
      </p:sp>
      <p:sp>
        <p:nvSpPr>
          <p:cNvPr id="9" name="Rectangle 8"/>
          <p:cNvSpPr/>
          <p:nvPr/>
        </p:nvSpPr>
        <p:spPr bwMode="auto">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bwMode="auto">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a:lnSpc>
          <a:spcPct val="89000"/>
        </a:lnSpc>
        <a:spcBef>
          <a:spcPts val="0"/>
        </a:spcBef>
        <a:buNone/>
        <a:defRPr sz="4400">
          <a:solidFill>
            <a:schemeClr val="tx2"/>
          </a:solidFill>
          <a:latin typeface="+mj-lt"/>
          <a:ea typeface="+mj-ea"/>
          <a:cs typeface="+mj-cs"/>
        </a:defRPr>
      </a:lvl1pPr>
    </p:titleStyle>
    <p:bodyStyle>
      <a:lvl1pPr marL="384048" indent="-384048" algn="l" defTabSz="685800">
        <a:lnSpc>
          <a:spcPct val="94000"/>
        </a:lnSpc>
        <a:spcBef>
          <a:spcPts val="1000"/>
        </a:spcBef>
        <a:spcAft>
          <a:spcPts val="200"/>
        </a:spcAft>
        <a:buFont typeface="Franklin Gothic Book"/>
        <a:buChar char="■"/>
        <a:defRPr sz="2000">
          <a:solidFill>
            <a:schemeClr val="tx2"/>
          </a:solidFill>
          <a:latin typeface="+mn-lt"/>
          <a:ea typeface="+mn-ea"/>
          <a:cs typeface="+mn-cs"/>
        </a:defRPr>
      </a:lvl1pPr>
      <a:lvl2pPr marL="914400" indent="-384048" algn="l" defTabSz="685800">
        <a:lnSpc>
          <a:spcPct val="94000"/>
        </a:lnSpc>
        <a:spcBef>
          <a:spcPts val="500"/>
        </a:spcBef>
        <a:spcAft>
          <a:spcPts val="200"/>
        </a:spcAft>
        <a:buFont typeface="Franklin Gothic Book"/>
        <a:buChar char="–"/>
        <a:defRPr sz="2000" i="1">
          <a:solidFill>
            <a:schemeClr val="tx2"/>
          </a:solidFill>
          <a:latin typeface="+mn-lt"/>
          <a:ea typeface="+mn-ea"/>
          <a:cs typeface="+mn-cs"/>
        </a:defRPr>
      </a:lvl2pPr>
      <a:lvl3pPr marL="1371600" indent="-384048" algn="l" defTabSz="685800">
        <a:lnSpc>
          <a:spcPct val="94000"/>
        </a:lnSpc>
        <a:spcBef>
          <a:spcPts val="500"/>
        </a:spcBef>
        <a:spcAft>
          <a:spcPts val="200"/>
        </a:spcAft>
        <a:buFont typeface="Franklin Gothic Book"/>
        <a:buChar char="■"/>
        <a:defRPr sz="1800">
          <a:solidFill>
            <a:schemeClr val="tx2"/>
          </a:solidFill>
          <a:latin typeface="+mn-lt"/>
          <a:ea typeface="+mn-ea"/>
          <a:cs typeface="+mn-cs"/>
        </a:defRPr>
      </a:lvl3pPr>
      <a:lvl4pPr marL="1828800" indent="-384048" algn="l" defTabSz="685800">
        <a:lnSpc>
          <a:spcPct val="94000"/>
        </a:lnSpc>
        <a:spcBef>
          <a:spcPts val="500"/>
        </a:spcBef>
        <a:spcAft>
          <a:spcPts val="200"/>
        </a:spcAft>
        <a:buFont typeface="Franklin Gothic Book"/>
        <a:buChar char="–"/>
        <a:defRPr sz="1800" i="1">
          <a:solidFill>
            <a:schemeClr val="tx2"/>
          </a:solidFill>
          <a:latin typeface="+mn-lt"/>
          <a:ea typeface="+mn-ea"/>
          <a:cs typeface="+mn-cs"/>
        </a:defRPr>
      </a:lvl4pPr>
      <a:lvl5pPr marL="2286000" indent="-384048" algn="l" defTabSz="685800">
        <a:lnSpc>
          <a:spcPct val="94000"/>
        </a:lnSpc>
        <a:spcBef>
          <a:spcPts val="500"/>
        </a:spcBef>
        <a:spcAft>
          <a:spcPts val="200"/>
        </a:spcAft>
        <a:buFont typeface="Franklin Gothic Book"/>
        <a:buChar char="■"/>
        <a:defRPr sz="1600">
          <a:solidFill>
            <a:schemeClr val="tx2"/>
          </a:solidFill>
          <a:latin typeface="+mn-lt"/>
          <a:ea typeface="+mn-ea"/>
          <a:cs typeface="+mn-cs"/>
        </a:defRPr>
      </a:lvl5pPr>
      <a:lvl6pPr marL="2743200" indent="-384048" algn="l" defTabSz="685800">
        <a:lnSpc>
          <a:spcPct val="94000"/>
        </a:lnSpc>
        <a:spcBef>
          <a:spcPts val="500"/>
        </a:spcBef>
        <a:spcAft>
          <a:spcPts val="200"/>
        </a:spcAft>
        <a:buFont typeface="Franklin Gothic Book"/>
        <a:buChar char="–"/>
        <a:defRPr sz="1600" i="1">
          <a:solidFill>
            <a:schemeClr val="tx2"/>
          </a:solidFill>
          <a:latin typeface="+mn-lt"/>
          <a:ea typeface="+mn-ea"/>
          <a:cs typeface="+mn-cs"/>
        </a:defRPr>
      </a:lvl6pPr>
      <a:lvl7pPr marL="3200400" indent="-384048" algn="l" defTabSz="685800">
        <a:lnSpc>
          <a:spcPct val="94000"/>
        </a:lnSpc>
        <a:spcBef>
          <a:spcPts val="500"/>
        </a:spcBef>
        <a:spcAft>
          <a:spcPts val="200"/>
        </a:spcAft>
        <a:buFont typeface="Franklin Gothic Book"/>
        <a:buChar char="■"/>
        <a:defRPr sz="1400">
          <a:solidFill>
            <a:schemeClr val="tx2"/>
          </a:solidFill>
          <a:latin typeface="+mn-lt"/>
          <a:ea typeface="+mn-ea"/>
          <a:cs typeface="+mn-cs"/>
        </a:defRPr>
      </a:lvl7pPr>
      <a:lvl8pPr marL="3657600" indent="-384048" algn="l" defTabSz="685800">
        <a:lnSpc>
          <a:spcPct val="94000"/>
        </a:lnSpc>
        <a:spcBef>
          <a:spcPts val="500"/>
        </a:spcBef>
        <a:spcAft>
          <a:spcPts val="200"/>
        </a:spcAft>
        <a:buFont typeface="Franklin Gothic Book"/>
        <a:buChar char="–"/>
        <a:defRPr sz="1400" i="1">
          <a:solidFill>
            <a:schemeClr val="tx2"/>
          </a:solidFill>
          <a:latin typeface="+mn-lt"/>
          <a:ea typeface="+mn-ea"/>
          <a:cs typeface="+mn-cs"/>
        </a:defRPr>
      </a:lvl8pPr>
      <a:lvl9pPr marL="4114800" indent="-384048" algn="l" defTabSz="685800">
        <a:lnSpc>
          <a:spcPct val="94000"/>
        </a:lnSpc>
        <a:spcBef>
          <a:spcPts val="500"/>
        </a:spcBef>
        <a:spcAft>
          <a:spcPts val="200"/>
        </a:spcAft>
        <a:buFont typeface="Franklin Gothic Book"/>
        <a:buChar char="■"/>
        <a:defRPr sz="1400">
          <a:solidFill>
            <a:schemeClr val="tx2"/>
          </a:solidFill>
          <a:latin typeface="+mn-lt"/>
          <a:ea typeface="+mn-ea"/>
          <a:cs typeface="+mn-cs"/>
        </a:defRPr>
      </a:lvl9pPr>
    </p:bodyStyle>
    <p:otherStyle>
      <a:defPPr>
        <a:defRPr lang="en-US"/>
      </a:defPPr>
      <a:lvl1pPr marL="0" algn="l" defTabSz="685800">
        <a:defRPr sz="1350">
          <a:solidFill>
            <a:schemeClr val="tx1"/>
          </a:solidFill>
          <a:latin typeface="+mn-lt"/>
          <a:ea typeface="+mn-ea"/>
          <a:cs typeface="+mn-cs"/>
        </a:defRPr>
      </a:lvl1pPr>
      <a:lvl2pPr marL="342900" algn="l" defTabSz="685800">
        <a:defRPr sz="1350">
          <a:solidFill>
            <a:schemeClr val="tx1"/>
          </a:solidFill>
          <a:latin typeface="+mn-lt"/>
          <a:ea typeface="+mn-ea"/>
          <a:cs typeface="+mn-cs"/>
        </a:defRPr>
      </a:lvl2pPr>
      <a:lvl3pPr marL="685800" algn="l" defTabSz="685800">
        <a:defRPr sz="1350">
          <a:solidFill>
            <a:schemeClr val="tx1"/>
          </a:solidFill>
          <a:latin typeface="+mn-lt"/>
          <a:ea typeface="+mn-ea"/>
          <a:cs typeface="+mn-cs"/>
        </a:defRPr>
      </a:lvl3pPr>
      <a:lvl4pPr marL="1028700" algn="l" defTabSz="685800">
        <a:defRPr sz="1350">
          <a:solidFill>
            <a:schemeClr val="tx1"/>
          </a:solidFill>
          <a:latin typeface="+mn-lt"/>
          <a:ea typeface="+mn-ea"/>
          <a:cs typeface="+mn-cs"/>
        </a:defRPr>
      </a:lvl4pPr>
      <a:lvl5pPr marL="1371600" algn="l" defTabSz="685800">
        <a:defRPr sz="1350">
          <a:solidFill>
            <a:schemeClr val="tx1"/>
          </a:solidFill>
          <a:latin typeface="+mn-lt"/>
          <a:ea typeface="+mn-ea"/>
          <a:cs typeface="+mn-cs"/>
        </a:defRPr>
      </a:lvl5pPr>
      <a:lvl6pPr marL="1714500" algn="l" defTabSz="685800">
        <a:defRPr sz="1350">
          <a:solidFill>
            <a:schemeClr val="tx1"/>
          </a:solidFill>
          <a:latin typeface="+mn-lt"/>
          <a:ea typeface="+mn-ea"/>
          <a:cs typeface="+mn-cs"/>
        </a:defRPr>
      </a:lvl6pPr>
      <a:lvl7pPr marL="2057400" algn="l" defTabSz="685800">
        <a:defRPr sz="1350">
          <a:solidFill>
            <a:schemeClr val="tx1"/>
          </a:solidFill>
          <a:latin typeface="+mn-lt"/>
          <a:ea typeface="+mn-ea"/>
          <a:cs typeface="+mn-cs"/>
        </a:defRPr>
      </a:lvl7pPr>
      <a:lvl8pPr marL="2400300" algn="l" defTabSz="685800">
        <a:defRPr sz="1350">
          <a:solidFill>
            <a:schemeClr val="tx1"/>
          </a:solidFill>
          <a:latin typeface="+mn-lt"/>
          <a:ea typeface="+mn-ea"/>
          <a:cs typeface="+mn-cs"/>
        </a:defRPr>
      </a:lvl8pPr>
      <a:lvl9pPr marL="2743200" algn="l" defTabSz="685800">
        <a:defRPr sz="135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6" name="Picture 2" descr="Сказочные зимние пейзажи русских художников, фото № 1"/>
          <p:cNvPicPr>
            <a:picLocks noChangeAspect="1" noChangeArrowheads="1"/>
          </p:cNvPicPr>
          <p:nvPr/>
        </p:nvPicPr>
        <p:blipFill>
          <a:blip r:embed="rId2"/>
          <a:stretch/>
        </p:blipFill>
        <p:spPr bwMode="auto">
          <a:xfrm>
            <a:off x="107504" y="116632"/>
            <a:ext cx="8720584" cy="6043365"/>
          </a:xfrm>
          <a:prstGeom prst="rect">
            <a:avLst/>
          </a:prstGeom>
          <a:noFill/>
        </p:spPr>
      </p:pic>
      <p:sp>
        <p:nvSpPr>
          <p:cNvPr id="4" name="Заголовок 3"/>
          <p:cNvSpPr>
            <a:spLocks noGrp="1"/>
          </p:cNvSpPr>
          <p:nvPr>
            <p:ph type="ctrTitle"/>
          </p:nvPr>
        </p:nvSpPr>
        <p:spPr bwMode="auto">
          <a:xfrm>
            <a:off x="1143974" y="1162048"/>
            <a:ext cx="7020512" cy="1402855"/>
          </a:xfrm>
        </p:spPr>
        <p:txBody>
          <a:bodyPr vertOverflow="overflow" horzOverflow="overflow" vert="horz" wrap="square" lIns="91440" tIns="45720" rIns="91440" bIns="45720" numCol="1" spcCol="0" rtlCol="0" fromWordArt="0" anchor="b" anchorCtr="0" forceAA="0" compatLnSpc="0">
            <a:normAutofit fontScale="90000"/>
          </a:bodyPr>
          <a:lstStyle/>
          <a:p>
            <a:pPr>
              <a:defRPr/>
            </a:pPr>
            <a:br>
              <a:rPr lang="ru-RU" dirty="0">
                <a:ln w="0"/>
                <a:solidFill>
                  <a:schemeClr val="tx2">
                    <a:lumMod val="75000"/>
                  </a:schemeClr>
                </a:solidFill>
                <a:latin typeface="Gabriola"/>
              </a:rPr>
            </a:br>
            <a:r>
              <a:rPr lang="ru-RU" sz="4000" b="1" i="1" dirty="0">
                <a:ln w="0"/>
                <a:solidFill>
                  <a:schemeClr val="tx2">
                    <a:lumMod val="90000"/>
                    <a:lumOff val="10000"/>
                  </a:schemeClr>
                </a:solidFill>
                <a:latin typeface="Gabriola"/>
              </a:rPr>
              <a:t>Знакомство детей с картинами русских художников </a:t>
            </a:r>
            <a:br>
              <a:rPr lang="ru-RU" sz="4000" b="1" i="1" dirty="0">
                <a:ln w="0"/>
                <a:solidFill>
                  <a:schemeClr val="tx2">
                    <a:lumMod val="90000"/>
                    <a:lumOff val="10000"/>
                  </a:schemeClr>
                </a:solidFill>
                <a:latin typeface="Gabriola"/>
              </a:rPr>
            </a:br>
            <a:r>
              <a:rPr lang="ru-RU" sz="5300" b="1" i="1" dirty="0">
                <a:ln w="0"/>
                <a:solidFill>
                  <a:schemeClr val="tx2">
                    <a:lumMod val="90000"/>
                    <a:lumOff val="10000"/>
                  </a:schemeClr>
                </a:solidFill>
                <a:latin typeface="Gabriola"/>
              </a:rPr>
              <a:t>«Зима»</a:t>
            </a:r>
            <a:endParaRPr sz="5300" b="1" i="1" dirty="0">
              <a:ln w="0"/>
              <a:solidFill>
                <a:schemeClr val="tx2">
                  <a:lumMod val="90000"/>
                  <a:lumOff val="10000"/>
                </a:schemeClr>
              </a:solidFill>
              <a:latin typeface="Freestyle Script" panose="030804020302050B0404" pitchFamily="66" charset="0"/>
            </a:endParaRPr>
          </a:p>
        </p:txBody>
      </p:sp>
      <p:sp>
        <p:nvSpPr>
          <p:cNvPr id="5" name="Подзаголовок 4"/>
          <p:cNvSpPr>
            <a:spLocks noGrp="1"/>
          </p:cNvSpPr>
          <p:nvPr>
            <p:ph type="subTitle" idx="1"/>
          </p:nvPr>
        </p:nvSpPr>
        <p:spPr bwMode="auto">
          <a:xfrm>
            <a:off x="2268511" y="4553609"/>
            <a:ext cx="6400800" cy="1402855"/>
          </a:xfrm>
        </p:spPr>
        <p:txBody>
          <a:bodyPr vertOverflow="overflow" horzOverflow="overflow" vert="horz" wrap="square" lIns="91440" tIns="45720" rIns="91440" bIns="45720" numCol="1" spcCol="0" rtlCol="0" fromWordArt="0" anchor="t" anchorCtr="0" forceAA="0" compatLnSpc="0">
            <a:normAutofit fontScale="87500" lnSpcReduction="14000"/>
          </a:bodyPr>
          <a:lstStyle/>
          <a:p>
            <a:pPr algn="r">
              <a:defRPr/>
            </a:pPr>
            <a:endParaRPr lang="ru-RU" sz="2800" b="1" dirty="0">
              <a:solidFill>
                <a:schemeClr val="accent5">
                  <a:lumMod val="20000"/>
                  <a:lumOff val="80000"/>
                </a:schemeClr>
              </a:solidFill>
              <a:latin typeface="Monotype Corsiva"/>
              <a:ea typeface="ADLaM Display"/>
              <a:cs typeface="ADLaM Display"/>
            </a:endParaRPr>
          </a:p>
          <a:p>
            <a:pPr algn="r">
              <a:defRPr/>
            </a:pPr>
            <a:r>
              <a:rPr lang="ru-RU" sz="1600" b="1" dirty="0">
                <a:solidFill>
                  <a:schemeClr val="tx1"/>
                </a:solidFill>
                <a:latin typeface="Monotype Corsiva"/>
                <a:ea typeface="ADLaM Display"/>
                <a:cs typeface="ADLaM Display"/>
              </a:rPr>
              <a:t>Подготовила и провела</a:t>
            </a:r>
            <a:r>
              <a:rPr lang="ru-RU" sz="1600" b="1" dirty="0">
                <a:solidFill>
                  <a:schemeClr val="accent5">
                    <a:lumMod val="20000"/>
                    <a:lumOff val="80000"/>
                  </a:schemeClr>
                </a:solidFill>
                <a:latin typeface="Monotype Corsiva"/>
                <a:ea typeface="ADLaM Display"/>
                <a:cs typeface="ADLaM Display"/>
              </a:rPr>
              <a:t> </a:t>
            </a:r>
            <a:endParaRPr lang="ru-RU" sz="2800" b="1" dirty="0">
              <a:solidFill>
                <a:schemeClr val="accent5">
                  <a:lumMod val="20000"/>
                  <a:lumOff val="80000"/>
                </a:schemeClr>
              </a:solidFill>
              <a:latin typeface="Monotype Corsiva"/>
              <a:ea typeface="ADLaM Display"/>
              <a:cs typeface="ADLaM Display"/>
            </a:endParaRPr>
          </a:p>
          <a:p>
            <a:pPr algn="r">
              <a:defRPr/>
            </a:pPr>
            <a:r>
              <a:rPr lang="ru-RU" sz="2800" b="1" dirty="0">
                <a:solidFill>
                  <a:schemeClr val="tx1"/>
                </a:solidFill>
                <a:latin typeface="Monotype Corsiva"/>
              </a:rPr>
              <a:t>Ибрагимова М. В.,</a:t>
            </a:r>
            <a:endParaRPr dirty="0">
              <a:solidFill>
                <a:schemeClr val="tx1"/>
              </a:solidFill>
            </a:endParaRPr>
          </a:p>
          <a:p>
            <a:pPr algn="r">
              <a:defRPr/>
            </a:pPr>
            <a:r>
              <a:rPr lang="ru-RU" sz="2800" b="1" dirty="0">
                <a:solidFill>
                  <a:schemeClr val="tx1"/>
                </a:solidFill>
                <a:latin typeface="Monotype Corsiva"/>
                <a:ea typeface="ADLaM Display"/>
                <a:cs typeface="ADLaM Display"/>
              </a:rPr>
              <a:t>Воспитатель ВКК</a:t>
            </a:r>
            <a:endParaRPr lang="ru-RU" sz="2800" b="1" dirty="0">
              <a:solidFill>
                <a:schemeClr val="accent5">
                  <a:lumMod val="20000"/>
                  <a:lumOff val="80000"/>
                </a:schemeClr>
              </a:solidFill>
              <a:latin typeface="Monotype Corsiva"/>
              <a:ea typeface="ADLaM Display"/>
              <a:cs typeface="ADLaM Dis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1187623" y="1371600"/>
            <a:ext cx="7488831" cy="5153743"/>
          </a:xfrm>
        </p:spPr>
        <p:txBody>
          <a:bodyPr/>
          <a:lstStyle/>
          <a:p>
            <a:pPr>
              <a:defRPr/>
            </a:pPr>
            <a:r>
              <a:rPr lang="ru-RU"/>
              <a:t>Одна из последних зимних картин Айвазовского не просто сухопутная, но представляет собой городской пейзаж, почти ведуту. Это картина «Исаакиевский собор в морозный день», созданная художником в 1891 году. Центральное место на ней занимает громада знаменитого храма, почти растворяющаяся в розоватой морозной дымке.</a:t>
            </a:r>
            <a:endParaRPr/>
          </a:p>
          <a:p>
            <a:pPr>
              <a:defRPr/>
            </a:pPr>
            <a:r>
              <a:rPr lang="ru-RU"/>
              <a:t>Любопытно, что здесь несмотря на название, сразу указывающее на особенности погоды, мы видим гораздо более обжитой и уютный мир. По проспекту несутся тройки лошадей, со спешащими куда-то по делам седоками, размеренно и степенно крестьяне на розвальнях везут ледяные глыбы, явно наслаждаясь процессом. Вдоль изгороди неспешно гуляют компании тепло одетых людей, вполне довольных морозной погодой. Это не мир дикой и безжалостной стихии, а уютный мир города, где мороз и холод почти приручены и покорены человеком.</a:t>
            </a:r>
            <a:endParaRPr/>
          </a:p>
          <a:p>
            <a:pPr>
              <a:defRPr/>
            </a:pPr>
            <a:endParaRPr lang="ru-RU"/>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29698" name="Picture 2" descr="20 зимних пейзажей русских художников"/>
          <p:cNvPicPr>
            <a:picLocks noChangeAspect="1" noChangeArrowheads="1"/>
          </p:cNvPicPr>
          <p:nvPr/>
        </p:nvPicPr>
        <p:blipFill>
          <a:blip r:embed="rId2"/>
          <a:stretch/>
        </p:blipFill>
        <p:spPr bwMode="auto">
          <a:xfrm>
            <a:off x="0" y="0"/>
            <a:ext cx="9144000" cy="6858000"/>
          </a:xfrm>
          <a:prstGeom prst="rect">
            <a:avLst/>
          </a:prstGeom>
          <a:noFill/>
        </p:spPr>
      </p:pic>
      <p:sp>
        <p:nvSpPr>
          <p:cNvPr id="9" name="TextBox 8"/>
          <p:cNvSpPr txBox="1"/>
          <p:nvPr/>
        </p:nvSpPr>
        <p:spPr bwMode="auto">
          <a:xfrm>
            <a:off x="48600" y="6381749"/>
            <a:ext cx="9284934" cy="427079"/>
          </a:xfrm>
          <a:prstGeom prst="rect">
            <a:avLst/>
          </a:prstGeom>
          <a:noFill/>
        </p:spPr>
        <p:txBody>
          <a:bodyPr wrap="square">
            <a:spAutoFit/>
          </a:bodyPr>
          <a:lstStyle/>
          <a:p>
            <a:pPr>
              <a:defRPr/>
            </a:pPr>
            <a:r>
              <a:rPr lang="ru-RU" sz="2200" b="1" i="0" u="none" strike="noStrike" cap="none" spc="0">
                <a:ln>
                  <a:noFill/>
                </a:ln>
                <a:solidFill>
                  <a:srgbClr val="191B0E"/>
                </a:solidFill>
                <a:latin typeface="Monotype Corsiva"/>
                <a:ea typeface="+mj-ea"/>
                <a:cs typeface="+mj-cs"/>
              </a:rPr>
              <a:t>А. Саврасов «Хижина в зимнем лесу» </a:t>
            </a:r>
            <a:endParaRPr lang="ru-RU"/>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637083" y="685799"/>
            <a:ext cx="8031640" cy="4155411"/>
          </a:xfrm>
        </p:spPr>
        <p:txBody>
          <a:bodyPr>
            <a:noAutofit/>
          </a:bodyPr>
          <a:lstStyle/>
          <a:p>
            <a:pPr>
              <a:defRPr/>
            </a:pPr>
            <a:r>
              <a:rPr lang="ru-RU" sz="1800"/>
              <a:t>Эта картина изображает прекрасный зимний пейзаж с избушкой, стоящей в глухой чаще. Полотно словно переносит зрителя в морозную сказку, где пушистый снег окутал ветки огромных вековых елей и замёл дорожку к маленькому лесному домику.</a:t>
            </a:r>
            <a:br>
              <a:rPr lang="ru-RU" sz="1800"/>
            </a:br>
            <a:r>
              <a:rPr lang="ru-RU" sz="1800"/>
              <a:t>Саврасов очень любил писать зимние пейзажи, создавая их в романтическом стиле. Глядя на картину «Хижина в зимнем лесу», невольно вспоминаешь уральские сказки Бажова, особенно «Серебряное копытце». Кажется, что вот-вот на крыше избушки появится волшебный олень, и будет выбивать своей ножкой драгоценные камни.</a:t>
            </a:r>
            <a:br>
              <a:rPr lang="ru-RU" sz="1800"/>
            </a:br>
            <a:r>
              <a:rPr lang="ru-RU" sz="1800"/>
              <a:t>Можно даже сказать, что всё в картине — от её композиции до техники и цветовой конструкции — подчинено романтике. Раннее вечернее небо, сочетающееся искусным использованием света и цвета с белыми, покрытыми инеем деревьями вдали, тающими в снежной дымке, передает ощущение замкнутости небольшой лесной поляны, усиливая эмоциональное воздействие картины. Саврасов очень тщательно и реалистично передал состояние природы, впавшей в зимнюю спячку. На переднем плане он изобразил свои любимые густые ели, которые грозно возвышаются над маленькой избушкой. Тонкие, покрытые инеем ветки, подчёркивают хрупкую прозрачность зимнего морозного воздуха.</a:t>
            </a:r>
            <a:br>
              <a:rPr lang="ru-RU" sz="1800"/>
            </a:br>
            <a:endParaRPr lang="ru-RU" sz="1800"/>
          </a:p>
        </p:txBody>
      </p:sp>
      <p:sp>
        <p:nvSpPr>
          <p:cNvPr id="4" name="Прямоугольник 3"/>
          <p:cNvSpPr/>
          <p:nvPr/>
        </p:nvSpPr>
        <p:spPr bwMode="auto">
          <a:xfrm>
            <a:off x="2286000" y="2276871"/>
            <a:ext cx="5382344" cy="677108"/>
          </a:xfrm>
          <a:prstGeom prst="rect">
            <a:avLst/>
          </a:prstGeom>
        </p:spPr>
        <p:txBody>
          <a:bodyPr wrap="square">
            <a:spAutoFit/>
          </a:bodyPr>
          <a:lstStyle/>
          <a:p>
            <a:pPr>
              <a:defRPr/>
            </a:pPr>
            <a:r>
              <a:rPr lang="ru-RU" sz="2000" b="1"/>
              <a:t> </a:t>
            </a:r>
            <a:endParaRPr/>
          </a:p>
          <a:p>
            <a:pPr>
              <a:defRPr/>
            </a:pP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18434" name="Picture 2" descr="Сказочные зимние пейзажи русских художников, фото № 18"/>
          <p:cNvPicPr>
            <a:picLocks noChangeAspect="1" noChangeArrowheads="1"/>
          </p:cNvPicPr>
          <p:nvPr/>
        </p:nvPicPr>
        <p:blipFill>
          <a:blip r:embed="rId2"/>
          <a:stretch/>
        </p:blipFill>
        <p:spPr bwMode="auto">
          <a:xfrm>
            <a:off x="0" y="-891479"/>
            <a:ext cx="9303022" cy="7568880"/>
          </a:xfrm>
          <a:prstGeom prst="rect">
            <a:avLst/>
          </a:prstGeom>
          <a:noFill/>
        </p:spPr>
      </p:pic>
      <p:sp>
        <p:nvSpPr>
          <p:cNvPr id="7" name="TextBox 6"/>
          <p:cNvSpPr txBox="1"/>
          <p:nvPr/>
        </p:nvSpPr>
        <p:spPr bwMode="auto">
          <a:xfrm>
            <a:off x="220050" y="6204363"/>
            <a:ext cx="9307109" cy="427079"/>
          </a:xfrm>
          <a:prstGeom prst="rect">
            <a:avLst/>
          </a:prstGeom>
          <a:noFill/>
        </p:spPr>
        <p:txBody>
          <a:bodyPr wrap="square">
            <a:spAutoFit/>
          </a:bodyPr>
          <a:lstStyle/>
          <a:p>
            <a:pPr>
              <a:defRPr/>
            </a:pPr>
            <a:r>
              <a:rPr lang="ru-RU" sz="2200" b="1" i="0" u="none" strike="noStrike" cap="none" spc="0">
                <a:ln>
                  <a:noFill/>
                </a:ln>
                <a:solidFill>
                  <a:prstClr val="black"/>
                </a:solidFill>
                <a:latin typeface="Monotype Corsiva"/>
                <a:ea typeface="+mj-ea"/>
                <a:cs typeface="+mj-cs"/>
              </a:rPr>
              <a:t>Пелевин И.А. </a:t>
            </a:r>
            <a:r>
              <a:rPr lang="ru-RU" sz="2200" b="1">
                <a:solidFill>
                  <a:prstClr val="black"/>
                </a:solidFill>
                <a:latin typeface="Monotype Corsiva"/>
                <a:ea typeface="+mj-ea"/>
                <a:cs typeface="+mj-cs"/>
              </a:rPr>
              <a:t>«</a:t>
            </a:r>
            <a:r>
              <a:rPr lang="ru-RU" sz="2200" b="1" i="0" u="none" strike="noStrike" cap="none" spc="0">
                <a:ln>
                  <a:noFill/>
                </a:ln>
                <a:solidFill>
                  <a:prstClr val="black"/>
                </a:solidFill>
                <a:latin typeface="Monotype Corsiva"/>
                <a:ea typeface="+mj-ea"/>
                <a:cs typeface="+mj-cs"/>
              </a:rPr>
              <a:t>Дети в санях»</a:t>
            </a:r>
            <a:endParaRPr sz="22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611559" y="970806"/>
            <a:ext cx="7920880" cy="4916387"/>
          </a:xfrm>
        </p:spPr>
        <p:txBody>
          <a:bodyPr>
            <a:noAutofit/>
          </a:bodyPr>
          <a:lstStyle/>
          <a:p>
            <a:pPr indent="0">
              <a:buNone/>
              <a:defRPr/>
            </a:pPr>
            <a:r>
              <a:rPr lang="ru-RU" sz="2400">
                <a:latin typeface="Gabriola"/>
              </a:rPr>
              <a:t>Пелевин писал обыденную русскую реальность, очень любил крестьянскую тему и изображал ее в своих картинах с большим знанием жизни и сочувствием, причем особенно любил изображать сценки с крестьянскими детьми. Вот и картина «Дети в санях»... Мы не знаем, куда направляются эти дети. Видим только метельный день, занесенную снегом дорогу... Лес вокруг тоже утопает в сугробах. Видим лошадку, что утопает в снегу, но, подхлестываемая возницей, везет полные сани ребятишек. Им холодно, задувает колючий ветер, но, видимо, нужно спешить на занятия в школу или, наоборот, уже домой... и конец пути близок. Но это не видно за пеленой снега, что приносит ветер. Кто- то из детей оживленно разговаривает друг с другом, а девочка, поддерживая малыша на краю саней, вероятно, с нетерпением ждет конца пути... Эта картина написана в 1870 году.</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30722" name="Picture 2" descr="20 зимних пейзажей русских художников"/>
          <p:cNvPicPr>
            <a:picLocks noChangeAspect="1" noChangeArrowheads="1"/>
          </p:cNvPicPr>
          <p:nvPr/>
        </p:nvPicPr>
        <p:blipFill>
          <a:blip r:embed="rId2"/>
          <a:stretch/>
        </p:blipFill>
        <p:spPr bwMode="auto">
          <a:xfrm>
            <a:off x="0" y="-1107504"/>
            <a:ext cx="9144000" cy="8208912"/>
          </a:xfrm>
          <a:prstGeom prst="rect">
            <a:avLst/>
          </a:prstGeom>
          <a:noFill/>
        </p:spPr>
      </p:pic>
      <p:sp>
        <p:nvSpPr>
          <p:cNvPr id="5" name="Прямоугольник 4"/>
          <p:cNvSpPr/>
          <p:nvPr/>
        </p:nvSpPr>
        <p:spPr bwMode="auto">
          <a:xfrm>
            <a:off x="2286000" y="2136339"/>
            <a:ext cx="4572000" cy="369332"/>
          </a:xfrm>
          <a:prstGeom prst="rect">
            <a:avLst/>
          </a:prstGeom>
        </p:spPr>
        <p:txBody>
          <a:bodyPr>
            <a:spAutoFit/>
          </a:bodyPr>
          <a:lstStyle/>
          <a:p>
            <a:pPr>
              <a:defRPr/>
            </a:pPr>
            <a:endParaRPr lang="ru-RU"/>
          </a:p>
        </p:txBody>
      </p:sp>
      <p:sp>
        <p:nvSpPr>
          <p:cNvPr id="6" name="TextBox 5"/>
          <p:cNvSpPr txBox="1"/>
          <p:nvPr/>
        </p:nvSpPr>
        <p:spPr bwMode="auto">
          <a:xfrm>
            <a:off x="0" y="990599"/>
            <a:ext cx="3897779" cy="762359"/>
          </a:xfrm>
          <a:prstGeom prst="rect">
            <a:avLst/>
          </a:prstGeom>
          <a:noFill/>
        </p:spPr>
        <p:txBody>
          <a:bodyPr wrap="square">
            <a:spAutoFit/>
          </a:bodyPr>
          <a:lstStyle/>
          <a:p>
            <a:pPr>
              <a:defRPr/>
            </a:pPr>
            <a:r>
              <a:rPr lang="ru-RU" sz="2200" b="1" i="0" u="none" strike="noStrike" cap="none" spc="0">
                <a:ln>
                  <a:noFill/>
                </a:ln>
                <a:solidFill>
                  <a:srgbClr val="191B0E"/>
                </a:solidFill>
                <a:latin typeface="Monotype Corsiva"/>
                <a:ea typeface="+mj-ea"/>
                <a:cs typeface="+mj-cs"/>
              </a:rPr>
              <a:t>А. Моравов </a:t>
            </a:r>
            <a:endParaRPr sz="2200" b="1" i="0" u="none" strike="noStrike" cap="none" spc="0">
              <a:ln>
                <a:noFill/>
              </a:ln>
              <a:solidFill>
                <a:srgbClr val="191B0E"/>
              </a:solidFill>
              <a:latin typeface="Monotype Corsiva"/>
              <a:ea typeface="Arial"/>
              <a:cs typeface="Arial"/>
            </a:endParaRPr>
          </a:p>
          <a:p>
            <a:pPr>
              <a:defRPr/>
            </a:pPr>
            <a:r>
              <a:rPr lang="ru-RU" sz="2200" b="1" i="0" u="none" strike="noStrike" cap="none" spc="0">
                <a:ln>
                  <a:noFill/>
                </a:ln>
                <a:solidFill>
                  <a:srgbClr val="191B0E"/>
                </a:solidFill>
                <a:latin typeface="Monotype Corsiva"/>
                <a:ea typeface="Arial"/>
                <a:cs typeface="Arial"/>
              </a:rPr>
              <a:t>«Зимний спорт» </a:t>
            </a:r>
            <a:endParaRPr sz="22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Прямоугольник 4"/>
          <p:cNvSpPr/>
          <p:nvPr/>
        </p:nvSpPr>
        <p:spPr bwMode="auto">
          <a:xfrm>
            <a:off x="766186" y="1428750"/>
            <a:ext cx="8352928" cy="4893647"/>
          </a:xfrm>
          <a:prstGeom prst="rect">
            <a:avLst/>
          </a:prstGeom>
        </p:spPr>
        <p:txBody>
          <a:bodyPr wrap="square">
            <a:spAutoFit/>
          </a:bodyPr>
          <a:lstStyle/>
          <a:p>
            <a:pPr>
              <a:defRPr/>
            </a:pPr>
            <a:r>
              <a:rPr lang="ru-RU" sz="2400">
                <a:latin typeface="Gabriola"/>
              </a:rPr>
              <a:t>Все дети любят зимой кататься на коньках, лыжах, санках. Веселое катание с горки изобразил художник А. Моравов на своей картине «Зимний спорт». Простые деревенские мальчишки со смехом и громким криком катятся с горы. Трое ребят сели на санки и понеслись вниз. Но одному не повезло, он упал в снег, рукавица с руки у него слетела, шапка надвинулась на глаза. И двое других сейчас тоже упадут: санки наклонились набок, и мальчишки уже почти свалились с санок, у того, кто сидел сзади шапка вообще соскочила.</a:t>
            </a:r>
            <a:endParaRPr/>
          </a:p>
          <a:p>
            <a:pPr>
              <a:defRPr/>
            </a:pPr>
            <a:r>
              <a:rPr lang="ru-RU" sz="2400">
                <a:latin typeface="Gabriola"/>
              </a:rPr>
              <a:t>Те ребята, которые наблюдали за друзьями, весело хохочут. А на заднем плане еще двое пацанов приготовились скатиться вниз, а трое других забираются на горку.</a:t>
            </a:r>
            <a:endParaRPr/>
          </a:p>
          <a:p>
            <a:pPr>
              <a:defRPr/>
            </a:pPr>
            <a:r>
              <a:rPr lang="ru-RU" sz="2400">
                <a:latin typeface="Gabriola"/>
              </a:rPr>
              <a:t>Белый снег придает картине чистое, радостное настроение.</a:t>
            </a:r>
            <a:endParaRPr/>
          </a:p>
          <a:p>
            <a:pPr>
              <a:defRPr/>
            </a:pPr>
            <a:r>
              <a:rPr lang="ru-RU" sz="2400">
                <a:latin typeface="Gabriola"/>
              </a:rPr>
              <a:t>Хотите и вы покататься с горки вместе с этими мальчишками? Кто из них вам больше других запомнился? Опишите его.</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19458" name="Picture 2" descr="Сказочные зимние пейзажи русских художников, фото № 20"/>
          <p:cNvPicPr>
            <a:picLocks noChangeAspect="1" noChangeArrowheads="1"/>
          </p:cNvPicPr>
          <p:nvPr/>
        </p:nvPicPr>
        <p:blipFill>
          <a:blip r:embed="rId2"/>
          <a:stretch/>
        </p:blipFill>
        <p:spPr bwMode="auto">
          <a:xfrm>
            <a:off x="-1" y="0"/>
            <a:ext cx="9169187" cy="7129043"/>
          </a:xfrm>
          <a:prstGeom prst="rect">
            <a:avLst/>
          </a:prstGeom>
          <a:noFill/>
        </p:spPr>
      </p:pic>
      <p:sp>
        <p:nvSpPr>
          <p:cNvPr id="7" name="TextBox 6"/>
          <p:cNvSpPr txBox="1"/>
          <p:nvPr/>
        </p:nvSpPr>
        <p:spPr bwMode="auto">
          <a:xfrm>
            <a:off x="5653514" y="5751396"/>
            <a:ext cx="3516030" cy="1097640"/>
          </a:xfrm>
          <a:prstGeom prst="rect">
            <a:avLst/>
          </a:prstGeom>
          <a:noFill/>
        </p:spPr>
        <p:txBody>
          <a:bodyPr wrap="square">
            <a:spAutoFit/>
          </a:bodyPr>
          <a:lstStyle/>
          <a:p>
            <a:pPr>
              <a:defRPr/>
            </a:pPr>
            <a:r>
              <a:rPr lang="ru-RU" sz="2200" b="1" i="0" u="none" strike="noStrike" cap="none" spc="0">
                <a:ln>
                  <a:noFill/>
                </a:ln>
                <a:solidFill>
                  <a:srgbClr val="191B0E"/>
                </a:solidFill>
                <a:latin typeface="Monotype Corsiva"/>
                <a:ea typeface="+mj-ea"/>
                <a:cs typeface="+mj-cs"/>
              </a:rPr>
              <a:t>Сычков Федот Васильевич </a:t>
            </a:r>
            <a:r>
              <a:rPr lang="ru-RU" sz="2200" b="1" i="1" u="none" strike="noStrike" cap="none" spc="0">
                <a:ln>
                  <a:noFill/>
                </a:ln>
                <a:solidFill>
                  <a:srgbClr val="191B0E"/>
                </a:solidFill>
                <a:latin typeface="Monotype Corsiva"/>
                <a:ea typeface="+mj-ea"/>
                <a:cs typeface="+mj-cs"/>
              </a:rPr>
              <a:t>«Тройка»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971550" y="1700808"/>
            <a:ext cx="7200900" cy="3581400"/>
          </a:xfrm>
        </p:spPr>
        <p:txBody>
          <a:bodyPr>
            <a:normAutofit/>
          </a:bodyPr>
          <a:lstStyle/>
          <a:p>
            <a:pPr>
              <a:defRPr/>
            </a:pPr>
            <a:r>
              <a:rPr lang="ru-RU" sz="2800">
                <a:latin typeface="Gabriola"/>
              </a:rPr>
              <a:t>Чудесные зимние картинки, простые и искренние, оставил нам замечательный художник, Сычков Федот Васильевич (1870-1958). Он родился в простой крестьянской семье в Пензенской губернии, рано осиротел, семья нищенствовала... Работал в иконописной мастерской, писал фрески... Ученик И.Е.Репина. Заслуженный деятель искусств РСФСР, Народный художник Мордовской АССР.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482" name="Picture 2" descr="Сказочные зимние пейзажи русских художников, фото № 21"/>
          <p:cNvPicPr>
            <a:picLocks noChangeAspect="1" noChangeArrowheads="1"/>
          </p:cNvPicPr>
          <p:nvPr/>
        </p:nvPicPr>
        <p:blipFill>
          <a:blip r:embed="rId2"/>
          <a:stretch/>
        </p:blipFill>
        <p:spPr bwMode="auto">
          <a:xfrm>
            <a:off x="562044" y="68987"/>
            <a:ext cx="6295956" cy="6720026"/>
          </a:xfrm>
          <a:prstGeom prst="rect">
            <a:avLst/>
          </a:prstGeom>
          <a:noFill/>
        </p:spPr>
      </p:pic>
      <p:sp>
        <p:nvSpPr>
          <p:cNvPr id="5" name="TextBox 4"/>
          <p:cNvSpPr txBox="1"/>
          <p:nvPr/>
        </p:nvSpPr>
        <p:spPr bwMode="auto">
          <a:xfrm>
            <a:off x="4474467" y="304619"/>
            <a:ext cx="4573440" cy="762359"/>
          </a:xfrm>
          <a:prstGeom prst="rect">
            <a:avLst/>
          </a:prstGeom>
          <a:noFill/>
        </p:spPr>
        <p:txBody>
          <a:bodyPr wrap="square">
            <a:spAutoFit/>
          </a:bodyPr>
          <a:lstStyle/>
          <a:p>
            <a:pPr algn="r">
              <a:defRPr/>
            </a:pPr>
            <a:r>
              <a:rPr lang="ru-RU" sz="2200" b="1" i="0" u="none" strike="noStrike" cap="none" spc="0">
                <a:ln>
                  <a:noFill/>
                </a:ln>
                <a:solidFill>
                  <a:srgbClr val="191B0E"/>
                </a:solidFill>
                <a:latin typeface="Monotype Corsiva"/>
                <a:ea typeface="+mj-ea"/>
                <a:cs typeface="+mj-cs"/>
              </a:rPr>
              <a:t>Сычков Федот Васильевич </a:t>
            </a:r>
            <a:r>
              <a:rPr lang="ru-RU" sz="2200" b="1" i="1" u="none" strike="noStrike" cap="none" spc="0">
                <a:ln>
                  <a:noFill/>
                </a:ln>
                <a:solidFill>
                  <a:srgbClr val="191B0E"/>
                </a:solidFill>
                <a:latin typeface="Monotype Corsiva"/>
                <a:ea typeface="+mj-ea"/>
                <a:cs typeface="+mj-cs"/>
              </a:rPr>
              <a:t>«Таня»</a:t>
            </a:r>
            <a:r>
              <a:rPr lang="ru-RU" sz="2200" b="0" i="1" u="none" strike="noStrike" cap="none" spc="0">
                <a:ln>
                  <a:noFill/>
                </a:ln>
                <a:solidFill>
                  <a:srgbClr val="191B0E"/>
                </a:solidFill>
                <a:latin typeface="Monotype Corsiva"/>
                <a:ea typeface="Arial"/>
                <a:cs typeface="Arial"/>
              </a:rPr>
              <a:t> </a:t>
            </a:r>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11560" y="274638"/>
            <a:ext cx="8075240" cy="130026"/>
          </a:xfrm>
        </p:spPr>
        <p:txBody>
          <a:bodyPr>
            <a:normAutofit fontScale="90000"/>
          </a:bodyPr>
          <a:lstStyle/>
          <a:p>
            <a:pPr>
              <a:defRPr/>
            </a:pPr>
            <a:br>
              <a:rPr lang="ru-RU"/>
            </a:br>
            <a:br>
              <a:rPr lang="ru-RU"/>
            </a:br>
            <a:br>
              <a:rPr lang="ru-RU"/>
            </a:br>
            <a:br>
              <a:rPr lang="ru-RU"/>
            </a:br>
            <a:endParaRPr lang="ru-RU"/>
          </a:p>
        </p:txBody>
      </p:sp>
      <p:sp>
        <p:nvSpPr>
          <p:cNvPr id="3" name="Содержимое 2"/>
          <p:cNvSpPr>
            <a:spLocks noGrp="1"/>
          </p:cNvSpPr>
          <p:nvPr>
            <p:ph idx="1"/>
          </p:nvPr>
        </p:nvSpPr>
        <p:spPr bwMode="auto">
          <a:xfrm>
            <a:off x="354359" y="1104899"/>
            <a:ext cx="7971464" cy="4556349"/>
          </a:xfrm>
        </p:spPr>
        <p:txBody>
          <a:bodyPr vertOverflow="overflow" horzOverflow="overflow" vert="horz" wrap="square" lIns="91440" tIns="45720" rIns="91440" bIns="45720" numCol="1" spcCol="0" rtlCol="0" fromWordArt="0" anchor="t" anchorCtr="0" forceAA="0" compatLnSpc="0">
            <a:normAutofit fontScale="70000" lnSpcReduction="6000"/>
          </a:bodyPr>
          <a:lstStyle/>
          <a:p>
            <a:pPr>
              <a:buNone/>
              <a:defRPr/>
            </a:pPr>
            <a:r>
              <a:rPr lang="ru-RU" sz="3200">
                <a:latin typeface="Gabriola"/>
              </a:rPr>
              <a:t>      Русская зима дарит нам невероятной красоты пейзажи. Эта белоснежная, пронзительная чистота и красота сопутствует нам, жителям России, все зимние месяцы и особенно волнует и радует в дни новогодних праздников. Все мы ждём первый снег и встречаем его по-детски радостно. Можно и из окна дома/квартиры любоваться убелёнными снегом деревьями, синичками и снегирями на заснеженных ветках. А снежные просторы России во все времена были и остаются источником вдохновения русских художников. Это </a:t>
            </a:r>
            <a:r>
              <a:rPr lang="ru-RU" sz="3200">
                <a:solidFill>
                  <a:schemeClr val="tx1"/>
                </a:solidFill>
                <a:latin typeface="Gabriola"/>
              </a:rPr>
              <a:t>не самые известные зимние пейзажи русских живописцев</a:t>
            </a:r>
            <a:r>
              <a:rPr lang="ru-RU" sz="3200">
                <a:latin typeface="Gabriola"/>
              </a:rPr>
              <a:t>. Но как же они хороши! </a:t>
            </a:r>
            <a:r>
              <a:rPr lang="ru-RU" sz="3200" b="1">
                <a:latin typeface="Gabriola"/>
              </a:rPr>
              <a:t> </a:t>
            </a:r>
            <a:endParaRPr lang="ru-RU"/>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22530" name="Picture 2" descr="Сказочные зимние пейзажи русских художников, фото № 24"/>
          <p:cNvPicPr>
            <a:picLocks noChangeAspect="1" noChangeArrowheads="1"/>
          </p:cNvPicPr>
          <p:nvPr/>
        </p:nvPicPr>
        <p:blipFill>
          <a:blip r:embed="rId2"/>
          <a:stretch/>
        </p:blipFill>
        <p:spPr bwMode="auto">
          <a:xfrm>
            <a:off x="-396553" y="0"/>
            <a:ext cx="9937105" cy="6858000"/>
          </a:xfrm>
          <a:prstGeom prst="rect">
            <a:avLst/>
          </a:prstGeom>
          <a:noFill/>
        </p:spPr>
      </p:pic>
      <p:sp>
        <p:nvSpPr>
          <p:cNvPr id="5" name="TextBox 4"/>
          <p:cNvSpPr txBox="1"/>
          <p:nvPr/>
        </p:nvSpPr>
        <p:spPr bwMode="auto">
          <a:xfrm>
            <a:off x="339795" y="6430919"/>
            <a:ext cx="8579068" cy="427079"/>
          </a:xfrm>
          <a:prstGeom prst="rect">
            <a:avLst/>
          </a:prstGeom>
          <a:noFill/>
        </p:spPr>
        <p:txBody>
          <a:bodyPr wrap="square">
            <a:spAutoFit/>
          </a:bodyPr>
          <a:lstStyle/>
          <a:p>
            <a:pPr>
              <a:defRPr/>
            </a:pPr>
            <a:r>
              <a:rPr lang="ru-RU" sz="2200" b="1" i="0" u="none" strike="noStrike" cap="none" spc="0">
                <a:ln>
                  <a:noFill/>
                </a:ln>
                <a:solidFill>
                  <a:srgbClr val="191B0E"/>
                </a:solidFill>
                <a:latin typeface="Monotype Corsiva"/>
                <a:ea typeface="+mj-ea"/>
                <a:cs typeface="+mj-cs"/>
              </a:rPr>
              <a:t>Сычков Федот Васильевич</a:t>
            </a:r>
            <a:r>
              <a:rPr lang="ru-RU" sz="2200" b="1" i="1" u="none" strike="noStrike" cap="none" spc="0">
                <a:ln>
                  <a:noFill/>
                </a:ln>
                <a:solidFill>
                  <a:srgbClr val="191B0E"/>
                </a:solidFill>
                <a:latin typeface="Monotype Corsiva"/>
                <a:ea typeface="+mj-ea"/>
                <a:cs typeface="+mj-cs"/>
              </a:rPr>
              <a:t> «С гор» </a:t>
            </a:r>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48130" name="Picture 2" descr="https://russkiymir.ru/upload/medialibrary/4f5/4f5be5491534e91a5b1db32a6bb0df89.jpg"/>
          <p:cNvPicPr>
            <a:picLocks noChangeAspect="1" noChangeArrowheads="1"/>
          </p:cNvPicPr>
          <p:nvPr/>
        </p:nvPicPr>
        <p:blipFill>
          <a:blip r:embed="rId2"/>
          <a:stretch/>
        </p:blipFill>
        <p:spPr bwMode="auto">
          <a:xfrm>
            <a:off x="0" y="-22660"/>
            <a:ext cx="9144000" cy="6880659"/>
          </a:xfrm>
          <a:prstGeom prst="rect">
            <a:avLst/>
          </a:prstGeom>
          <a:noFill/>
        </p:spPr>
      </p:pic>
      <p:sp>
        <p:nvSpPr>
          <p:cNvPr id="5" name="Прямоугольник 4"/>
          <p:cNvSpPr/>
          <p:nvPr/>
        </p:nvSpPr>
        <p:spPr bwMode="auto">
          <a:xfrm>
            <a:off x="47624" y="113940"/>
            <a:ext cx="4306995" cy="762359"/>
          </a:xfrm>
          <a:prstGeom prst="rect">
            <a:avLst/>
          </a:prstGeom>
        </p:spPr>
        <p:txBody>
          <a:bodyPr wrap="square">
            <a:spAutoFit/>
          </a:bodyPr>
          <a:lstStyle/>
          <a:p>
            <a:pPr>
              <a:defRPr/>
            </a:pPr>
            <a:r>
              <a:rPr lang="ru-RU" sz="2200" b="1">
                <a:latin typeface="Monotype Corsiva"/>
              </a:rPr>
              <a:t>Борис Кустодиев «Масленица» </a:t>
            </a:r>
            <a:endParaRPr lang="ru-RU" sz="28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683568" y="1036302"/>
            <a:ext cx="7992888" cy="4785395"/>
          </a:xfrm>
        </p:spPr>
        <p:txBody>
          <a:bodyPr>
            <a:normAutofit lnSpcReduction="10000"/>
          </a:bodyPr>
          <a:lstStyle/>
          <a:p>
            <a:pPr>
              <a:defRPr/>
            </a:pPr>
            <a:r>
              <a:rPr lang="ru-RU" sz="2400">
                <a:latin typeface="Gabriola"/>
              </a:rPr>
              <a:t>Конечно, это Борис Кустодиев. Катания на санях, масленичные гуляния, карусели, праздничные балаганы – светом и цветом наполнены зимние картины художника. Особой яркостью и самобытность отличаются работы художника, посвящённые Масленице. Нарядные повозки, румяные барышни, цветастые платки, танцы и игра на гармони, катания с гор, «пряничные» городские домики и церкви… Зима ликующая, белоснежная, жизнеутверждающая. Вдохните поглубже – и обязательно ощутите морозное дыхание русской зимы.</a:t>
            </a:r>
            <a:endParaRPr/>
          </a:p>
          <a:p>
            <a:pPr>
              <a:defRPr/>
            </a:pPr>
            <a:br>
              <a:rPr lang="ru-RU" sz="1050"/>
            </a:br>
            <a:r>
              <a:rPr lang="ru-RU" sz="1800" b="1"/>
              <a:t> Все многокрасочно, многолюдно, картина полна, счастья, радости, беззаботности.</a:t>
            </a:r>
            <a:r>
              <a:rPr lang="ru-RU" sz="1800"/>
              <a:t> Кустодиев изобразил яркую сторону жизни, в которой присутствуют русская удаль, гармония, веселье.</a:t>
            </a:r>
            <a:endParaRPr/>
          </a:p>
          <a:p>
            <a:pPr>
              <a:defRPr/>
            </a:pPr>
            <a:r>
              <a:rPr lang="ru-RU" sz="1800"/>
              <a:t>Чувства любителей красочной живописи художника прекрасно описаны критиком Бенуа: «Настоящий Кустодиев — это русская ярмарка, пестрядина, «глазастые» ситцы,  русский посад и русское село, с их гармониками, пряниками,  девушками  и лихими парнями».</a:t>
            </a:r>
            <a:endParaRPr/>
          </a:p>
          <a:p>
            <a:pPr>
              <a:defRPr/>
            </a:pPr>
            <a:endParaRPr lang="ru-RU" sz="1050"/>
          </a:p>
          <a:p>
            <a:pPr>
              <a:defRPr/>
            </a:pPr>
            <a:endParaRPr lang="ru-RU" sz="1600"/>
          </a:p>
          <a:p>
            <a:pPr>
              <a:defRPr/>
            </a:pPr>
            <a:endParaRPr lang="ru-RU"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55298" name="Picture 2" descr="https://russkiymir.ru/upload/medialibrary/b2f/b2fe2dbadb05b988d8f9087299a874e4.jpg"/>
          <p:cNvPicPr>
            <a:picLocks noChangeAspect="1" noChangeArrowheads="1"/>
          </p:cNvPicPr>
          <p:nvPr/>
        </p:nvPicPr>
        <p:blipFill>
          <a:blip r:embed="rId2"/>
          <a:stretch/>
        </p:blipFill>
        <p:spPr bwMode="auto">
          <a:xfrm>
            <a:off x="839018" y="57150"/>
            <a:ext cx="8317432" cy="6623981"/>
          </a:xfrm>
          <a:prstGeom prst="rect">
            <a:avLst/>
          </a:prstGeom>
          <a:noFill/>
        </p:spPr>
      </p:pic>
      <p:sp>
        <p:nvSpPr>
          <p:cNvPr id="6" name="Прямоугольник 5"/>
          <p:cNvSpPr/>
          <p:nvPr/>
        </p:nvSpPr>
        <p:spPr bwMode="auto">
          <a:xfrm flipH="1">
            <a:off x="5759734" y="362634"/>
            <a:ext cx="3060422" cy="646331"/>
          </a:xfrm>
          <a:prstGeom prst="rect">
            <a:avLst/>
          </a:prstGeom>
        </p:spPr>
        <p:txBody>
          <a:bodyPr wrap="square">
            <a:spAutoFit/>
          </a:bodyPr>
          <a:lstStyle/>
          <a:p>
            <a:pPr>
              <a:defRPr/>
            </a:pPr>
            <a:r>
              <a:rPr lang="ru-RU" b="1" i="1"/>
              <a:t>Борис Кустодиев. Лыжники, 1919 г.</a:t>
            </a:r>
            <a:endParaRPr lang="ru-RU"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26626" name="Picture 2" descr="Сказочные зимние пейзажи русских художников, фото № 28"/>
          <p:cNvPicPr>
            <a:picLocks noChangeAspect="1" noChangeArrowheads="1"/>
          </p:cNvPicPr>
          <p:nvPr/>
        </p:nvPicPr>
        <p:blipFill>
          <a:blip r:embed="rId2"/>
          <a:stretch/>
        </p:blipFill>
        <p:spPr bwMode="auto">
          <a:xfrm>
            <a:off x="0" y="0"/>
            <a:ext cx="9577064" cy="9857656"/>
          </a:xfrm>
          <a:prstGeom prst="rect">
            <a:avLst/>
          </a:prstGeom>
          <a:noFill/>
        </p:spPr>
      </p:pic>
      <p:sp>
        <p:nvSpPr>
          <p:cNvPr id="7" name="TextBox 6"/>
          <p:cNvSpPr txBox="1"/>
          <p:nvPr/>
        </p:nvSpPr>
        <p:spPr bwMode="auto">
          <a:xfrm>
            <a:off x="5729938" y="8152977"/>
            <a:ext cx="3761129" cy="762359"/>
          </a:xfrm>
          <a:prstGeom prst="rect">
            <a:avLst/>
          </a:prstGeom>
          <a:noFill/>
        </p:spPr>
        <p:txBody>
          <a:bodyPr wrap="square">
            <a:spAutoFit/>
          </a:bodyPr>
          <a:lstStyle/>
          <a:p>
            <a:pPr>
              <a:defRPr/>
            </a:pPr>
            <a:r>
              <a:rPr lang="ru-RU" sz="2200" b="1" i="0" u="none" strike="noStrike" cap="none" spc="0">
                <a:ln>
                  <a:noFill/>
                </a:ln>
                <a:solidFill>
                  <a:srgbClr val="191B0E"/>
                </a:solidFill>
                <a:latin typeface="Monotype Corsiva"/>
                <a:ea typeface="+mj-ea"/>
                <a:cs typeface="+mj-cs"/>
              </a:rPr>
              <a:t>Васнецов В.М. «Снегурочка</a:t>
            </a:r>
            <a:r>
              <a:rPr lang="ru-RU" sz="2200" b="1">
                <a:solidFill>
                  <a:srgbClr val="191B0E"/>
                </a:solidFill>
                <a:latin typeface="Monotype Corsiva"/>
                <a:ea typeface="+mj-ea"/>
                <a:cs typeface="+mj-cs"/>
              </a:rPr>
              <a:t>»</a:t>
            </a:r>
            <a:r>
              <a:rPr lang="ru-RU" sz="4000" b="1" i="0" u="none" strike="noStrike" cap="none" spc="0">
                <a:ln>
                  <a:noFill/>
                </a:ln>
                <a:solidFill>
                  <a:srgbClr val="191B0E"/>
                </a:solidFill>
                <a:latin typeface="Monotype Corsiva"/>
                <a:ea typeface="+mj-ea"/>
                <a:cs typeface="+mj-cs"/>
              </a:rPr>
              <a:t> </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1115615" y="1210840"/>
            <a:ext cx="7113984" cy="4094584"/>
          </a:xfrm>
        </p:spPr>
        <p:txBody>
          <a:bodyPr>
            <a:normAutofit fontScale="92500" lnSpcReduction="10000"/>
          </a:bodyPr>
          <a:lstStyle/>
          <a:p>
            <a:pPr>
              <a:defRPr/>
            </a:pPr>
            <a:r>
              <a:rPr lang="ru-RU"/>
              <a:t>Картина была закончена в 1899 г.Сказочная героиня в интерпретации Васнецова – это не просто идеальный женский образ, а выражение мечты о прекрасном.</a:t>
            </a:r>
            <a:br>
              <a:rPr lang="ru-RU"/>
            </a:br>
            <a:r>
              <a:rPr lang="ru-RU"/>
              <a:t>Снегурочка пленительна в своем очаровании. Ее фигура как будто освещается не сверху, а снизу, от снега. Всё окружающее создает общее впечатление волшебства и загадочности. Для написания картины использовалась холодная гамма цветов – белые, серые и голубые оттенки, что очень тонко подчёркивает таинственность происходящего.</a:t>
            </a:r>
            <a:br>
              <a:rPr lang="ru-RU"/>
            </a:br>
            <a:r>
              <a:rPr lang="ru-RU"/>
              <a:t>Моделью для Снегурочки выступила дочь Мамонтова Сашенька. И в Сашеньке, и в Снегурочке мастер видел образ «чистой заснеженной России». Автору «Снегурочки» удалось слить в высоком единстве свое видение далёкой сказочной страны и непосредственные наблюдения деревенской жизни, сомкнуть языческую древность и современное народное творчество.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32770" name="Picture 2" descr="20 зимних пейзажей русских художников"/>
          <p:cNvPicPr>
            <a:picLocks noChangeAspect="1" noChangeArrowheads="1"/>
          </p:cNvPicPr>
          <p:nvPr/>
        </p:nvPicPr>
        <p:blipFill>
          <a:blip r:embed="rId2"/>
          <a:stretch/>
        </p:blipFill>
        <p:spPr bwMode="auto">
          <a:xfrm>
            <a:off x="0" y="0"/>
            <a:ext cx="9143999" cy="6858000"/>
          </a:xfrm>
          <a:prstGeom prst="rect">
            <a:avLst/>
          </a:prstGeom>
          <a:noFill/>
        </p:spPr>
      </p:pic>
      <p:sp>
        <p:nvSpPr>
          <p:cNvPr id="998509481" name="Заголовок 1"/>
          <p:cNvSpPr>
            <a:spLocks noGrp="1"/>
          </p:cNvSpPr>
          <p:nvPr/>
        </p:nvSpPr>
        <p:spPr bwMode="auto">
          <a:xfrm>
            <a:off x="114299" y="5791199"/>
            <a:ext cx="7200900" cy="505200"/>
          </a:xfrm>
        </p:spPr>
        <p:txBody>
          <a:bodyPr vert="horz" lIns="91440" tIns="45720" rIns="91440" bIns="45720" rtlCol="0" anchor="t">
            <a:normAutofit/>
          </a:bodyPr>
          <a:lstStyle>
            <a:lvl1pPr algn="l" defTabSz="685800">
              <a:lnSpc>
                <a:spcPct val="89000"/>
              </a:lnSpc>
              <a:spcBef>
                <a:spcPts val="0"/>
              </a:spcBef>
              <a:buNone/>
              <a:defRPr sz="4400">
                <a:solidFill>
                  <a:schemeClr val="tx2"/>
                </a:solidFill>
                <a:latin typeface="+mj-lt"/>
                <a:ea typeface="+mj-ea"/>
                <a:cs typeface="+mj-cs"/>
              </a:defRPr>
            </a:lvl1pPr>
          </a:lstStyle>
          <a:p>
            <a:pPr>
              <a:defRPr/>
            </a:pPr>
            <a:r>
              <a:rPr lang="ru-RU" sz="3600" b="1">
                <a:latin typeface="Monotype Corsiva"/>
              </a:rPr>
              <a:t> </a:t>
            </a:r>
            <a:r>
              <a:rPr lang="ru-RU" sz="2200" b="1">
                <a:latin typeface="Monotype Corsiva"/>
              </a:rPr>
              <a:t>К. Розен «Снежный лес» 1912</a:t>
            </a:r>
            <a:endParaRPr sz="22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Прямоугольник 5"/>
          <p:cNvSpPr/>
          <p:nvPr/>
        </p:nvSpPr>
        <p:spPr bwMode="auto">
          <a:xfrm>
            <a:off x="971598" y="1239415"/>
            <a:ext cx="8007696" cy="3046988"/>
          </a:xfrm>
          <a:prstGeom prst="rect">
            <a:avLst/>
          </a:prstGeom>
        </p:spPr>
        <p:txBody>
          <a:bodyPr wrap="square">
            <a:spAutoFit/>
          </a:bodyPr>
          <a:lstStyle/>
          <a:p>
            <a:pPr>
              <a:defRPr/>
            </a:pPr>
            <a:r>
              <a:rPr lang="ru-RU" sz="3200">
                <a:latin typeface="Gabriola"/>
              </a:rPr>
              <a:t>Для русского и латвийского живописца Карла Розена красавица-зима была излюбленной моделью. Он видел в ней именно красоту, свет и простор. Все его многочисленные зимние пейзажи полны радости, картины природы здесь совсем родные и вместе с тем праздничные.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46082" name="Picture 2" descr="https://russkiymir.ru/upload/medialibrary/31a/31ae22ea2ba2cd15b8cdb33216669c89.jpg"/>
          <p:cNvPicPr>
            <a:picLocks noChangeAspect="1" noChangeArrowheads="1"/>
          </p:cNvPicPr>
          <p:nvPr/>
        </p:nvPicPr>
        <p:blipFill>
          <a:blip r:embed="rId2"/>
          <a:stretch/>
        </p:blipFill>
        <p:spPr bwMode="auto">
          <a:xfrm>
            <a:off x="107504" y="0"/>
            <a:ext cx="9036496" cy="6858000"/>
          </a:xfrm>
          <a:prstGeom prst="rect">
            <a:avLst/>
          </a:prstGeom>
          <a:noFill/>
        </p:spPr>
      </p:pic>
      <p:sp>
        <p:nvSpPr>
          <p:cNvPr id="2006106653" name="Заголовок 1"/>
          <p:cNvSpPr>
            <a:spLocks noGrp="1"/>
          </p:cNvSpPr>
          <p:nvPr/>
        </p:nvSpPr>
        <p:spPr bwMode="auto">
          <a:xfrm>
            <a:off x="107503" y="6345478"/>
            <a:ext cx="3601424" cy="398219"/>
          </a:xfrm>
        </p:spPr>
        <p:txBody>
          <a:bodyPr vertOverflow="overflow" horzOverflow="overflow" vert="horz" wrap="square" lIns="91440" tIns="45720" rIns="91440" bIns="45720" numCol="1" spcCol="0" rtlCol="0" fromWordArt="0" anchor="t" anchorCtr="0" forceAA="0" compatLnSpc="0">
            <a:normAutofit fontScale="95000" lnSpcReduction="1000"/>
          </a:bodyPr>
          <a:lstStyle>
            <a:lvl1pPr algn="l" defTabSz="685800">
              <a:lnSpc>
                <a:spcPct val="89000"/>
              </a:lnSpc>
              <a:spcBef>
                <a:spcPts val="0"/>
              </a:spcBef>
              <a:buNone/>
              <a:defRPr sz="4400">
                <a:solidFill>
                  <a:schemeClr val="tx2"/>
                </a:solidFill>
                <a:latin typeface="+mj-lt"/>
                <a:ea typeface="+mj-ea"/>
                <a:cs typeface="+mj-cs"/>
              </a:defRPr>
            </a:lvl1pPr>
          </a:lstStyle>
          <a:p>
            <a:pPr>
              <a:defRPr/>
            </a:pPr>
            <a:r>
              <a:rPr lang="ru-RU" sz="2200" b="1">
                <a:latin typeface="Monotype Corsiva"/>
              </a:rPr>
              <a:t>Игорь Грабарь</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853896" y="2753331"/>
            <a:ext cx="7978031" cy="1656184"/>
          </a:xfrm>
        </p:spPr>
        <p:txBody>
          <a:bodyPr>
            <a:normAutofit fontScale="70000" lnSpcReduction="20000"/>
          </a:bodyPr>
          <a:lstStyle/>
          <a:p>
            <a:pPr>
              <a:defRPr/>
            </a:pPr>
            <a:endParaRPr lang="ru-RU" sz="1400">
              <a:latin typeface="Gabriola"/>
            </a:endParaRPr>
          </a:p>
          <a:p>
            <a:pPr marL="0" indent="0">
              <a:buNone/>
              <a:defRPr/>
            </a:pPr>
            <a:r>
              <a:rPr lang="ru-RU" sz="2800">
                <a:latin typeface="Gabriola"/>
              </a:rPr>
              <a:t>Полюбивший всей душой зимние пейзажи Игорь Грабарь всегда находил в чистых, на первый взгляд белых зимних красках, разные оттенки. Его картины – это далеко не скучное белое покрывало, закрывшее собой всё живое. Автор считал, чтобы написать зиму, нужно огромное количество разных оттенков. Потому-то его зима на полотнах – лазурная, в ярких сине-голубых красках, от безупречности которой порой рябит в глазах.</a:t>
            </a:r>
            <a:endParaRPr/>
          </a:p>
        </p:txBody>
      </p:sp>
      <p:sp>
        <p:nvSpPr>
          <p:cNvPr id="4" name="Прямоугольник 3"/>
          <p:cNvSpPr/>
          <p:nvPr/>
        </p:nvSpPr>
        <p:spPr bwMode="auto">
          <a:xfrm>
            <a:off x="713283" y="476856"/>
            <a:ext cx="7978030" cy="1846659"/>
          </a:xfrm>
          <a:prstGeom prst="rect">
            <a:avLst/>
          </a:prstGeom>
        </p:spPr>
        <p:txBody>
          <a:bodyPr wrap="square">
            <a:spAutoFit/>
          </a:bodyPr>
          <a:lstStyle/>
          <a:p>
            <a:pPr>
              <a:defRPr/>
            </a:pPr>
            <a:r>
              <a:rPr lang="ru-RU" sz="2400">
                <a:latin typeface="Gabriola"/>
              </a:rPr>
              <a:t>Это зима Игоря Грабаря. Красавицы-березы, стройные и величавые, покрытые кружевом инея на фоне ослепляющей лазури зимнего неба. Чистое импрессионистическое настроение, живая радость. Виртуозно схваченные невероятно скоротечные моменты зимней сказки. </a:t>
            </a:r>
            <a:br>
              <a:rPr lang="ru-RU"/>
            </a:br>
            <a:endParaRPr lang="ru-RU"/>
          </a:p>
        </p:txBody>
      </p:sp>
      <p:pic>
        <p:nvPicPr>
          <p:cNvPr id="47106" name="Picture 2" descr="«Деревня. Зима», Исаак Ильич Левитан — описание картины"/>
          <p:cNvPicPr>
            <a:picLocks noChangeAspect="1" noChangeArrowheads="1"/>
          </p:cNvPicPr>
          <p:nvPr/>
        </p:nvPicPr>
        <p:blipFill>
          <a:blip r:embed="rId2"/>
          <a:stretch/>
        </p:blipFill>
        <p:spPr bwMode="auto">
          <a:xfrm>
            <a:off x="2516614" y="4941169"/>
            <a:ext cx="4110771" cy="14401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27650" name="Picture 2" descr="20 зимних пейзажей русских художников"/>
          <p:cNvPicPr>
            <a:picLocks noChangeAspect="1" noChangeArrowheads="1"/>
          </p:cNvPicPr>
          <p:nvPr/>
        </p:nvPicPr>
        <p:blipFill>
          <a:blip r:embed="rId2"/>
          <a:stretch/>
        </p:blipFill>
        <p:spPr bwMode="auto">
          <a:xfrm>
            <a:off x="713027" y="56019"/>
            <a:ext cx="8270019" cy="6780330"/>
          </a:xfrm>
          <a:prstGeom prst="rect">
            <a:avLst/>
          </a:prstGeom>
          <a:noFill/>
        </p:spPr>
      </p:pic>
      <p:sp>
        <p:nvSpPr>
          <p:cNvPr id="7" name="Прямоугольник 6"/>
          <p:cNvSpPr/>
          <p:nvPr/>
        </p:nvSpPr>
        <p:spPr bwMode="auto">
          <a:xfrm>
            <a:off x="179512" y="6308725"/>
            <a:ext cx="4227439" cy="584775"/>
          </a:xfrm>
          <a:prstGeom prst="rect">
            <a:avLst/>
          </a:prstGeom>
        </p:spPr>
        <p:txBody>
          <a:bodyPr wrap="none">
            <a:spAutoFit/>
          </a:bodyPr>
          <a:lstStyle/>
          <a:p>
            <a:pPr>
              <a:defRPr/>
            </a:pPr>
            <a:r>
              <a:rPr lang="ru-RU" sz="3200">
                <a:latin typeface="Monotype Corsiva"/>
              </a:rPr>
              <a:t>А. Пластов «Первый снег»</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84150" y="492273"/>
            <a:ext cx="8003232" cy="463251"/>
          </a:xfrm>
        </p:spPr>
        <p:txBody>
          <a:bodyPr>
            <a:normAutofit/>
          </a:bodyPr>
          <a:lstStyle/>
          <a:p>
            <a:pPr>
              <a:defRPr/>
            </a:pPr>
            <a:r>
              <a:rPr lang="ru-RU" sz="2200" b="1">
                <a:latin typeface="Monotype Corsiva"/>
              </a:rPr>
              <a:t>«Моя деревня» Татьяны Лавровой</a:t>
            </a:r>
            <a:endParaRPr/>
          </a:p>
        </p:txBody>
      </p:sp>
      <p:sp>
        <p:nvSpPr>
          <p:cNvPr id="4" name="Прямоугольник 3"/>
          <p:cNvSpPr/>
          <p:nvPr/>
        </p:nvSpPr>
        <p:spPr bwMode="auto">
          <a:xfrm>
            <a:off x="0" y="1053312"/>
            <a:ext cx="9144720" cy="5700119"/>
          </a:xfrm>
          <a:prstGeom prst="rect">
            <a:avLst/>
          </a:prstGeom>
        </p:spPr>
        <p:txBody>
          <a:bodyPr wrap="square">
            <a:spAutoFit/>
          </a:bodyPr>
          <a:lstStyle/>
          <a:p>
            <a:pPr algn="ctr">
              <a:defRPr/>
            </a:pPr>
            <a:r>
              <a:rPr lang="ru-RU" sz="1600">
                <a:latin typeface="Gabriola"/>
              </a:rPr>
              <a:t>Наваждение мое – деревня…</a:t>
            </a:r>
            <a:br>
              <a:rPr lang="ru-RU" sz="1600">
                <a:latin typeface="Gabriola"/>
              </a:rPr>
            </a:br>
            <a:r>
              <a:rPr lang="ru-RU" sz="1600">
                <a:latin typeface="Gabriola"/>
              </a:rPr>
              <a:t>Дом озябший на краю стоит.</a:t>
            </a:r>
            <a:br>
              <a:rPr lang="ru-RU" sz="1600">
                <a:latin typeface="Gabriola"/>
              </a:rPr>
            </a:br>
            <a:r>
              <a:rPr lang="ru-RU" sz="1600">
                <a:latin typeface="Gabriola"/>
              </a:rPr>
              <a:t>У плетня разбросаны поленья…</a:t>
            </a:r>
            <a:br>
              <a:rPr lang="ru-RU" sz="1600">
                <a:latin typeface="Gabriola"/>
              </a:rPr>
            </a:br>
            <a:r>
              <a:rPr lang="ru-RU" sz="1600">
                <a:latin typeface="Gabriola"/>
              </a:rPr>
              <a:t>И “Журавль” колодезный скрипит.</a:t>
            </a:r>
            <a:br>
              <a:rPr lang="ru-RU" sz="1600">
                <a:latin typeface="Gabriola"/>
              </a:rPr>
            </a:br>
            <a:r>
              <a:rPr lang="ru-RU" sz="1600">
                <a:latin typeface="Gabriola"/>
              </a:rPr>
              <a:t>Я примчусь на тройке белогривой,</a:t>
            </a:r>
            <a:br>
              <a:rPr lang="ru-RU" sz="1600">
                <a:latin typeface="Gabriola"/>
              </a:rPr>
            </a:br>
            <a:r>
              <a:rPr lang="ru-RU" sz="1600">
                <a:latin typeface="Gabriola"/>
              </a:rPr>
              <a:t>Тишины, нарушив зимний сон.</a:t>
            </a:r>
            <a:br>
              <a:rPr lang="ru-RU" sz="1600">
                <a:latin typeface="Gabriola"/>
              </a:rPr>
            </a:br>
            <a:r>
              <a:rPr lang="ru-RU" sz="1600">
                <a:latin typeface="Gabriola"/>
              </a:rPr>
              <a:t>Льется по округе шаловливый,</a:t>
            </a:r>
            <a:br>
              <a:rPr lang="ru-RU" sz="1600">
                <a:latin typeface="Gabriola"/>
              </a:rPr>
            </a:br>
            <a:r>
              <a:rPr lang="ru-RU" sz="1600">
                <a:latin typeface="Gabriola"/>
              </a:rPr>
              <a:t>Звонкий колокольный перезвон.</a:t>
            </a:r>
            <a:br>
              <a:rPr lang="ru-RU" sz="1600">
                <a:latin typeface="Gabriola"/>
              </a:rPr>
            </a:br>
            <a:r>
              <a:rPr lang="ru-RU" sz="1600">
                <a:latin typeface="Gabriola"/>
              </a:rPr>
              <a:t>Загляну под ветхое крылечко,</a:t>
            </a:r>
            <a:br>
              <a:rPr lang="ru-RU" sz="1600">
                <a:latin typeface="Gabriola"/>
              </a:rPr>
            </a:br>
            <a:r>
              <a:rPr lang="ru-RU" sz="1600">
                <a:latin typeface="Gabriola"/>
              </a:rPr>
              <a:t>Ключ достану и открою дверь.</a:t>
            </a:r>
            <a:br>
              <a:rPr lang="ru-RU" sz="1600">
                <a:latin typeface="Gabriola"/>
              </a:rPr>
            </a:br>
            <a:r>
              <a:rPr lang="ru-RU" sz="1600">
                <a:latin typeface="Gabriola"/>
              </a:rPr>
              <a:t>Разбужу огонь, заснувший в печке,</a:t>
            </a:r>
            <a:br>
              <a:rPr lang="ru-RU" sz="1600">
                <a:latin typeface="Gabriola"/>
              </a:rPr>
            </a:br>
            <a:r>
              <a:rPr lang="ru-RU" sz="1600">
                <a:latin typeface="Gabriola"/>
              </a:rPr>
              <a:t>Пусть позлятся снег, пурга, метель.</a:t>
            </a:r>
            <a:br>
              <a:rPr lang="ru-RU" sz="1600">
                <a:latin typeface="Gabriola"/>
              </a:rPr>
            </a:br>
            <a:r>
              <a:rPr lang="ru-RU" sz="1600">
                <a:latin typeface="Gabriola"/>
              </a:rPr>
              <a:t>Заведу я ходики с кукушкой</a:t>
            </a:r>
            <a:br>
              <a:rPr lang="ru-RU" sz="1600">
                <a:latin typeface="Gabriola"/>
              </a:rPr>
            </a:br>
            <a:r>
              <a:rPr lang="ru-RU" sz="1600">
                <a:latin typeface="Gabriola"/>
              </a:rPr>
              <a:t>И поставлю старый самовар.</a:t>
            </a:r>
            <a:br>
              <a:rPr lang="ru-RU" sz="1600">
                <a:latin typeface="Gabriola"/>
              </a:rPr>
            </a:br>
            <a:r>
              <a:rPr lang="ru-RU" sz="1600">
                <a:latin typeface="Gabriola"/>
              </a:rPr>
              <a:t>И с соседкой – давнею подружкой,</a:t>
            </a:r>
            <a:br>
              <a:rPr lang="ru-RU" sz="1600">
                <a:latin typeface="Gabriola"/>
              </a:rPr>
            </a:br>
            <a:r>
              <a:rPr lang="ru-RU" sz="1600">
                <a:latin typeface="Gabriola"/>
              </a:rPr>
              <a:t>Вспомним детство, молодости жар.</a:t>
            </a:r>
            <a:br>
              <a:rPr lang="ru-RU" sz="1600">
                <a:latin typeface="Gabriola"/>
              </a:rPr>
            </a:br>
            <a:r>
              <a:rPr lang="ru-RU" sz="1600">
                <a:latin typeface="Gabriola"/>
              </a:rPr>
              <a:t>Сумерки сжигают все пространство</a:t>
            </a:r>
            <a:br>
              <a:rPr lang="ru-RU" sz="1600">
                <a:latin typeface="Gabriola"/>
              </a:rPr>
            </a:br>
            <a:r>
              <a:rPr lang="ru-RU" sz="1600">
                <a:latin typeface="Gabriola"/>
              </a:rPr>
              <a:t>До размеров моего гнезда.</a:t>
            </a:r>
            <a:br>
              <a:rPr lang="ru-RU" sz="1600">
                <a:latin typeface="Gabriola"/>
              </a:rPr>
            </a:br>
            <a:r>
              <a:rPr lang="ru-RU" sz="1600">
                <a:latin typeface="Gabriola"/>
              </a:rPr>
              <a:t>И Зимы прекрасное убранство</a:t>
            </a:r>
            <a:br>
              <a:rPr lang="ru-RU" sz="1600">
                <a:latin typeface="Gabriola"/>
              </a:rPr>
            </a:br>
            <a:r>
              <a:rPr lang="ru-RU" sz="1600">
                <a:latin typeface="Gabriola"/>
              </a:rPr>
              <a:t>Уместилось в сказке изо льда.</a:t>
            </a:r>
            <a:br>
              <a:rPr lang="ru-RU" sz="1600">
                <a:latin typeface="Gabriola"/>
              </a:rPr>
            </a:br>
            <a:r>
              <a:rPr lang="ru-RU" sz="1600">
                <a:latin typeface="Gabriola"/>
              </a:rPr>
              <a:t>Посидим… А с утренней Зарею</a:t>
            </a:r>
            <a:br>
              <a:rPr lang="ru-RU" sz="1600">
                <a:latin typeface="Gabriola"/>
              </a:rPr>
            </a:br>
            <a:r>
              <a:rPr lang="ru-RU" sz="1600">
                <a:latin typeface="Gabriola"/>
              </a:rPr>
              <a:t>С колокольным звоном снова в путь…</a:t>
            </a:r>
            <a:br>
              <a:rPr lang="ru-RU" sz="1600">
                <a:latin typeface="Gabriola"/>
              </a:rPr>
            </a:br>
            <a:r>
              <a:rPr lang="ru-RU" sz="1600">
                <a:latin typeface="Gabriola"/>
              </a:rPr>
              <a:t>Я приеду будущей зимою</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57346" name="Picture 2" descr="https://s1.1zoom.ru/b5050/54/415692-alexfas01_1920x1200.jpg"/>
          <p:cNvPicPr>
            <a:picLocks noChangeAspect="1" noChangeArrowheads="1"/>
          </p:cNvPicPr>
          <p:nvPr/>
        </p:nvPicPr>
        <p:blipFill>
          <a:blip r:embed="rId2"/>
          <a:stretch/>
        </p:blipFill>
        <p:spPr bwMode="auto">
          <a:xfrm>
            <a:off x="-1692696" y="-531440"/>
            <a:ext cx="13103424" cy="8189640"/>
          </a:xfrm>
          <a:prstGeom prst="rect">
            <a:avLst/>
          </a:prstGeom>
          <a:noFill/>
        </p:spPr>
      </p:pic>
      <p:sp>
        <p:nvSpPr>
          <p:cNvPr id="87834281" name="Заголовок 1"/>
          <p:cNvSpPr>
            <a:spLocks noGrp="1"/>
          </p:cNvSpPr>
          <p:nvPr/>
        </p:nvSpPr>
        <p:spPr bwMode="auto">
          <a:xfrm>
            <a:off x="5400673" y="7105649"/>
            <a:ext cx="3612892" cy="419098"/>
          </a:xfrm>
        </p:spPr>
        <p:txBody>
          <a:bodyPr vert="horz" lIns="91440" tIns="45720" rIns="91440" bIns="45720" rtlCol="0" anchor="t">
            <a:normAutofit/>
          </a:bodyPr>
          <a:lstStyle>
            <a:lvl1pPr algn="l" defTabSz="685800">
              <a:lnSpc>
                <a:spcPct val="89000"/>
              </a:lnSpc>
              <a:spcBef>
                <a:spcPts val="0"/>
              </a:spcBef>
              <a:buNone/>
              <a:defRPr sz="4400">
                <a:solidFill>
                  <a:schemeClr val="tx2"/>
                </a:solidFill>
                <a:latin typeface="+mj-lt"/>
                <a:ea typeface="+mj-ea"/>
                <a:cs typeface="+mj-cs"/>
              </a:defRPr>
            </a:lvl1pPr>
          </a:lstStyle>
          <a:p>
            <a:pPr>
              <a:defRPr/>
            </a:pPr>
            <a:r>
              <a:rPr lang="ru-RU" sz="2200" b="1">
                <a:solidFill>
                  <a:schemeClr val="tx1"/>
                </a:solidFill>
                <a:latin typeface="Monotype Corsiva"/>
              </a:rPr>
              <a:t> Шишкин «Зима»</a:t>
            </a:r>
            <a:endParaRPr sz="2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971549" y="824879"/>
            <a:ext cx="7200900" cy="5208241"/>
          </a:xfrm>
        </p:spPr>
        <p:txBody>
          <a:bodyPr>
            <a:normAutofit fontScale="92500" lnSpcReduction="20000"/>
          </a:bodyPr>
          <a:lstStyle/>
          <a:p>
            <a:pPr>
              <a:defRPr/>
            </a:pPr>
            <a:r>
              <a:rPr lang="ru-RU" sz="2600" i="1">
                <a:latin typeface="Gabriola"/>
              </a:rPr>
              <a:t>Начнём с определения общего колорита и настроения произведения. От полотна веет холодным спокойствием, умиротворением, зимним праздничным настроением. На переднем плане изображена заснеженная поляна. Как видно, не так давно прошла буря. Она поломала сухие или слабые деревья, которые полегли на мёрзлую землю.</a:t>
            </a:r>
            <a:endParaRPr/>
          </a:p>
          <a:p>
            <a:pPr>
              <a:defRPr/>
            </a:pPr>
            <a:r>
              <a:rPr lang="ru-RU" sz="2600">
                <a:latin typeface="Gabriola"/>
              </a:rPr>
              <a:t>Снег завалил всё вокруг высокими сугробами, под которыми прорисовываются упавшие стволы. Сучки и ветки торчат из-под них, резко чернея на белом фоне. Продолжая Шишкина «Зима», обратим внимание на то, как рельефно, реалистично выписан снег. Мы можем разглядеть каждую ямку, каждый холмик.</a:t>
            </a:r>
            <a:endParaRPr/>
          </a:p>
          <a:p>
            <a:pPr>
              <a:defRPr/>
            </a:pPr>
            <a:r>
              <a:rPr lang="ru-RU" sz="2600">
                <a:latin typeface="Gabriola"/>
              </a:rPr>
              <a:t>Так и хочется протянуть руку и потрогать его, ощутить лёгкое покалывание морозца под пальцами. В центре картины, возле лежащих стволов, в меховых шубках стоят маленькие ёлочки. Они не пострадали от бури, а прикрывший их снежок надёжно защитит от морозов и других нападок зимы.</a:t>
            </a:r>
            <a:endParaRPr/>
          </a:p>
          <a:p>
            <a:pPr>
              <a:defRPr/>
            </a:pPr>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Содержимое 2"/>
          <p:cNvSpPr>
            <a:spLocks noGrp="1"/>
          </p:cNvSpPr>
          <p:nvPr>
            <p:ph idx="1"/>
          </p:nvPr>
        </p:nvSpPr>
        <p:spPr bwMode="auto">
          <a:xfrm>
            <a:off x="899592" y="1025352"/>
            <a:ext cx="7884368" cy="5832648"/>
          </a:xfrm>
        </p:spPr>
        <p:txBody>
          <a:bodyPr>
            <a:normAutofit/>
          </a:bodyPr>
          <a:lstStyle/>
          <a:p>
            <a:pPr>
              <a:defRPr/>
            </a:pPr>
            <a:r>
              <a:rPr lang="ru-RU" sz="2400">
                <a:solidFill>
                  <a:schemeClr val="tx1"/>
                </a:solidFill>
                <a:latin typeface="Gabriola"/>
              </a:rPr>
              <a:t>Картина И. Шишкина под названием «Зима» — это настоящая тайна. Здесь только густые деревья и белый снег. На холсте лишь много стволов и огромных веток, покрытых большими белыми сугробами. И ничего более. А больше художнику ничего и не нужно было, чтобы передать нам всю таинственность зимнего дремучего леса.</a:t>
            </a:r>
            <a:endParaRPr/>
          </a:p>
          <a:p>
            <a:pPr>
              <a:defRPr/>
            </a:pPr>
            <a:r>
              <a:rPr lang="ru-RU" sz="2400">
                <a:solidFill>
                  <a:schemeClr val="tx1"/>
                </a:solidFill>
                <a:latin typeface="Gabriola"/>
              </a:rPr>
              <a:t>Ни единого следа, говорящего о присутствии живой души, лишь поваленные стволы и безмолвие, скованное морозом. Всё говорит о том, что природа действительно спит.</a:t>
            </a:r>
            <a:endParaRPr/>
          </a:p>
          <a:p>
            <a:pPr>
              <a:buNone/>
              <a:defRPr/>
            </a:pPr>
            <a:endParaRPr lang="ru-RU" sz="22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Заголовок 3"/>
          <p:cNvSpPr>
            <a:spLocks noGrp="1"/>
          </p:cNvSpPr>
          <p:nvPr>
            <p:ph type="title"/>
          </p:nvPr>
        </p:nvSpPr>
        <p:spPr bwMode="auto">
          <a:xfrm>
            <a:off x="971550" y="2686050"/>
            <a:ext cx="7200900" cy="1485900"/>
          </a:xfrm>
        </p:spPr>
        <p:txBody>
          <a:bodyPr/>
          <a:lstStyle/>
          <a:p>
            <a:pPr algn="ctr">
              <a:defRPr/>
            </a:pPr>
            <a:r>
              <a:rPr lang="ru-RU" sz="4400">
                <a:solidFill>
                  <a:srgbClr val="0070C0"/>
                </a:solidFill>
                <a:latin typeface="Monotype Corsiva"/>
              </a:rPr>
              <a:t>Спасибо за Внимание!</a:t>
            </a:r>
            <a:endParaRPr lang="ru-RU">
              <a:latin typeface="Monotype Corsi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323528" y="332656"/>
            <a:ext cx="8229600" cy="1143000"/>
          </a:xfrm>
        </p:spPr>
        <p:txBody>
          <a:bodyPr>
            <a:normAutofit/>
          </a:bodyPr>
          <a:lstStyle/>
          <a:p>
            <a:pPr algn="ctr">
              <a:defRPr/>
            </a:pPr>
            <a:r>
              <a:rPr lang="ru-RU" sz="3600">
                <a:latin typeface="Monotype Corsiva"/>
              </a:rPr>
              <a:t> </a:t>
            </a:r>
            <a:r>
              <a:rPr lang="ru-RU" sz="3200">
                <a:latin typeface="Monotype Corsiva"/>
              </a:rPr>
              <a:t>А. Пластов «Первый снег»</a:t>
            </a:r>
            <a:endParaRPr/>
          </a:p>
        </p:txBody>
      </p:sp>
      <p:sp>
        <p:nvSpPr>
          <p:cNvPr id="3" name="Содержимое 2"/>
          <p:cNvSpPr>
            <a:spLocks noGrp="1"/>
          </p:cNvSpPr>
          <p:nvPr>
            <p:ph idx="1"/>
          </p:nvPr>
        </p:nvSpPr>
        <p:spPr bwMode="auto">
          <a:xfrm>
            <a:off x="1410674" y="1747651"/>
            <a:ext cx="6761774" cy="4777692"/>
          </a:xfrm>
        </p:spPr>
        <p:txBody>
          <a:bodyPr vertOverflow="overflow" horzOverflow="overflow" vert="horz" wrap="square" lIns="91440" tIns="45720" rIns="91440" bIns="45720" numCol="1" spcCol="0" rtlCol="0" fromWordArt="0" anchor="t" anchorCtr="0" forceAA="0" compatLnSpc="0">
            <a:normAutofit fontScale="75000" lnSpcReduction="5000"/>
          </a:bodyPr>
          <a:lstStyle/>
          <a:p>
            <a:pPr indent="0">
              <a:buNone/>
              <a:defRPr/>
            </a:pPr>
            <a:r>
              <a:rPr lang="ru-RU" sz="3200">
                <a:latin typeface="Gabriola"/>
              </a:rPr>
              <a:t> Следующую картину наверняка знают все.  По крайней мере, все, кто учился в советской школе; да и сейчас школьников обычно с ней знакомят. На этой картине мы видим брата с сестрой, которые вышли на улицу, чтобы полюбоваться первым снегом. Пушистые белые хлопья, свежесть зимнего дня, уютный деревенский пейзаж, радующиеся дети — всё это создаёт ощущение эмоциональной насыщенности картины, её душевности и поэтичности.</a:t>
            </a:r>
            <a:endParaRPr/>
          </a:p>
          <a:p>
            <a:pPr>
              <a:buNone/>
              <a:defRPr/>
            </a:pPr>
            <a:endParaRPr lang="ru-RU" sz="2400">
              <a:latin typeface="Gabrio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755574" y="257173"/>
            <a:ext cx="8341774" cy="581023"/>
          </a:xfrm>
        </p:spPr>
        <p:txBody>
          <a:bodyPr vertOverflow="overflow" horzOverflow="overflow" vert="horz" wrap="square" lIns="91440" tIns="45720" rIns="91440" bIns="45720" numCol="1" spcCol="0" rtlCol="0" fromWordArt="0" anchor="t" anchorCtr="0" forceAA="0" compatLnSpc="0">
            <a:normAutofit fontScale="90000" lnSpcReduction="2000"/>
          </a:bodyPr>
          <a:lstStyle/>
          <a:p>
            <a:pPr>
              <a:defRPr/>
            </a:pPr>
            <a:r>
              <a:rPr lang="ru-RU" sz="2200" b="1">
                <a:latin typeface="Monotype Corsiva"/>
              </a:rPr>
              <a:t>«Взятие снежного городка» В.Суриков</a:t>
            </a:r>
            <a:endParaRPr sz="2200" b="1"/>
          </a:p>
        </p:txBody>
      </p:sp>
      <p:sp>
        <p:nvSpPr>
          <p:cNvPr id="3" name="Содержимое 2"/>
          <p:cNvSpPr>
            <a:spLocks noGrp="1"/>
          </p:cNvSpPr>
          <p:nvPr>
            <p:ph idx="1"/>
          </p:nvPr>
        </p:nvSpPr>
        <p:spPr bwMode="auto"/>
        <p:txBody>
          <a:bodyPr/>
          <a:lstStyle/>
          <a:p>
            <a:pPr>
              <a:defRPr/>
            </a:pPr>
            <a:endParaRPr lang="ru-RU"/>
          </a:p>
        </p:txBody>
      </p:sp>
      <p:pic>
        <p:nvPicPr>
          <p:cNvPr id="28674" name="Picture 2" descr="20 зимних пейзажей русских художников"/>
          <p:cNvPicPr>
            <a:picLocks noChangeAspect="1" noChangeArrowheads="1"/>
          </p:cNvPicPr>
          <p:nvPr/>
        </p:nvPicPr>
        <p:blipFill>
          <a:blip r:embed="rId2"/>
          <a:stretch/>
        </p:blipFill>
        <p:spPr bwMode="auto">
          <a:xfrm>
            <a:off x="525750" y="666749"/>
            <a:ext cx="8618248" cy="621453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rot="10799989" flipV="1">
            <a:off x="753449" y="333374"/>
            <a:ext cx="8280918" cy="317167"/>
          </a:xfrm>
        </p:spPr>
        <p:txBody>
          <a:bodyPr>
            <a:noAutofit/>
          </a:bodyPr>
          <a:lstStyle/>
          <a:p>
            <a:pPr>
              <a:defRPr/>
            </a:pPr>
            <a:r>
              <a:rPr lang="ru-RU" sz="2400" b="0" i="0" u="none" strike="noStrike" cap="none" spc="0">
                <a:solidFill>
                  <a:schemeClr val="tx2"/>
                </a:solidFill>
                <a:latin typeface="Gabriola"/>
                <a:ea typeface="Gabriola"/>
                <a:cs typeface="Gabriola"/>
              </a:rPr>
              <a:t>Василий Суриков</a:t>
            </a:r>
            <a:endParaRPr sz="2400"/>
          </a:p>
        </p:txBody>
      </p:sp>
      <p:sp>
        <p:nvSpPr>
          <p:cNvPr id="6" name="Объект 5"/>
          <p:cNvSpPr>
            <a:spLocks noGrp="1"/>
          </p:cNvSpPr>
          <p:nvPr>
            <p:ph idx="1"/>
          </p:nvPr>
        </p:nvSpPr>
        <p:spPr bwMode="auto">
          <a:xfrm>
            <a:off x="753449" y="942975"/>
            <a:ext cx="7619999" cy="4772025"/>
          </a:xfrm>
        </p:spPr>
        <p:txBody>
          <a:bodyPr vertOverflow="overflow" horzOverflow="overflow" vert="horz" wrap="square" lIns="91440" tIns="45720" rIns="91440" bIns="45720" numCol="1" spcCol="0" rtlCol="0" fromWordArt="0" anchor="t" anchorCtr="0" forceAA="0" compatLnSpc="0">
            <a:normAutofit fontScale="65000" lnSpcReduction="7000"/>
          </a:bodyPr>
          <a:lstStyle/>
          <a:p>
            <a:pPr marL="0" indent="0">
              <a:buNone/>
              <a:defRPr/>
            </a:pPr>
            <a:r>
              <a:rPr lang="ru-RU" sz="2600">
                <a:latin typeface="Gabriola"/>
              </a:rPr>
              <a:t>Не менее известная картина с зимним сюжетом, совершенно другого рода – «Взятие снежного городка» Василия Сурикова. Эту веселую, удалую забаву художник подсмотрел в селе под Красноярском. На картине Суриков изобразил и самого себя – на санях среди «зрителей». Местные забавы с детства были по душе художнику с казацкими корнями. Такие игры он нередко наблюдал из окошка своего дома, да и сам в них участвовал. Снежные городки всегда появлялись как часть масленичных гуляний, к которым готовились за несколько дней. Весь молодецкий задор нашёл воплощение на холсте, где главные герои – сибиряки с румяными и радостными лицами.  Первый прорвавшийся через ворота считался победителем. Именно этот момент –момент взятия «городка» и запечатлен на картине, композиция которой отличается такой динамичностью и задором, что поневоле становишься участником действа. Вокруг радостные румяные лица, разлетающийся снег, словом, настоящее веселье. К счастью, традиция зимних игр в России не забыта. Её, к примеру, культивируют устроители «настоящих» Маслениц – «Русский мир» писал об этом.</a:t>
            </a:r>
            <a:endParaRPr/>
          </a:p>
          <a:p>
            <a:pPr>
              <a:defRPr/>
            </a:pPr>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5362" name="Picture 2" descr="Сказочные зимние пейзажи русских художников, фото № 3"/>
          <p:cNvPicPr>
            <a:picLocks noChangeAspect="1" noChangeArrowheads="1"/>
          </p:cNvPicPr>
          <p:nvPr/>
        </p:nvPicPr>
        <p:blipFill>
          <a:blip r:embed="rId2"/>
          <a:stretch/>
        </p:blipFill>
        <p:spPr bwMode="auto">
          <a:xfrm>
            <a:off x="23353" y="260647"/>
            <a:ext cx="9138922" cy="6597352"/>
          </a:xfrm>
          <a:prstGeom prst="rect">
            <a:avLst/>
          </a:prstGeom>
          <a:noFill/>
        </p:spPr>
      </p:pic>
      <p:sp>
        <p:nvSpPr>
          <p:cNvPr id="2" name="Заголовок 1"/>
          <p:cNvSpPr>
            <a:spLocks noGrp="1"/>
          </p:cNvSpPr>
          <p:nvPr>
            <p:ph type="title"/>
          </p:nvPr>
        </p:nvSpPr>
        <p:spPr bwMode="auto">
          <a:xfrm>
            <a:off x="323527" y="613072"/>
            <a:ext cx="7200900" cy="1485900"/>
          </a:xfrm>
        </p:spPr>
        <p:txBody>
          <a:bodyPr>
            <a:normAutofit/>
          </a:bodyPr>
          <a:lstStyle/>
          <a:p>
            <a:pPr>
              <a:defRPr/>
            </a:pPr>
            <a:r>
              <a:rPr lang="ru-RU" sz="2400" b="1">
                <a:latin typeface="Monotype Corsiva"/>
              </a:rPr>
              <a:t>Гавриил Кондратенко «Зимний вечер»</a:t>
            </a:r>
            <a:endParaRPr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128224" y="133349"/>
            <a:ext cx="6826124" cy="1466849"/>
          </a:xfrm>
        </p:spPr>
        <p:txBody>
          <a:bodyPr vertOverflow="overflow" horzOverflow="overflow" vert="horz" wrap="square" lIns="91440" tIns="45720" rIns="91440" bIns="45720" numCol="1" spcCol="0" rtlCol="0" fromWordArt="0" anchor="t" anchorCtr="0" forceAA="0" compatLnSpc="0">
            <a:normAutofit fontScale="95000" lnSpcReduction="1000"/>
          </a:bodyPr>
          <a:lstStyle/>
          <a:p>
            <a:pPr>
              <a:defRPr/>
            </a:pPr>
            <a:r>
              <a:rPr lang="ru-RU" sz="2800">
                <a:latin typeface="Monotype Corsiva"/>
              </a:rPr>
              <a:t>Гавриил Кондратенко «Зимний вечер»</a:t>
            </a:r>
            <a:br>
              <a:rPr lang="ru-RU" sz="2800">
                <a:latin typeface="Monotype Corsiva"/>
              </a:rPr>
            </a:br>
            <a:r>
              <a:rPr lang="ru-RU" sz="1800">
                <a:latin typeface="Monotype Corsiva"/>
              </a:rPr>
              <a:t>Иркутский областной художественный музей им. В.П.Сукачева</a:t>
            </a:r>
            <a:endParaRPr sz="1800"/>
          </a:p>
        </p:txBody>
      </p:sp>
      <p:sp>
        <p:nvSpPr>
          <p:cNvPr id="3" name="Содержимое 2"/>
          <p:cNvSpPr>
            <a:spLocks noGrp="1"/>
          </p:cNvSpPr>
          <p:nvPr>
            <p:ph idx="1"/>
          </p:nvPr>
        </p:nvSpPr>
        <p:spPr bwMode="auto"/>
        <p:txBody>
          <a:bodyPr/>
          <a:lstStyle/>
          <a:p>
            <a:pPr>
              <a:defRPr/>
            </a:pPr>
            <a:endParaRPr lang="ru-RU"/>
          </a:p>
          <a:p>
            <a:pPr>
              <a:defRPr/>
            </a:pPr>
            <a:endParaRPr lang="ru-RU"/>
          </a:p>
          <a:p>
            <a:pPr>
              <a:defRPr/>
            </a:pPr>
            <a:endParaRPr lang="ru-RU"/>
          </a:p>
        </p:txBody>
      </p:sp>
      <p:sp>
        <p:nvSpPr>
          <p:cNvPr id="4" name="Прямоугольник 3"/>
          <p:cNvSpPr/>
          <p:nvPr/>
        </p:nvSpPr>
        <p:spPr bwMode="auto">
          <a:xfrm>
            <a:off x="1028699" y="2009774"/>
            <a:ext cx="7202339" cy="2164439"/>
          </a:xfrm>
          <a:prstGeom prst="rect">
            <a:avLst/>
          </a:prstGeom>
        </p:spPr>
        <p:txBody>
          <a:bodyPr wrap="square">
            <a:spAutoFit/>
          </a:bodyPr>
          <a:lstStyle/>
          <a:p>
            <a:pPr>
              <a:defRPr/>
            </a:pPr>
            <a:endParaRPr lang="ru-RU" sz="2800">
              <a:latin typeface="Gabriola"/>
            </a:endParaRPr>
          </a:p>
          <a:p>
            <a:pPr>
              <a:defRPr/>
            </a:pPr>
            <a:r>
              <a:rPr lang="ru-RU" sz="1800">
                <a:latin typeface="Gabriola"/>
              </a:rPr>
              <a:t>Кондратенко Гавриил (1854-1924)</a:t>
            </a:r>
            <a:endParaRPr sz="1800"/>
          </a:p>
          <a:p>
            <a:pPr>
              <a:defRPr/>
            </a:pPr>
            <a:r>
              <a:rPr lang="ru-RU" sz="1800">
                <a:latin typeface="Gabriola"/>
              </a:rPr>
              <a:t>Русский художник, родом из семьи крепостных крестьян Пензенской губернии. Председатель и Почетный член Общества художников-академистов. Его картины выставлялись на Всемирной выставке 1900 г. в Париже. Они представлены в Русском музее и Третьяковской галерее.</a:t>
            </a:r>
            <a:endParaRP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Содержимое 2"/>
          <p:cNvSpPr>
            <a:spLocks noGrp="1"/>
          </p:cNvSpPr>
          <p:nvPr>
            <p:ph idx="1"/>
          </p:nvPr>
        </p:nvSpPr>
        <p:spPr bwMode="auto"/>
        <p:txBody>
          <a:bodyPr/>
          <a:lstStyle/>
          <a:p>
            <a:pPr>
              <a:defRPr/>
            </a:pPr>
            <a:endParaRPr lang="ru-RU"/>
          </a:p>
        </p:txBody>
      </p:sp>
      <p:pic>
        <p:nvPicPr>
          <p:cNvPr id="1026" name="Picture 2" descr="G:\A-001.jpg"/>
          <p:cNvPicPr>
            <a:picLocks noChangeAspect="1" noChangeArrowheads="1"/>
          </p:cNvPicPr>
          <p:nvPr/>
        </p:nvPicPr>
        <p:blipFill>
          <a:blip r:embed="rId2"/>
          <a:stretch/>
        </p:blipFill>
        <p:spPr bwMode="auto">
          <a:xfrm>
            <a:off x="755576" y="260648"/>
            <a:ext cx="8113365" cy="5973465"/>
          </a:xfrm>
          <a:prstGeom prst="rect">
            <a:avLst/>
          </a:prstGeom>
          <a:noFill/>
        </p:spPr>
      </p:pic>
      <p:sp>
        <p:nvSpPr>
          <p:cNvPr id="5" name="Прямоугольник 4"/>
          <p:cNvSpPr/>
          <p:nvPr/>
        </p:nvSpPr>
        <p:spPr bwMode="auto">
          <a:xfrm>
            <a:off x="536099" y="5705820"/>
            <a:ext cx="9084164" cy="1158599"/>
          </a:xfrm>
          <a:prstGeom prst="rect">
            <a:avLst/>
          </a:prstGeom>
        </p:spPr>
        <p:txBody>
          <a:bodyPr wrap="square">
            <a:spAutoFit/>
          </a:bodyPr>
          <a:lstStyle/>
          <a:p>
            <a:pPr algn="l">
              <a:defRPr/>
            </a:pPr>
            <a:br>
              <a:rPr lang="ru-RU" sz="2800">
                <a:latin typeface="Monotype Corsiva"/>
              </a:rPr>
            </a:br>
            <a:r>
              <a:rPr lang="ru-RU" sz="1800" b="1">
                <a:latin typeface="Monotype Corsiva"/>
              </a:rPr>
              <a:t>"</a:t>
            </a:r>
            <a:r>
              <a:rPr lang="ru-RU" sz="2000" b="1">
                <a:latin typeface="Monotype Corsiva"/>
              </a:rPr>
              <a:t>Исаакиевский собор в морозный день</a:t>
            </a:r>
            <a:r>
              <a:rPr lang="ru-RU" sz="2000" b="1" i="0" u="none" strike="noStrike" cap="none" spc="0">
                <a:solidFill>
                  <a:schemeClr val="tx1"/>
                </a:solidFill>
                <a:latin typeface="Monotype Corsiva"/>
                <a:ea typeface="Monotype Corsiva"/>
                <a:cs typeface="Monotype Corsiva"/>
              </a:rPr>
              <a:t>"</a:t>
            </a:r>
            <a:r>
              <a:rPr lang="ru-RU" sz="2000" b="1">
                <a:latin typeface="Monotype Corsiva"/>
              </a:rPr>
              <a:t>  </a:t>
            </a:r>
            <a:r>
              <a:rPr lang="ru-RU" sz="1800" b="1">
                <a:latin typeface="Monotype Corsiva"/>
              </a:rPr>
              <a:t> </a:t>
            </a:r>
            <a:r>
              <a:rPr lang="ru-RU" sz="2200" b="1">
                <a:latin typeface="Monotype Corsiva"/>
              </a:rPr>
              <a:t>            А.К.Айвазовский </a:t>
            </a:r>
            <a:endParaRPr sz="2200" b="1">
              <a:latin typeface="Monotype Corsiva"/>
            </a:endParaRPr>
          </a:p>
        </p:txBody>
      </p:sp>
    </p:spTree>
  </p:cSld>
  <p:clrMapOvr>
    <a:masterClrMapping/>
  </p:clrMapOvr>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a:ea typeface="Arial"/>
        <a:cs typeface="Arial"/>
      </a:majorFont>
      <a:minorFont>
        <a:latin typeface="Franklin Gothic Book"/>
        <a:ea typeface="Arial"/>
        <a:cs typeface="Arial"/>
      </a:minorFont>
    </a:fontScheme>
    <a:fmtScheme name="Уголки">
      <a:fillStyleLst>
        <a:solidFill>
          <a:schemeClr val="phClr"/>
        </a:solidFill>
        <a:gradFill>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TM10001105[[fn=Уголки]]</Template>
  <TotalTime>3</TotalTime>
  <Words>2117</Words>
  <Application>Microsoft Office PowerPoint</Application>
  <DocSecurity>0</DocSecurity>
  <PresentationFormat>Экран (4:3)</PresentationFormat>
  <Paragraphs>60</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Franklin Gothic Book</vt:lpstr>
      <vt:lpstr>Freestyle Script</vt:lpstr>
      <vt:lpstr>Gabriola</vt:lpstr>
      <vt:lpstr>Monotype Corsiva</vt:lpstr>
      <vt:lpstr>Уголки</vt:lpstr>
      <vt:lpstr> Знакомство детей с картинами русских художников  «Зима»</vt:lpstr>
      <vt:lpstr>    </vt:lpstr>
      <vt:lpstr>Презентация PowerPoint</vt:lpstr>
      <vt:lpstr> А. Пластов «Первый снег»</vt:lpstr>
      <vt:lpstr>«Взятие снежного городка» В.Суриков</vt:lpstr>
      <vt:lpstr>Василий Суриков</vt:lpstr>
      <vt:lpstr>Гавриил Кондратенко «Зимний вечер»</vt:lpstr>
      <vt:lpstr>Гавриил Кондратенко «Зимний вечер» Иркутский областной художественный музей им. В.П.Сукачева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«Моя деревня» Татьяны Лавровой</vt:lpstr>
      <vt:lpstr>Презентация PowerPoint</vt:lpstr>
      <vt:lpstr>Презентация PowerPoint</vt:lpstr>
      <vt:lpstr>Презентация PowerPoint</vt:lpstr>
      <vt:lpstr>Спасибо за Внимание!</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Lara</dc:creator>
  <cp:keywords/>
  <dc:description/>
  <cp:lastModifiedBy>HP</cp:lastModifiedBy>
  <cp:revision>48</cp:revision>
  <dcterms:created xsi:type="dcterms:W3CDTF">2022-01-09T15:46:44Z</dcterms:created>
  <dcterms:modified xsi:type="dcterms:W3CDTF">2026-02-24T12:09:47Z</dcterms:modified>
  <cp:category/>
  <dc:identifier/>
  <cp:contentStatus/>
  <dc:language/>
  <cp:version/>
</cp:coreProperties>
</file>