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17"/>
  </p:notesMasterIdLst>
  <p:sldIdLst>
    <p:sldId id="256" r:id="rId2"/>
    <p:sldId id="280" r:id="rId3"/>
    <p:sldId id="258" r:id="rId4"/>
    <p:sldId id="262" r:id="rId5"/>
    <p:sldId id="281" r:id="rId6"/>
    <p:sldId id="296" r:id="rId7"/>
    <p:sldId id="301" r:id="rId8"/>
    <p:sldId id="298" r:id="rId9"/>
    <p:sldId id="299" r:id="rId10"/>
    <p:sldId id="300" r:id="rId11"/>
    <p:sldId id="302" r:id="rId12"/>
    <p:sldId id="303" r:id="rId13"/>
    <p:sldId id="304" r:id="rId14"/>
    <p:sldId id="305" r:id="rId15"/>
    <p:sldId id="289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5" autoAdjust="0"/>
    <p:restoredTop sz="86323" autoAdjust="0"/>
  </p:normalViewPr>
  <p:slideViewPr>
    <p:cSldViewPr>
      <p:cViewPr>
        <p:scale>
          <a:sx n="60" d="100"/>
          <a:sy n="60" d="100"/>
        </p:scale>
        <p:origin x="-1782" y="-6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9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5945F8-EC8F-4707-94B4-FB989228E938}" type="datetimeFigureOut">
              <a:rPr lang="ru-RU" smtClean="0"/>
              <a:pPr/>
              <a:t>25.04.2019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00EC8E-63DC-46A9-93C3-53091AB6B70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65850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00EC8E-63DC-46A9-93C3-53091AB6B707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62824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1152D-CE66-4107-96E1-013733D48671}" type="datetimeFigureOut">
              <a:rPr lang="ru-RU" smtClean="0"/>
              <a:pPr/>
              <a:t>25.04.2019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D1577-8CA9-4E9A-B666-DCA2C6F2E2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1152D-CE66-4107-96E1-013733D48671}" type="datetimeFigureOut">
              <a:rPr lang="ru-RU" smtClean="0"/>
              <a:pPr/>
              <a:t>25.04.2019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D1577-8CA9-4E9A-B666-DCA2C6F2E2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1152D-CE66-4107-96E1-013733D48671}" type="datetimeFigureOut">
              <a:rPr lang="ru-RU" smtClean="0"/>
              <a:pPr/>
              <a:t>25.04.2019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D1577-8CA9-4E9A-B666-DCA2C6F2E2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1152D-CE66-4107-96E1-013733D48671}" type="datetimeFigureOut">
              <a:rPr lang="ru-RU" smtClean="0"/>
              <a:pPr/>
              <a:t>25.04.2019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D1577-8CA9-4E9A-B666-DCA2C6F2E2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1152D-CE66-4107-96E1-013733D48671}" type="datetimeFigureOut">
              <a:rPr lang="ru-RU" smtClean="0"/>
              <a:pPr/>
              <a:t>25.04.2019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D1577-8CA9-4E9A-B666-DCA2C6F2E2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1152D-CE66-4107-96E1-013733D48671}" type="datetimeFigureOut">
              <a:rPr lang="ru-RU" smtClean="0"/>
              <a:pPr/>
              <a:t>25.04.2019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D1577-8CA9-4E9A-B666-DCA2C6F2E2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1152D-CE66-4107-96E1-013733D48671}" type="datetimeFigureOut">
              <a:rPr lang="ru-RU" smtClean="0"/>
              <a:pPr/>
              <a:t>25.04.2019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D1577-8CA9-4E9A-B666-DCA2C6F2E2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1152D-CE66-4107-96E1-013733D48671}" type="datetimeFigureOut">
              <a:rPr lang="ru-RU" smtClean="0"/>
              <a:pPr/>
              <a:t>25.04.2019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D1577-8CA9-4E9A-B666-DCA2C6F2E2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1152D-CE66-4107-96E1-013733D48671}" type="datetimeFigureOut">
              <a:rPr lang="ru-RU" smtClean="0"/>
              <a:pPr/>
              <a:t>25.04.2019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D1577-8CA9-4E9A-B666-DCA2C6F2E2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1152D-CE66-4107-96E1-013733D48671}" type="datetimeFigureOut">
              <a:rPr lang="ru-RU" smtClean="0"/>
              <a:pPr/>
              <a:t>25.04.2019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D1577-8CA9-4E9A-B666-DCA2C6F2E2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1152D-CE66-4107-96E1-013733D48671}" type="datetimeFigureOut">
              <a:rPr lang="ru-RU" smtClean="0"/>
              <a:pPr/>
              <a:t>25.04.2019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D1577-8CA9-4E9A-B666-DCA2C6F2E2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11152D-CE66-4107-96E1-013733D48671}" type="datetimeFigureOut">
              <a:rPr lang="ru-RU" smtClean="0"/>
              <a:pPr/>
              <a:t>25.04.2019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0D1577-8CA9-4E9A-B666-DCA2C6F2E2A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Садик\Фоны, рамки\фоны для презентации\56b5197b0b38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06235" cy="6858000"/>
          </a:xfrm>
          <a:prstGeom prst="rect">
            <a:avLst/>
          </a:prstGeom>
          <a:noFill/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00298" y="4643446"/>
            <a:ext cx="6400800" cy="785818"/>
          </a:xfrm>
        </p:spPr>
        <p:txBody>
          <a:bodyPr>
            <a:normAutofit lnSpcReduction="10000"/>
          </a:bodyPr>
          <a:lstStyle/>
          <a:p>
            <a:pPr algn="r">
              <a:spcBef>
                <a:spcPts val="0"/>
              </a:spcBef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Выполнила: </a:t>
            </a:r>
          </a:p>
          <a:p>
            <a:pPr algn="r">
              <a:spcBef>
                <a:spcPts val="0"/>
              </a:spcBef>
            </a:pPr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Шаповалова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Л.М.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F:\Садик\Фоны, рамки\фоны для презентации\veselyie-rebyata-shablon-prevyu-2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857232"/>
            <a:ext cx="2643174" cy="5786478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357422" y="2643182"/>
            <a:ext cx="6429420" cy="157163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hevro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Волшебный мир бумаги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643174" y="1124744"/>
            <a:ext cx="6143668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Исследовательский проект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357686" y="5786454"/>
            <a:ext cx="22664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Екатеринбург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2019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321587" y="210901"/>
            <a:ext cx="61307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Муниципальное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автономное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дошкольное образовательное</a:t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учреждение детский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сад № 175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70947" y="-1"/>
            <a:ext cx="9395473" cy="714006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627784" y="260648"/>
            <a:ext cx="63367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Рисование + аппликация «Кораблики»</a:t>
            </a:r>
            <a:endParaRPr lang="ru-RU" sz="4000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D:\проект бумага\20190418_15313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3510" y="1584087"/>
            <a:ext cx="4160490" cy="3120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D:\проект бумага\20190418_101325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48"/>
          <a:stretch/>
        </p:blipFill>
        <p:spPr bwMode="auto">
          <a:xfrm>
            <a:off x="1882682" y="3144270"/>
            <a:ext cx="2999707" cy="3713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40152" y="5001134"/>
            <a:ext cx="2518633" cy="17281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110916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70947" y="-1"/>
            <a:ext cx="9395473" cy="714006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627784" y="260648"/>
            <a:ext cx="63367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Театрализованная деятельность</a:t>
            </a:r>
            <a:endParaRPr lang="ru-RU" sz="4000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D:\проект бумага\20190416_10382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1727" y="3942463"/>
            <a:ext cx="3844409" cy="2883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D:\проект бумага\20190416_10431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19" y="1268759"/>
            <a:ext cx="3456385" cy="2592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3243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70947" y="-1"/>
            <a:ext cx="9395473" cy="714006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627784" y="260648"/>
            <a:ext cx="63367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Игровая деятельность</a:t>
            </a:r>
            <a:endParaRPr lang="ru-RU" sz="4000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D:\проект бумага\20190401_094148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502"/>
          <a:stretch/>
        </p:blipFill>
        <p:spPr bwMode="auto">
          <a:xfrm>
            <a:off x="1907704" y="3984682"/>
            <a:ext cx="2497447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D:\проект бумага\20190412_16550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6412" y="3570029"/>
            <a:ext cx="2452092" cy="3269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D:\проект бумага\20190416_10541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6833" y="954106"/>
            <a:ext cx="3779912" cy="2834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4145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2"/>
            <a:ext cx="9395473" cy="714006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627784" y="260648"/>
            <a:ext cx="63367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Работа с родителями</a:t>
            </a:r>
            <a:endParaRPr lang="ru-RU" sz="4000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D:\проект бумага\IMG-3cb17399dd9ba8dd095109550fec4034-V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77"/>
          <a:stretch/>
        </p:blipFill>
        <p:spPr bwMode="auto">
          <a:xfrm>
            <a:off x="2229834" y="3046470"/>
            <a:ext cx="3240360" cy="3803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D:\проект бумага\IMG-40f0698129c1cf29099b8fc35813d0d1-V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968534"/>
            <a:ext cx="3315363" cy="5889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1379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70947" y="-1"/>
            <a:ext cx="9395473" cy="714006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627784" y="260648"/>
            <a:ext cx="63367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Рисование + аппликация «Кораблики»</a:t>
            </a:r>
            <a:endParaRPr lang="ru-RU" sz="4000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D:\проект бумага\20190418_15313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3510" y="1584087"/>
            <a:ext cx="4160490" cy="3120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D:\проект бумага\20190418_101325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48"/>
          <a:stretch/>
        </p:blipFill>
        <p:spPr bwMode="auto">
          <a:xfrm>
            <a:off x="1882682" y="3144270"/>
            <a:ext cx="2999707" cy="3713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40152" y="5001134"/>
            <a:ext cx="2518633" cy="17281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699356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9324528" cy="7086147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203848" y="404664"/>
            <a:ext cx="388439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</a:t>
            </a:r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аключение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99792" y="2573576"/>
            <a:ext cx="619268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Надо совершенствовать и направлять ребенка на интересное полезное исследование мира, развивать лучшее черты, формировать  его способности, самостоятельность, любознательность.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14546" y="5072074"/>
            <a:ext cx="69294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«Источник творческих способностей и дарований детей на кончиках их пальцев»</a:t>
            </a:r>
          </a:p>
          <a:p>
            <a:pPr algn="r"/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В.А Сухомлинский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219089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70946" y="-1"/>
            <a:ext cx="9395473" cy="7140061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771800" y="404664"/>
            <a:ext cx="5556328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Этапы проектной </a:t>
            </a:r>
          </a:p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деятельности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91880" y="2780928"/>
            <a:ext cx="518457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Подготовительный – определение целей,  задач,  составление плана деятельности 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Основной – реализация проекта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Заключительный – оформление альбома,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88235404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87238" y="-33536"/>
            <a:ext cx="9937104" cy="755167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627784" y="620688"/>
            <a:ext cx="439248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Актуальность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39752" y="2564904"/>
            <a:ext cx="664370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 раннего детства детей привлекает бумага – </a:t>
            </a:r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это, </a:t>
            </a:r>
            <a:r>
              <a:rPr lang="ru-RU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еще неизвестный им </a:t>
            </a:r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материал, </a:t>
            </a:r>
            <a:r>
              <a:rPr lang="ru-RU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притягивает их потому что: шуршит, можно смять, порвать и даже попробовать на вкус</a:t>
            </a:r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Через различные действия с бумагой, у детей развивается творчество, фантазия, умение бережно и экономно использовать материал.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35210" y="14486"/>
            <a:ext cx="9505056" cy="7223338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985292" y="476672"/>
            <a:ext cx="444269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Цель проекта: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85292" y="1400003"/>
            <a:ext cx="6158708" cy="53717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Bef>
                <a:spcPts val="935"/>
              </a:spcBef>
              <a:spcAft>
                <a:spcPts val="2805"/>
              </a:spcAft>
            </a:pPr>
            <a:r>
              <a:rPr lang="ru-RU" sz="2400" dirty="0" smtClean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Формировать </a:t>
            </a:r>
            <a:r>
              <a:rPr lang="ru-RU" sz="2400" dirty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и расширять представления детей о бумаге, разных ее видах, качествах и </a:t>
            </a:r>
            <a:r>
              <a:rPr lang="ru-RU" sz="2400" dirty="0" smtClean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свойствах.</a:t>
            </a:r>
          </a:p>
          <a:p>
            <a:pPr>
              <a:lnSpc>
                <a:spcPct val="115000"/>
              </a:lnSpc>
              <a:spcBef>
                <a:spcPts val="935"/>
              </a:spcBef>
              <a:spcAft>
                <a:spcPts val="2805"/>
              </a:spcAft>
            </a:pPr>
            <a:r>
              <a:rPr lang="ru-RU" sz="5400" b="1" dirty="0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Задачи проекта: 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/>
              <a:t> </a:t>
            </a:r>
            <a:r>
              <a:rPr lang="ru-RU" sz="2400" dirty="0">
                <a:solidFill>
                  <a:srgbClr val="7030A0"/>
                </a:solidFill>
              </a:rPr>
              <a:t>познакомить с разными видами бумаги;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>
                <a:solidFill>
                  <a:srgbClr val="7030A0"/>
                </a:solidFill>
              </a:rPr>
              <a:t> расширять представление детей о  свойствах бумаги;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>
                <a:solidFill>
                  <a:srgbClr val="7030A0"/>
                </a:solidFill>
              </a:rPr>
              <a:t> развивать любознательность и познавательную активность детей;</a:t>
            </a:r>
            <a:endParaRPr lang="ru-RU" sz="24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solidFill>
                  <a:srgbClr val="7030A0"/>
                </a:solidFill>
              </a:rPr>
              <a:t>воспитывать бережное отношение к бумаге</a:t>
            </a:r>
            <a:endParaRPr lang="ru-RU" sz="2400" dirty="0">
              <a:solidFill>
                <a:srgbClr val="7030A0"/>
              </a:solidFill>
              <a:ea typeface="Calibri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2558" y="38099"/>
            <a:ext cx="9489093" cy="7211207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907703" y="188641"/>
            <a:ext cx="7488831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Схема реализации проекта</a:t>
            </a:r>
          </a:p>
          <a:p>
            <a:pPr algn="ctr"/>
            <a:r>
              <a:rPr lang="ru-RU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</a:t>
            </a:r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 образовательным областям</a:t>
            </a:r>
            <a:endParaRPr lang="ru-RU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1907703" y="2242423"/>
            <a:ext cx="7128792" cy="4615576"/>
            <a:chOff x="1907703" y="2242423"/>
            <a:chExt cx="7128792" cy="4615576"/>
          </a:xfrm>
        </p:grpSpPr>
        <p:sp>
          <p:nvSpPr>
            <p:cNvPr id="6" name="Полилиния 5"/>
            <p:cNvSpPr/>
            <p:nvPr/>
          </p:nvSpPr>
          <p:spPr>
            <a:xfrm>
              <a:off x="4154541" y="3812891"/>
              <a:ext cx="2592326" cy="1530336"/>
            </a:xfrm>
            <a:custGeom>
              <a:avLst/>
              <a:gdLst>
                <a:gd name="connsiteX0" fmla="*/ 0 w 2592326"/>
                <a:gd name="connsiteY0" fmla="*/ 765168 h 1530336"/>
                <a:gd name="connsiteX1" fmla="*/ 1296163 w 2592326"/>
                <a:gd name="connsiteY1" fmla="*/ 0 h 1530336"/>
                <a:gd name="connsiteX2" fmla="*/ 2592326 w 2592326"/>
                <a:gd name="connsiteY2" fmla="*/ 765168 h 1530336"/>
                <a:gd name="connsiteX3" fmla="*/ 1296163 w 2592326"/>
                <a:gd name="connsiteY3" fmla="*/ 1530336 h 1530336"/>
                <a:gd name="connsiteX4" fmla="*/ 0 w 2592326"/>
                <a:gd name="connsiteY4" fmla="*/ 765168 h 1530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92326" h="1530336">
                  <a:moveTo>
                    <a:pt x="0" y="765168"/>
                  </a:moveTo>
                  <a:cubicBezTo>
                    <a:pt x="0" y="342577"/>
                    <a:pt x="580312" y="0"/>
                    <a:pt x="1296163" y="0"/>
                  </a:cubicBezTo>
                  <a:cubicBezTo>
                    <a:pt x="2012014" y="0"/>
                    <a:pt x="2592326" y="342577"/>
                    <a:pt x="2592326" y="765168"/>
                  </a:cubicBezTo>
                  <a:cubicBezTo>
                    <a:pt x="2592326" y="1187759"/>
                    <a:pt x="2012014" y="1530336"/>
                    <a:pt x="1296163" y="1530336"/>
                  </a:cubicBezTo>
                  <a:cubicBezTo>
                    <a:pt x="580312" y="1530336"/>
                    <a:pt x="0" y="1187759"/>
                    <a:pt x="0" y="765168"/>
                  </a:cubicBezTo>
                  <a:close/>
                </a:path>
              </a:pathLst>
            </a:custGeom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90432" tIns="234908" rIns="390432" bIns="234908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700" kern="1200" dirty="0" smtClean="0"/>
                <a:t>Образовательные области</a:t>
              </a:r>
              <a:endParaRPr lang="ru-RU" sz="1700" kern="1200" dirty="0"/>
            </a:p>
          </p:txBody>
        </p:sp>
        <p:sp>
          <p:nvSpPr>
            <p:cNvPr id="7" name="Полилиния 6"/>
            <p:cNvSpPr/>
            <p:nvPr/>
          </p:nvSpPr>
          <p:spPr>
            <a:xfrm rot="16200000">
              <a:off x="5181776" y="3526326"/>
              <a:ext cx="537856" cy="35274"/>
            </a:xfrm>
            <a:custGeom>
              <a:avLst/>
              <a:gdLst>
                <a:gd name="connsiteX0" fmla="*/ 0 w 537856"/>
                <a:gd name="connsiteY0" fmla="*/ 17637 h 35274"/>
                <a:gd name="connsiteX1" fmla="*/ 537856 w 537856"/>
                <a:gd name="connsiteY1" fmla="*/ 17637 h 352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37856" h="35274">
                  <a:moveTo>
                    <a:pt x="0" y="17637"/>
                  </a:moveTo>
                  <a:lnTo>
                    <a:pt x="537856" y="17637"/>
                  </a:lnTo>
                </a:path>
              </a:pathLst>
            </a:custGeom>
            <a:noFill/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3">
                <a:tint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68183" tIns="4190" rIns="268180" bIns="4192" numCol="1" spcCol="1270" anchor="ctr" anchorCtr="0">
              <a:noAutofit/>
            </a:bodyPr>
            <a:lstStyle/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500" kern="1200"/>
            </a:p>
          </p:txBody>
        </p:sp>
        <p:sp>
          <p:nvSpPr>
            <p:cNvPr id="8" name="Полилиния 7"/>
            <p:cNvSpPr/>
            <p:nvPr/>
          </p:nvSpPr>
          <p:spPr>
            <a:xfrm>
              <a:off x="4550325" y="2242423"/>
              <a:ext cx="1922775" cy="1032611"/>
            </a:xfrm>
            <a:custGeom>
              <a:avLst/>
              <a:gdLst>
                <a:gd name="connsiteX0" fmla="*/ 0 w 1800754"/>
                <a:gd name="connsiteY0" fmla="*/ 516306 h 1032611"/>
                <a:gd name="connsiteX1" fmla="*/ 900377 w 1800754"/>
                <a:gd name="connsiteY1" fmla="*/ 0 h 1032611"/>
                <a:gd name="connsiteX2" fmla="*/ 1800754 w 1800754"/>
                <a:gd name="connsiteY2" fmla="*/ 516306 h 1032611"/>
                <a:gd name="connsiteX3" fmla="*/ 900377 w 1800754"/>
                <a:gd name="connsiteY3" fmla="*/ 1032612 h 1032611"/>
                <a:gd name="connsiteX4" fmla="*/ 0 w 1800754"/>
                <a:gd name="connsiteY4" fmla="*/ 516306 h 1032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00754" h="1032611">
                  <a:moveTo>
                    <a:pt x="0" y="516306"/>
                  </a:moveTo>
                  <a:cubicBezTo>
                    <a:pt x="0" y="231158"/>
                    <a:pt x="403113" y="0"/>
                    <a:pt x="900377" y="0"/>
                  </a:cubicBezTo>
                  <a:cubicBezTo>
                    <a:pt x="1397641" y="0"/>
                    <a:pt x="1800754" y="231158"/>
                    <a:pt x="1800754" y="516306"/>
                  </a:cubicBezTo>
                  <a:cubicBezTo>
                    <a:pt x="1800754" y="801454"/>
                    <a:pt x="1397641" y="1032612"/>
                    <a:pt x="900377" y="1032612"/>
                  </a:cubicBezTo>
                  <a:cubicBezTo>
                    <a:pt x="403113" y="1032612"/>
                    <a:pt x="0" y="801454"/>
                    <a:pt x="0" y="516306"/>
                  </a:cubicBezTo>
                  <a:close/>
                </a:path>
              </a:pathLst>
            </a:custGeom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1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72604" tIns="160112" rIns="272604" bIns="160112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kern="1200" dirty="0" smtClean="0">
                  <a:latin typeface="Times New Roman" pitchFamily="18" charset="0"/>
                  <a:cs typeface="Times New Roman" pitchFamily="18" charset="0"/>
                </a:rPr>
                <a:t>Познавательное развитие</a:t>
              </a:r>
              <a:endParaRPr lang="ru-RU" sz="1400" kern="12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" name="Полилиния 8"/>
            <p:cNvSpPr/>
            <p:nvPr/>
          </p:nvSpPr>
          <p:spPr>
            <a:xfrm rot="19220334">
              <a:off x="6056617" y="3532551"/>
              <a:ext cx="1267750" cy="35274"/>
            </a:xfrm>
            <a:custGeom>
              <a:avLst/>
              <a:gdLst>
                <a:gd name="connsiteX0" fmla="*/ 0 w 1267750"/>
                <a:gd name="connsiteY0" fmla="*/ 17637 h 35274"/>
                <a:gd name="connsiteX1" fmla="*/ 1267750 w 1267750"/>
                <a:gd name="connsiteY1" fmla="*/ 17637 h 352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7750" h="35274">
                  <a:moveTo>
                    <a:pt x="0" y="17637"/>
                  </a:moveTo>
                  <a:lnTo>
                    <a:pt x="1267750" y="17637"/>
                  </a:lnTo>
                </a:path>
              </a:pathLst>
            </a:custGeom>
            <a:noFill/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3">
                <a:tint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14882" tIns="-14057" rIns="614880" bIns="-14057" numCol="1" spcCol="1270" anchor="ctr" anchorCtr="0">
              <a:noAutofit/>
            </a:bodyPr>
            <a:lstStyle/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500" kern="1200"/>
            </a:p>
          </p:txBody>
        </p:sp>
        <p:sp>
          <p:nvSpPr>
            <p:cNvPr id="10" name="Полилиния 9"/>
            <p:cNvSpPr/>
            <p:nvPr/>
          </p:nvSpPr>
          <p:spPr>
            <a:xfrm>
              <a:off x="6473101" y="2758728"/>
              <a:ext cx="2563394" cy="1390352"/>
            </a:xfrm>
            <a:custGeom>
              <a:avLst/>
              <a:gdLst>
                <a:gd name="connsiteX0" fmla="*/ 0 w 2563394"/>
                <a:gd name="connsiteY0" fmla="*/ 534949 h 1069897"/>
                <a:gd name="connsiteX1" fmla="*/ 1281697 w 2563394"/>
                <a:gd name="connsiteY1" fmla="*/ 0 h 1069897"/>
                <a:gd name="connsiteX2" fmla="*/ 2563394 w 2563394"/>
                <a:gd name="connsiteY2" fmla="*/ 534949 h 1069897"/>
                <a:gd name="connsiteX3" fmla="*/ 1281697 w 2563394"/>
                <a:gd name="connsiteY3" fmla="*/ 1069898 h 1069897"/>
                <a:gd name="connsiteX4" fmla="*/ 0 w 2563394"/>
                <a:gd name="connsiteY4" fmla="*/ 534949 h 1069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63394" h="1069897">
                  <a:moveTo>
                    <a:pt x="0" y="534949"/>
                  </a:moveTo>
                  <a:cubicBezTo>
                    <a:pt x="0" y="239505"/>
                    <a:pt x="573835" y="0"/>
                    <a:pt x="1281697" y="0"/>
                  </a:cubicBezTo>
                  <a:cubicBezTo>
                    <a:pt x="1989559" y="0"/>
                    <a:pt x="2563394" y="239505"/>
                    <a:pt x="2563394" y="534949"/>
                  </a:cubicBezTo>
                  <a:cubicBezTo>
                    <a:pt x="2563394" y="830393"/>
                    <a:pt x="1989559" y="1069898"/>
                    <a:pt x="1281697" y="1069898"/>
                  </a:cubicBezTo>
                  <a:cubicBezTo>
                    <a:pt x="573835" y="1069898"/>
                    <a:pt x="0" y="830393"/>
                    <a:pt x="0" y="534949"/>
                  </a:cubicBezTo>
                  <a:close/>
                </a:path>
              </a:pathLst>
            </a:custGeom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1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84290" tIns="165573" rIns="384290" bIns="165573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kern="1200" dirty="0" smtClean="0">
                  <a:latin typeface="Times New Roman" pitchFamily="18" charset="0"/>
                  <a:cs typeface="Times New Roman" pitchFamily="18" charset="0"/>
                </a:rPr>
                <a:t>Социально-коммуникативное развитие</a:t>
              </a:r>
              <a:endParaRPr lang="ru-RU" sz="1400" kern="12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" name="Полилиния 10"/>
            <p:cNvSpPr/>
            <p:nvPr/>
          </p:nvSpPr>
          <p:spPr>
            <a:xfrm rot="1697873">
              <a:off x="6334443" y="5369365"/>
              <a:ext cx="1237524" cy="35274"/>
            </a:xfrm>
            <a:custGeom>
              <a:avLst/>
              <a:gdLst>
                <a:gd name="connsiteX0" fmla="*/ 0 w 1237524"/>
                <a:gd name="connsiteY0" fmla="*/ 17637 h 35274"/>
                <a:gd name="connsiteX1" fmla="*/ 1237524 w 1237524"/>
                <a:gd name="connsiteY1" fmla="*/ 17637 h 352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37524" h="35274">
                  <a:moveTo>
                    <a:pt x="0" y="17637"/>
                  </a:moveTo>
                  <a:lnTo>
                    <a:pt x="1237524" y="17637"/>
                  </a:lnTo>
                </a:path>
              </a:pathLst>
            </a:custGeom>
            <a:noFill/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3">
                <a:tint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00524" tIns="-13302" rIns="600524" bIns="-13301" numCol="1" spcCol="1270" anchor="ctr" anchorCtr="0">
              <a:noAutofit/>
            </a:bodyPr>
            <a:lstStyle/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500" kern="1200"/>
            </a:p>
          </p:txBody>
        </p:sp>
        <p:sp>
          <p:nvSpPr>
            <p:cNvPr id="12" name="Полилиния 11"/>
            <p:cNvSpPr/>
            <p:nvPr/>
          </p:nvSpPr>
          <p:spPr>
            <a:xfrm>
              <a:off x="6953205" y="5387001"/>
              <a:ext cx="2083290" cy="1470997"/>
            </a:xfrm>
            <a:custGeom>
              <a:avLst/>
              <a:gdLst>
                <a:gd name="connsiteX0" fmla="*/ 0 w 1833710"/>
                <a:gd name="connsiteY0" fmla="*/ 455298 h 910596"/>
                <a:gd name="connsiteX1" fmla="*/ 916855 w 1833710"/>
                <a:gd name="connsiteY1" fmla="*/ 0 h 910596"/>
                <a:gd name="connsiteX2" fmla="*/ 1833710 w 1833710"/>
                <a:gd name="connsiteY2" fmla="*/ 455298 h 910596"/>
                <a:gd name="connsiteX3" fmla="*/ 916855 w 1833710"/>
                <a:gd name="connsiteY3" fmla="*/ 910596 h 910596"/>
                <a:gd name="connsiteX4" fmla="*/ 0 w 1833710"/>
                <a:gd name="connsiteY4" fmla="*/ 455298 h 9105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33710" h="910596">
                  <a:moveTo>
                    <a:pt x="0" y="455298"/>
                  </a:moveTo>
                  <a:cubicBezTo>
                    <a:pt x="0" y="203844"/>
                    <a:pt x="410490" y="0"/>
                    <a:pt x="916855" y="0"/>
                  </a:cubicBezTo>
                  <a:cubicBezTo>
                    <a:pt x="1423220" y="0"/>
                    <a:pt x="1833710" y="203844"/>
                    <a:pt x="1833710" y="455298"/>
                  </a:cubicBezTo>
                  <a:cubicBezTo>
                    <a:pt x="1833710" y="706752"/>
                    <a:pt x="1423220" y="910596"/>
                    <a:pt x="916855" y="910596"/>
                  </a:cubicBezTo>
                  <a:cubicBezTo>
                    <a:pt x="410490" y="910596"/>
                    <a:pt x="0" y="706752"/>
                    <a:pt x="0" y="455298"/>
                  </a:cubicBezTo>
                  <a:close/>
                </a:path>
              </a:pathLst>
            </a:custGeom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1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77431" tIns="142244" rIns="277431" bIns="142244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kern="1200" dirty="0" smtClean="0">
                  <a:latin typeface="Times New Roman" pitchFamily="18" charset="0"/>
                  <a:cs typeface="Times New Roman" pitchFamily="18" charset="0"/>
                </a:rPr>
                <a:t>Физическое развитие</a:t>
              </a:r>
              <a:endParaRPr lang="ru-RU" sz="1400" kern="12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" name="Полилиния 12"/>
            <p:cNvSpPr/>
            <p:nvPr/>
          </p:nvSpPr>
          <p:spPr>
            <a:xfrm rot="19590296">
              <a:off x="3765094" y="5379002"/>
              <a:ext cx="897276" cy="35275"/>
            </a:xfrm>
            <a:custGeom>
              <a:avLst/>
              <a:gdLst>
                <a:gd name="connsiteX0" fmla="*/ 0 w 897275"/>
                <a:gd name="connsiteY0" fmla="*/ 17637 h 35274"/>
                <a:gd name="connsiteX1" fmla="*/ 897275 w 897275"/>
                <a:gd name="connsiteY1" fmla="*/ 17637 h 352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97275" h="35274">
                  <a:moveTo>
                    <a:pt x="897275" y="17637"/>
                  </a:moveTo>
                  <a:lnTo>
                    <a:pt x="0" y="17637"/>
                  </a:lnTo>
                </a:path>
              </a:pathLst>
            </a:custGeom>
            <a:noFill/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3">
                <a:tint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38905" tIns="-4795" rIns="438907" bIns="-4794" numCol="1" spcCol="1270" anchor="ctr" anchorCtr="0">
              <a:noAutofit/>
            </a:bodyPr>
            <a:lstStyle/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500" kern="1200"/>
            </a:p>
          </p:txBody>
        </p:sp>
        <p:sp>
          <p:nvSpPr>
            <p:cNvPr id="14" name="Полилиния 13"/>
            <p:cNvSpPr/>
            <p:nvPr/>
          </p:nvSpPr>
          <p:spPr>
            <a:xfrm>
              <a:off x="1907703" y="5460993"/>
              <a:ext cx="2306527" cy="1397006"/>
            </a:xfrm>
            <a:custGeom>
              <a:avLst/>
              <a:gdLst>
                <a:gd name="connsiteX0" fmla="*/ 0 w 2306527"/>
                <a:gd name="connsiteY0" fmla="*/ 698503 h 1397006"/>
                <a:gd name="connsiteX1" fmla="*/ 1153264 w 2306527"/>
                <a:gd name="connsiteY1" fmla="*/ 0 h 1397006"/>
                <a:gd name="connsiteX2" fmla="*/ 2306528 w 2306527"/>
                <a:gd name="connsiteY2" fmla="*/ 698503 h 1397006"/>
                <a:gd name="connsiteX3" fmla="*/ 1153264 w 2306527"/>
                <a:gd name="connsiteY3" fmla="*/ 1397006 h 1397006"/>
                <a:gd name="connsiteX4" fmla="*/ 0 w 2306527"/>
                <a:gd name="connsiteY4" fmla="*/ 698503 h 1397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06527" h="1397006">
                  <a:moveTo>
                    <a:pt x="0" y="698503"/>
                  </a:moveTo>
                  <a:cubicBezTo>
                    <a:pt x="0" y="312730"/>
                    <a:pt x="516334" y="0"/>
                    <a:pt x="1153264" y="0"/>
                  </a:cubicBezTo>
                  <a:cubicBezTo>
                    <a:pt x="1790194" y="0"/>
                    <a:pt x="2306528" y="312730"/>
                    <a:pt x="2306528" y="698503"/>
                  </a:cubicBezTo>
                  <a:cubicBezTo>
                    <a:pt x="2306528" y="1084276"/>
                    <a:pt x="1790194" y="1397006"/>
                    <a:pt x="1153264" y="1397006"/>
                  </a:cubicBezTo>
                  <a:cubicBezTo>
                    <a:pt x="516334" y="1397006"/>
                    <a:pt x="0" y="1084276"/>
                    <a:pt x="0" y="698503"/>
                  </a:cubicBezTo>
                  <a:close/>
                </a:path>
              </a:pathLst>
            </a:custGeom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1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46673" tIns="213477" rIns="346673" bIns="213477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kern="1200" dirty="0" smtClean="0">
                  <a:latin typeface="Times New Roman" pitchFamily="18" charset="0"/>
                  <a:cs typeface="Times New Roman" pitchFamily="18" charset="0"/>
                </a:rPr>
                <a:t>Речевое развитие</a:t>
              </a:r>
              <a:endParaRPr lang="ru-RU" sz="1400" kern="12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" name="Полилиния 14"/>
            <p:cNvSpPr/>
            <p:nvPr/>
          </p:nvSpPr>
          <p:spPr>
            <a:xfrm rot="2512954" flipV="1">
              <a:off x="4091661" y="3123534"/>
              <a:ext cx="605819" cy="1517088"/>
            </a:xfrm>
            <a:custGeom>
              <a:avLst/>
              <a:gdLst>
                <a:gd name="connsiteX0" fmla="*/ 0 w 327848"/>
                <a:gd name="connsiteY0" fmla="*/ 17637 h 35274"/>
                <a:gd name="connsiteX1" fmla="*/ 327848 w 327848"/>
                <a:gd name="connsiteY1" fmla="*/ 17637 h 352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27848" h="35274">
                  <a:moveTo>
                    <a:pt x="327848" y="17637"/>
                  </a:moveTo>
                  <a:lnTo>
                    <a:pt x="0" y="17637"/>
                  </a:lnTo>
                </a:path>
              </a:pathLst>
            </a:custGeom>
            <a:noFill/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3">
                <a:tint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68427" tIns="9441" rIns="168428" bIns="9440" numCol="1" spcCol="1270" anchor="ctr" anchorCtr="0">
              <a:noAutofit/>
            </a:bodyPr>
            <a:lstStyle/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500" kern="1200"/>
            </a:p>
          </p:txBody>
        </p:sp>
        <p:sp>
          <p:nvSpPr>
            <p:cNvPr id="16" name="Полилиния 15"/>
            <p:cNvSpPr/>
            <p:nvPr/>
          </p:nvSpPr>
          <p:spPr>
            <a:xfrm>
              <a:off x="1907703" y="2636912"/>
              <a:ext cx="2246837" cy="1656184"/>
            </a:xfrm>
            <a:custGeom>
              <a:avLst/>
              <a:gdLst>
                <a:gd name="connsiteX0" fmla="*/ 0 w 2477813"/>
                <a:gd name="connsiteY0" fmla="*/ 698503 h 1397006"/>
                <a:gd name="connsiteX1" fmla="*/ 1238907 w 2477813"/>
                <a:gd name="connsiteY1" fmla="*/ 0 h 1397006"/>
                <a:gd name="connsiteX2" fmla="*/ 2477814 w 2477813"/>
                <a:gd name="connsiteY2" fmla="*/ 698503 h 1397006"/>
                <a:gd name="connsiteX3" fmla="*/ 1238907 w 2477813"/>
                <a:gd name="connsiteY3" fmla="*/ 1397006 h 1397006"/>
                <a:gd name="connsiteX4" fmla="*/ 0 w 2477813"/>
                <a:gd name="connsiteY4" fmla="*/ 698503 h 1397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77813" h="1397006">
                  <a:moveTo>
                    <a:pt x="0" y="698503"/>
                  </a:moveTo>
                  <a:cubicBezTo>
                    <a:pt x="0" y="312730"/>
                    <a:pt x="554678" y="0"/>
                    <a:pt x="1238907" y="0"/>
                  </a:cubicBezTo>
                  <a:cubicBezTo>
                    <a:pt x="1923136" y="0"/>
                    <a:pt x="2477814" y="312730"/>
                    <a:pt x="2477814" y="698503"/>
                  </a:cubicBezTo>
                  <a:cubicBezTo>
                    <a:pt x="2477814" y="1084276"/>
                    <a:pt x="1923136" y="1397006"/>
                    <a:pt x="1238907" y="1397006"/>
                  </a:cubicBezTo>
                  <a:cubicBezTo>
                    <a:pt x="554678" y="1397006"/>
                    <a:pt x="0" y="1084276"/>
                    <a:pt x="0" y="698503"/>
                  </a:cubicBezTo>
                  <a:close/>
                </a:path>
              </a:pathLst>
            </a:custGeom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hueOff val="0"/>
                <a:satOff val="0"/>
                <a:lumOff val="0"/>
                <a:alphaOff val="0"/>
              </a:schemeClr>
            </a:fillRef>
            <a:effectRef idx="1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71757" tIns="213477" rIns="371757" bIns="213477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kern="1200" dirty="0" smtClean="0">
                  <a:latin typeface="Times New Roman" pitchFamily="18" charset="0"/>
                  <a:cs typeface="Times New Roman" pitchFamily="18" charset="0"/>
                </a:rPr>
                <a:t>Художественно-эстетическое развитие</a:t>
              </a:r>
              <a:endParaRPr lang="ru-RU" sz="1400" kern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15074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70946" y="-1"/>
            <a:ext cx="9395473" cy="714006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2627784" y="260648"/>
            <a:ext cx="63367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НОД «История происхождения бумаги»</a:t>
            </a:r>
            <a:endParaRPr lang="ru-RU" sz="4000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D:\проект бумага\20190416_120725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83"/>
          <a:stretch/>
        </p:blipFill>
        <p:spPr bwMode="auto">
          <a:xfrm>
            <a:off x="5058124" y="1599670"/>
            <a:ext cx="4050380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проект бумага\20190416_104804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81" b="9667"/>
          <a:stretch/>
        </p:blipFill>
        <p:spPr bwMode="auto">
          <a:xfrm>
            <a:off x="1979712" y="4037138"/>
            <a:ext cx="3828120" cy="2776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294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70946" y="-1"/>
            <a:ext cx="9395473" cy="714006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2627784" y="260648"/>
            <a:ext cx="63367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Рассматривание разных видов бумаги, беседа</a:t>
            </a:r>
            <a:endParaRPr lang="ru-RU" sz="4000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D:\проект бумага\20190416_10514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584087"/>
            <a:ext cx="4176100" cy="3132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D:\проект бумага\20190418_122718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17"/>
          <a:stretch/>
        </p:blipFill>
        <p:spPr bwMode="auto">
          <a:xfrm>
            <a:off x="1915249" y="3356992"/>
            <a:ext cx="2872775" cy="3484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6802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70947" y="-1"/>
            <a:ext cx="9395473" cy="714006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627784" y="260648"/>
            <a:ext cx="63367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Экспериментальная деятельность</a:t>
            </a:r>
            <a:endParaRPr lang="ru-RU" sz="4000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2" name="Picture 4" descr="D:\проект бумага\20190409_12195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996952"/>
            <a:ext cx="2916324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D:\проект бумага\20190406_110952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91"/>
          <a:stretch/>
        </p:blipFill>
        <p:spPr bwMode="auto">
          <a:xfrm>
            <a:off x="5328084" y="1556792"/>
            <a:ext cx="3874644" cy="2367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53238" y="4293096"/>
            <a:ext cx="3024336" cy="2268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873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70947" y="-1"/>
            <a:ext cx="9395473" cy="714006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627784" y="260648"/>
            <a:ext cx="63367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Аппликация «Яблоки»</a:t>
            </a:r>
            <a:endParaRPr lang="ru-RU" sz="4000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D:\проект бумага\20190410_101637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90"/>
          <a:stretch/>
        </p:blipFill>
        <p:spPr bwMode="auto">
          <a:xfrm>
            <a:off x="3635896" y="958008"/>
            <a:ext cx="4283968" cy="3004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D:\проект бумага\20190410_10291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1625" y="4077072"/>
            <a:ext cx="2682383" cy="2810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D:\проект бумага\20190410_095622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79"/>
          <a:stretch/>
        </p:blipFill>
        <p:spPr bwMode="auto">
          <a:xfrm>
            <a:off x="4963824" y="4077071"/>
            <a:ext cx="4002459" cy="2810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4413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476</TotalTime>
  <Words>218</Words>
  <Application>Microsoft Office PowerPoint</Application>
  <PresentationFormat>Экран (4:3)</PresentationFormat>
  <Paragraphs>44</Paragraphs>
  <Slides>15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ДетСад 111</dc:creator>
  <cp:lastModifiedBy>Группа 11</cp:lastModifiedBy>
  <cp:revision>58</cp:revision>
  <dcterms:created xsi:type="dcterms:W3CDTF">2018-02-16T10:08:03Z</dcterms:created>
  <dcterms:modified xsi:type="dcterms:W3CDTF">2019-04-25T10:44:07Z</dcterms:modified>
</cp:coreProperties>
</file>