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95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3" d="100"/>
          <a:sy n="103" d="100"/>
        </p:scale>
        <p:origin x="-80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50848"/>
            <a:ext cx="877824" cy="7498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68368"/>
            <a:ext cx="3413760" cy="17800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49808" y="170688"/>
            <a:ext cx="7595616" cy="426720"/>
          </a:xfrm>
          <a:prstGeom prst="rect">
            <a:avLst/>
          </a:prstGeom>
          <a:solidFill>
            <a:srgbClr val="FE7C1A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200" dirty="0">
                <a:solidFill>
                  <a:srgbClr val="FFFFFF"/>
                </a:solidFill>
                <a:latin typeface="Verdana"/>
              </a:rPr>
              <a:t>МУНИЦИПАЛЬНОЕ </a:t>
            </a:r>
            <a:r>
              <a:rPr lang="ru" sz="1200" dirty="0" smtClean="0">
                <a:solidFill>
                  <a:srgbClr val="FFFFFF"/>
                </a:solidFill>
                <a:latin typeface="Verdana"/>
              </a:rPr>
              <a:t>АВТОНОМНОЕ </a:t>
            </a:r>
            <a:r>
              <a:rPr lang="ru" sz="1200" dirty="0">
                <a:solidFill>
                  <a:srgbClr val="FFFFFF"/>
                </a:solidFill>
                <a:latin typeface="Verdana"/>
              </a:rPr>
              <a:t>ДОШКОЛЬНОЕ ОБРАЗОВАТЕЛЬНОЕ </a:t>
            </a:r>
            <a:r>
              <a:rPr lang="ru" sz="1200" dirty="0" smtClean="0">
                <a:solidFill>
                  <a:srgbClr val="FFFFFF"/>
                </a:solidFill>
                <a:latin typeface="Verdana"/>
              </a:rPr>
              <a:t>УЧРЕЖДЕНИЕ - </a:t>
            </a:r>
            <a:endParaRPr lang="ru" sz="1200" dirty="0">
              <a:solidFill>
                <a:srgbClr val="FFFFFF"/>
              </a:solidFill>
              <a:latin typeface="Verdana"/>
            </a:endParaRPr>
          </a:p>
          <a:p>
            <a:pPr indent="0" algn="ctr">
              <a:spcAft>
                <a:spcPts val="5250"/>
              </a:spcAft>
            </a:pPr>
            <a:r>
              <a:rPr lang="ru" sz="1200" dirty="0" smtClean="0">
                <a:solidFill>
                  <a:srgbClr val="FFFFFF"/>
                </a:solidFill>
                <a:latin typeface="Verdana"/>
              </a:rPr>
              <a:t>ДЕТСКИЙ </a:t>
            </a:r>
            <a:r>
              <a:rPr lang="ru" sz="1200" dirty="0">
                <a:solidFill>
                  <a:srgbClr val="FFFFFF"/>
                </a:solidFill>
                <a:latin typeface="Verdana"/>
              </a:rPr>
              <a:t>САД № </a:t>
            </a:r>
            <a:r>
              <a:rPr lang="ru" sz="1200" dirty="0" smtClean="0">
                <a:solidFill>
                  <a:srgbClr val="FFFFFF"/>
                </a:solidFill>
                <a:latin typeface="Verdana"/>
              </a:rPr>
              <a:t>175</a:t>
            </a:r>
            <a:endParaRPr lang="ru" sz="12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9728" y="1487424"/>
            <a:ext cx="4017264" cy="3352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5250"/>
              </a:spcBef>
              <a:spcAft>
                <a:spcPts val="2940"/>
              </a:spcAft>
            </a:pPr>
            <a:r>
              <a:rPr lang="ru" sz="1900" b="1">
                <a:latin typeface="Verdana"/>
              </a:rPr>
              <a:t>СЕМИНАР ДЛЯ ПЕДАГОГОВ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2960" y="2267712"/>
            <a:ext cx="7510272" cy="15727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3096"/>
              </a:lnSpc>
              <a:spcBef>
                <a:spcPts val="2940"/>
              </a:spcBef>
            </a:pPr>
            <a:r>
              <a:rPr lang="ru" sz="2100" b="1">
                <a:solidFill>
                  <a:srgbClr val="FB5B4F"/>
                </a:solidFill>
                <a:latin typeface="Verdana"/>
              </a:rPr>
              <a:t>РЕАЛИЗАЦИЯ</a:t>
            </a:r>
          </a:p>
          <a:p>
            <a:pPr indent="0" algn="ctr">
              <a:lnSpc>
                <a:spcPts val="3096"/>
              </a:lnSpc>
            </a:pPr>
            <a:r>
              <a:rPr lang="ru" sz="2100" b="1">
                <a:solidFill>
                  <a:srgbClr val="FB5B4F"/>
                </a:solidFill>
                <a:latin typeface="Verdana"/>
              </a:rPr>
              <a:t>ФЕДЕРАЛЬНОГО ПРОЕКТА «ДОБРЫЕ ИГРЫ» В ДОШКОЛЬНОЙ ОБРАЗОВАТЕЛЬНОЙ</a:t>
            </a:r>
          </a:p>
          <a:p>
            <a:pPr indent="0" algn="ctr">
              <a:lnSpc>
                <a:spcPts val="3096"/>
              </a:lnSpc>
              <a:spcAft>
                <a:spcPts val="3570"/>
              </a:spcAft>
            </a:pPr>
            <a:r>
              <a:rPr lang="ru" sz="2100" b="1">
                <a:solidFill>
                  <a:srgbClr val="FB5B4F"/>
                </a:solidFill>
                <a:latin typeface="Verdana"/>
              </a:rPr>
              <a:t>ОРГАНИЗАЦИИ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32832" y="4620768"/>
            <a:ext cx="3913632" cy="96926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Bef>
                <a:spcPts val="3570"/>
              </a:spcBef>
              <a:spcAft>
                <a:spcPts val="420"/>
              </a:spcAft>
            </a:pPr>
            <a:r>
              <a:rPr lang="ru" sz="1600" spc="-50" dirty="0">
                <a:latin typeface="Verdana"/>
              </a:rPr>
              <a:t>Подготовил:</a:t>
            </a:r>
          </a:p>
          <a:p>
            <a:pPr>
              <a:spcAft>
                <a:spcPts val="6930"/>
              </a:spcAft>
            </a:pPr>
            <a:r>
              <a:rPr lang="ru" sz="1600" spc="-50" dirty="0" smtClean="0">
                <a:latin typeface="Verdana"/>
              </a:rPr>
              <a:t>Мирошниченко Е.С.</a:t>
            </a:r>
            <a:r>
              <a:rPr lang="ru" sz="1600" spc="-50" dirty="0" smtClean="0">
                <a:latin typeface="Verdana"/>
              </a:rPr>
              <a:t>, старший воспитатель</a:t>
            </a:r>
          </a:p>
          <a:p>
            <a:pPr indent="0">
              <a:spcAft>
                <a:spcPts val="6930"/>
              </a:spcAft>
            </a:pPr>
            <a:endParaRPr lang="ru" sz="1600" spc="-50" dirty="0" smtClean="0">
              <a:latin typeface="Verdana"/>
            </a:endParaRPr>
          </a:p>
          <a:p>
            <a:pPr indent="0">
              <a:spcAft>
                <a:spcPts val="6930"/>
              </a:spcAft>
            </a:pPr>
            <a:endParaRPr lang="ru" sz="1600" spc="-50" dirty="0" smtClean="0">
              <a:latin typeface="Verdana"/>
            </a:endParaRPr>
          </a:p>
          <a:p>
            <a:pPr indent="0">
              <a:spcAft>
                <a:spcPts val="6930"/>
              </a:spcAft>
            </a:pPr>
            <a:endParaRPr lang="ru" sz="1600" spc="-50" dirty="0" smtClean="0">
              <a:latin typeface="Verdana"/>
            </a:endParaRPr>
          </a:p>
          <a:p>
            <a:pPr indent="0">
              <a:spcAft>
                <a:spcPts val="6930"/>
              </a:spcAft>
            </a:pPr>
            <a:r>
              <a:rPr lang="ru" sz="1600" spc="-50" dirty="0" smtClean="0">
                <a:latin typeface="Verdana"/>
              </a:rPr>
              <a:t> </a:t>
            </a:r>
            <a:r>
              <a:rPr lang="ru" sz="1600" spc="-50" dirty="0">
                <a:latin typeface="Verdana"/>
              </a:rPr>
              <a:t>старший воспитатель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45408" y="6397752"/>
            <a:ext cx="1801368" cy="4053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Bef>
                <a:spcPts val="6930"/>
              </a:spcBef>
            </a:pPr>
            <a:r>
              <a:rPr lang="ru" sz="1200" dirty="0" smtClean="0">
                <a:latin typeface="Verdana"/>
              </a:rPr>
              <a:t>Екатеринбург</a:t>
            </a:r>
            <a:r>
              <a:rPr lang="ru" sz="1200" dirty="0" smtClean="0">
                <a:latin typeface="Verdana"/>
              </a:rPr>
              <a:t>2026 </a:t>
            </a:r>
            <a:r>
              <a:rPr lang="ru" sz="1200" dirty="0">
                <a:latin typeface="Verdana"/>
              </a:rPr>
              <a:t>год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024" y="115824"/>
            <a:ext cx="1353312" cy="707136"/>
          </a:xfrm>
          <a:prstGeom prst="rect">
            <a:avLst/>
          </a:prstGeom>
          <a:solidFill>
            <a:srgbClr val="FB5B4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9300" b="1" spc="-250">
                <a:solidFill>
                  <a:srgbClr val="FFFFFF"/>
                </a:solidFill>
                <a:latin typeface="Courier New"/>
              </a:rPr>
              <a:t>ЕЯ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2024" y="853440"/>
            <a:ext cx="1146048" cy="512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ru" sz="1900" b="1" spc="-50">
                <a:latin typeface="Verdana"/>
              </a:rPr>
              <a:t>добрые</a:t>
            </a:r>
          </a:p>
          <a:p>
            <a:pPr indent="0" algn="r"/>
            <a:r>
              <a:rPr lang="ru" sz="1900" b="1" spc="-50">
                <a:latin typeface="Verdana"/>
              </a:rPr>
              <a:t>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37688" y="420624"/>
            <a:ext cx="4767072" cy="499872"/>
          </a:xfrm>
          <a:prstGeom prst="rect">
            <a:avLst/>
          </a:prstGeom>
          <a:solidFill>
            <a:srgbClr val="FE7C1A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0" b="1" spc="-200">
                <a:solidFill>
                  <a:srgbClr val="FFFFFF"/>
                </a:solidFill>
                <a:latin typeface="Verdana"/>
              </a:rPr>
              <a:t>АКТУАЛЬНОСТЬ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1648" y="1533144"/>
            <a:ext cx="1136904" cy="237744"/>
          </a:xfrm>
          <a:prstGeom prst="rect">
            <a:avLst/>
          </a:prstGeom>
          <a:solidFill>
            <a:srgbClr val="FB5B4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FFFFFF"/>
                </a:solidFill>
                <a:latin typeface="Verdana"/>
              </a:rPr>
              <a:t>2021 год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32432" y="1423416"/>
            <a:ext cx="6562344" cy="2773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050"/>
              </a:spcAft>
            </a:pPr>
            <a:r>
              <a:rPr lang="ru" sz="1700" b="1">
                <a:solidFill>
                  <a:srgbClr val="FB5B4F"/>
                </a:solidFill>
                <a:latin typeface="Verdana"/>
              </a:rPr>
              <a:t>СТРАТЕГИЯ НАЦИОНАЛЬНОЙ БЕЗОПАСНОСТИ РФ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7680" y="1844040"/>
            <a:ext cx="8266176" cy="10149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  <a:spcBef>
                <a:spcPts val="1050"/>
              </a:spcBef>
            </a:pPr>
            <a:r>
              <a:rPr lang="ru" sz="1600" spc="-50">
                <a:latin typeface="Verdana"/>
              </a:rPr>
              <a:t>сформулированы национальные интересы государства — укрепление традиционных ценностей и сохранение наследия российских народов, а также сформулированы единые для всех российских народов</a:t>
            </a:r>
          </a:p>
          <a:p>
            <a:pPr indent="0" algn="ctr">
              <a:lnSpc>
                <a:spcPts val="2160"/>
              </a:lnSpc>
              <a:spcAft>
                <a:spcPts val="420"/>
              </a:spcAft>
            </a:pPr>
            <a:r>
              <a:rPr lang="ru" sz="1600" spc="-50">
                <a:latin typeface="Verdana"/>
              </a:rPr>
              <a:t>17 ценностей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2272" y="3020568"/>
            <a:ext cx="7940040" cy="6278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Bef>
                <a:spcPts val="420"/>
              </a:spcBef>
            </a:pPr>
            <a:r>
              <a:rPr lang="ru" sz="1300" b="1">
                <a:solidFill>
                  <a:srgbClr val="FB5B4F"/>
                </a:solidFill>
                <a:latin typeface="Verdana"/>
              </a:rPr>
              <a:t>Одним из направлений деятельности по обеспечению сохранения ценностей является </a:t>
            </a:r>
            <a:r>
              <a:rPr lang="ru" sz="1300" b="1" i="1" u="sng" spc="-50">
                <a:solidFill>
                  <a:srgbClr val="FB5B4F"/>
                </a:solidFill>
                <a:latin typeface="Verdana"/>
              </a:rPr>
              <a:t>развитие системы образования., обучения и воспитания </a:t>
            </a:r>
            <a:r>
              <a:rPr lang="ru" sz="1300" b="1">
                <a:solidFill>
                  <a:srgbClr val="FB5B4F"/>
                </a:solidFill>
                <a:latin typeface="Verdana"/>
              </a:rPr>
              <a:t>как основы формирования развитой и социально ответственной личности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7744" y="3758184"/>
            <a:ext cx="4059936" cy="249936"/>
          </a:xfrm>
          <a:prstGeom prst="rect">
            <a:avLst/>
          </a:prstGeom>
          <a:solidFill>
            <a:srgbClr val="AACB18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 spc="-50">
                <a:solidFill>
                  <a:srgbClr val="FFFFFF"/>
                </a:solidFill>
                <a:latin typeface="Verdana"/>
              </a:rPr>
              <a:t>ФЕДЕРАЛЬНЫЙ ЗАКОН № 273 - ФЗ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35280" y="3998976"/>
            <a:ext cx="8753856" cy="1264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320"/>
              </a:lnSpc>
              <a:spcBef>
                <a:spcPts val="420"/>
              </a:spcBef>
              <a:spcAft>
                <a:spcPts val="1050"/>
              </a:spcAft>
            </a:pPr>
            <a:r>
              <a:rPr lang="ru" sz="1050" b="1">
                <a:solidFill>
                  <a:srgbClr val="C00000"/>
                </a:solidFill>
                <a:latin typeface="Verdana"/>
              </a:rPr>
              <a:t>Цель воспитания обучающихся </a:t>
            </a:r>
            <a:r>
              <a:rPr lang="ru" sz="1050" b="1">
                <a:latin typeface="Verdana"/>
              </a:rPr>
              <a:t>— развитие личности, создание условий для самоопределения и социализации на основе социокультурных, традиционных российских духовно - нравственных ценностей и принятых в российском обществе правил и норм поведения в интересах человека, семьи, общества и государства, формирование у обучающихся чувства патриотизма, гражданственности, уважения к памяти защитников Отечества и подвигам Героев Отечества, закону и правопорядку, человеку труда и старшему поколению, взаимного уважения, бережного отношения к культурному наследию и традициям многонационального народа Российской Федерации, природе и окружающей среде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6240" y="5437632"/>
            <a:ext cx="8467344" cy="8260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  <a:spcBef>
                <a:spcPts val="1050"/>
              </a:spcBef>
              <a:spcAft>
                <a:spcPts val="630"/>
              </a:spcAft>
            </a:pPr>
            <a:r>
              <a:rPr lang="ru" sz="1600" spc="-50">
                <a:solidFill>
                  <a:srgbClr val="FB5B4F"/>
                </a:solidFill>
                <a:latin typeface="Verdana"/>
              </a:rPr>
              <a:t>Поскольку образование основывается на единстве обучения и воспитания, процесс формирования ценностных ориентаций подрастающего поколения </a:t>
            </a:r>
            <a:r>
              <a:rPr lang="ru" sz="1600" u="sng" spc="-50">
                <a:solidFill>
                  <a:srgbClr val="FB5B4F"/>
                </a:solidFill>
                <a:latin typeface="Verdana"/>
              </a:rPr>
              <a:t>интегрирован во все направления образовательной деятельности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38784" y="6416040"/>
            <a:ext cx="7415784" cy="240792"/>
          </a:xfrm>
          <a:prstGeom prst="rect">
            <a:avLst/>
          </a:prstGeom>
          <a:solidFill>
            <a:srgbClr val="FB5B4F"/>
          </a:solidFill>
        </p:spPr>
        <p:txBody>
          <a:bodyPr wrap="none" lIns="0" tIns="0" rIns="0" bIns="0">
            <a:noAutofit/>
          </a:bodyPr>
          <a:lstStyle/>
          <a:p>
            <a:pPr indent="0" algn="ctr">
              <a:spcBef>
                <a:spcPts val="630"/>
              </a:spcBef>
            </a:pPr>
            <a:r>
              <a:rPr lang="ru" sz="1700" b="1">
                <a:solidFill>
                  <a:srgbClr val="FFFFFF"/>
                </a:solidFill>
                <a:latin typeface="Verdana"/>
              </a:rPr>
              <a:t>ФЕДЕРАЛЬНАЯ РАБОЧАЯ ПРОГРАММА ВОСПИТАНИЯ ДО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024" y="115824"/>
            <a:ext cx="1365504" cy="707136"/>
          </a:xfrm>
          <a:prstGeom prst="rect">
            <a:avLst/>
          </a:prstGeom>
          <a:solidFill>
            <a:srgbClr val="FB5B4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600" b="1" spc="-450">
                <a:solidFill>
                  <a:srgbClr val="FFFFFF"/>
                </a:solidFill>
                <a:latin typeface="Verdana"/>
              </a:rPr>
              <a:t>ЕЯ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2024" y="853440"/>
            <a:ext cx="1146048" cy="512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ru" sz="1900" b="1" spc="-50">
                <a:latin typeface="Verdana"/>
              </a:rPr>
              <a:t>добрые</a:t>
            </a:r>
          </a:p>
          <a:p>
            <a:pPr indent="0" algn="r"/>
            <a:r>
              <a:rPr lang="ru" sz="1900" b="1" spc="-50">
                <a:latin typeface="Verdana"/>
              </a:rPr>
              <a:t>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69592" y="231648"/>
            <a:ext cx="6370320" cy="896112"/>
          </a:xfrm>
          <a:prstGeom prst="rect">
            <a:avLst/>
          </a:prstGeom>
          <a:solidFill>
            <a:srgbClr val="FE7C1A"/>
          </a:solidFill>
        </p:spPr>
        <p:txBody>
          <a:bodyPr lIns="0" tIns="0" rIns="0" bIns="0">
            <a:noAutofit/>
          </a:bodyPr>
          <a:lstStyle/>
          <a:p>
            <a:pPr marL="114300" indent="0">
              <a:lnSpc>
                <a:spcPts val="3840"/>
              </a:lnSpc>
            </a:pPr>
            <a:r>
              <a:rPr lang="ru" sz="3100" b="1" spc="-150">
                <a:solidFill>
                  <a:srgbClr val="FFFFFF"/>
                </a:solidFill>
                <a:latin typeface="Verdana"/>
              </a:rPr>
              <a:t>ФЕДЕРАЛЬНАЯ РАБОЧАЯ ПРОГРАММА ВОСПИТАНИЯ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8472" y="1770888"/>
            <a:ext cx="1554480" cy="3230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100" b="1">
                <a:solidFill>
                  <a:srgbClr val="AACC18"/>
                </a:solidFill>
                <a:latin typeface="Verdana"/>
              </a:rPr>
              <a:t>РАЗДЕЛЫ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94304" y="1533144"/>
            <a:ext cx="5635752" cy="5273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spc="-50">
                <a:solidFill>
                  <a:srgbClr val="FB5B4F"/>
                </a:solidFill>
                <a:latin typeface="Verdana"/>
              </a:rPr>
              <a:t>ИНСТРУМЕНТ ФОРМИРОВАНИЯ ЕДИНОГО ВОСПИТАТЕЛЬНОГО ПРОСТРАНСТВА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6032" y="2264664"/>
            <a:ext cx="2505456" cy="1139952"/>
          </a:xfrm>
          <a:prstGeom prst="rect">
            <a:avLst/>
          </a:prstGeom>
          <a:solidFill>
            <a:srgbClr val="AACB18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3504"/>
              </a:lnSpc>
            </a:pPr>
            <a:r>
              <a:rPr lang="ru" sz="1500" b="1" spc="-50">
                <a:solidFill>
                  <a:srgbClr val="FFFFFF"/>
                </a:solidFill>
                <a:latin typeface="Verdana"/>
              </a:rPr>
              <a:t>ЦЕЛЕВОЙ</a:t>
            </a:r>
          </a:p>
          <a:p>
            <a:pPr indent="0">
              <a:lnSpc>
                <a:spcPts val="3504"/>
              </a:lnSpc>
            </a:pPr>
            <a:r>
              <a:rPr lang="ru" sz="1500" b="1" spc="-50">
                <a:solidFill>
                  <a:srgbClr val="FFFFFF"/>
                </a:solidFill>
                <a:latin typeface="Verdana"/>
              </a:rPr>
              <a:t>СОДЕРЖАТЕЛЬНЫЙ</a:t>
            </a:r>
          </a:p>
          <a:p>
            <a:pPr indent="0">
              <a:lnSpc>
                <a:spcPts val="3504"/>
              </a:lnSpc>
            </a:pPr>
            <a:r>
              <a:rPr lang="ru" sz="1500" b="1" spc="-50">
                <a:solidFill>
                  <a:srgbClr val="FFFFFF"/>
                </a:solidFill>
                <a:latin typeface="Verdana"/>
              </a:rPr>
              <a:t>ОРГАНИЗАЦИОННЫЙ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82112" y="2307336"/>
            <a:ext cx="2340864" cy="216408"/>
          </a:xfrm>
          <a:prstGeom prst="rect">
            <a:avLst/>
          </a:prstGeom>
          <a:solidFill>
            <a:srgbClr val="FB5B4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 spc="-50">
                <a:solidFill>
                  <a:srgbClr val="FFFFFF"/>
                </a:solidFill>
                <a:latin typeface="Verdana"/>
              </a:rPr>
              <a:t>ЦЕЛЬ ВОСПИТАНИЯ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50336" y="2606040"/>
            <a:ext cx="5263896" cy="9601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</a:pPr>
            <a:r>
              <a:rPr lang="ru" sz="1500" b="1" spc="-50">
                <a:latin typeface="Verdana"/>
              </a:rPr>
              <a:t>Личностное развитие дошкольников и создание условий для их позитивной социализации на основе базовых ценностей российского общества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77696" y="3733800"/>
            <a:ext cx="2374392" cy="2895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100" b="1">
                <a:solidFill>
                  <a:srgbClr val="FB5B4F"/>
                </a:solidFill>
                <a:latin typeface="Verdana"/>
              </a:rPr>
              <a:t>НАПРАВЛЕНИЯ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3152" y="4096512"/>
          <a:ext cx="5004816" cy="2079752"/>
        </p:xfrm>
        <a:graphic>
          <a:graphicData uri="http://schemas.openxmlformats.org/drawingml/2006/table">
            <a:tbl>
              <a:tblPr/>
              <a:tblGrid>
                <a:gridCol w="2505456"/>
                <a:gridCol w="2499360"/>
              </a:tblGrid>
              <a:tr h="411480">
                <a:tc>
                  <a:txBody>
                    <a:bodyPr/>
                    <a:lstStyle/>
                    <a:p>
                      <a:pPr marL="254000" indent="0"/>
                      <a:r>
                        <a:rPr lang="ru" sz="1500">
                          <a:solidFill>
                            <a:srgbClr val="FB5B4F"/>
                          </a:solidFill>
                          <a:latin typeface="Verdana"/>
                        </a:rPr>
                        <a:t>ПАТРИОТИЧЕСКОЕ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>
                          <a:solidFill>
                            <a:srgbClr val="FB5B4F"/>
                          </a:solidFill>
                          <a:latin typeface="Verdana"/>
                        </a:rPr>
                        <a:t>ТРУДОВОЕ</a:t>
                      </a:r>
                    </a:p>
                  </a:txBody>
                  <a:tcPr marL="0" marR="0" marT="0" marB="0"/>
                </a:tc>
              </a:tr>
              <a:tr h="438912">
                <a:tc rowSpan="2">
                  <a:txBody>
                    <a:bodyPr/>
                    <a:lstStyle/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500">
                          <a:solidFill>
                            <a:srgbClr val="FB5B4F"/>
                          </a:solidFill>
                          <a:latin typeface="Verdana"/>
                        </a:rPr>
                        <a:t>ДУХОВНО -НРАВСТВЕННОЕ</a:t>
                      </a:r>
                    </a:p>
                    <a:p>
                      <a:pPr indent="0"/>
                      <a:r>
                        <a:rPr lang="ru" sz="1000">
                          <a:solidFill>
                            <a:srgbClr val="FB5B4F"/>
                          </a:solidFill>
                          <a:latin typeface="Verdana"/>
                        </a:rPr>
                        <a:t>^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>
                          <a:solidFill>
                            <a:srgbClr val="FB5B4F"/>
                          </a:solidFill>
                          <a:latin typeface="Verdana"/>
                        </a:rPr>
                        <a:t>ЭСТЕТИЧЕСКОЕ</a:t>
                      </a:r>
                    </a:p>
                  </a:txBody>
                  <a:tcPr marL="0" marR="0" marT="0" marB="0" anchor="ctr"/>
                </a:tc>
              </a:tr>
              <a:tr h="195072"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1500">
                          <a:solidFill>
                            <a:srgbClr val="FB5B4F"/>
                          </a:solidFill>
                          <a:latin typeface="Verdana"/>
                        </a:rPr>
                        <a:t>СОЦИАЛЬНОЕ</a:t>
                      </a:r>
                    </a:p>
                  </a:txBody>
                  <a:tcPr marL="0" marR="0" marT="0" marB="0" anchor="b"/>
                </a:tc>
              </a:tr>
              <a:tr h="201168">
                <a:tc rowSpan="2">
                  <a:txBody>
                    <a:bodyPr/>
                    <a:lstStyle/>
                    <a:p>
                      <a:pPr marL="254000" indent="0"/>
                      <a:r>
                        <a:rPr lang="ru" sz="1500">
                          <a:solidFill>
                            <a:srgbClr val="FB5B4F"/>
                          </a:solidFill>
                          <a:latin typeface="Verdana"/>
                        </a:rPr>
                        <a:t>ПОЗНАВАТЕЛЬНОЕ</a:t>
                      </a: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  <a:tr h="137160">
                <a:tc v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</a:tr>
              <a:tr h="505968">
                <a:tc>
                  <a:txBody>
                    <a:bodyPr/>
                    <a:lstStyle/>
                    <a:p>
                      <a:endParaRPr sz="2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500">
                          <a:solidFill>
                            <a:srgbClr val="FB5B4F"/>
                          </a:solidFill>
                          <a:latin typeface="Verdana"/>
                        </a:rPr>
                        <a:t>ФИЗИЧЕСКОЕ И ОЗДОРОВИТЕЛЬНОЕ</a:t>
                      </a:r>
                    </a:p>
                  </a:txBody>
                  <a:tcPr marL="0" marR="0" marT="0" marB="0"/>
                </a:tc>
              </a:tr>
              <a:tr h="188976"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90488" y="3733800"/>
            <a:ext cx="1752600" cy="3169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100" b="1">
                <a:solidFill>
                  <a:srgbClr val="FB5B4F"/>
                </a:solidFill>
                <a:latin typeface="Verdana"/>
              </a:rPr>
              <a:t>ЦЕННОСТИ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35280" y="6196584"/>
            <a:ext cx="4465320" cy="466344"/>
          </a:xfrm>
          <a:prstGeom prst="rect">
            <a:avLst/>
          </a:prstGeom>
          <a:solidFill>
            <a:srgbClr val="FFD960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</a:pPr>
            <a:r>
              <a:rPr lang="ru" sz="1500" b="1" spc="-50">
                <a:solidFill>
                  <a:srgbClr val="002060"/>
                </a:solidFill>
                <a:latin typeface="Verdana"/>
              </a:rPr>
              <a:t>ФЕДЕРАЛЬНЫЙ КАЛЕНДАРНЫЙ ПЛАН ВОСПИТАТЕЛЬНОЙ РАБОТЫ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68" y="94488"/>
            <a:ext cx="978408" cy="7650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3736" y="865632"/>
            <a:ext cx="1133856" cy="518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ru" sz="1900" b="1" spc="-50">
                <a:latin typeface="Verdana"/>
              </a:rPr>
              <a:t>добрые</a:t>
            </a:r>
          </a:p>
          <a:p>
            <a:pPr indent="0" algn="r"/>
            <a:r>
              <a:rPr lang="ru" sz="1900" b="1" spc="-50">
                <a:latin typeface="Verdana"/>
              </a:rPr>
              <a:t>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00072" y="295656"/>
            <a:ext cx="6946392" cy="1057656"/>
          </a:xfrm>
          <a:prstGeom prst="rect">
            <a:avLst/>
          </a:prstGeom>
          <a:solidFill>
            <a:srgbClr val="FE7C1A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3792"/>
              </a:lnSpc>
              <a:spcAft>
                <a:spcPts val="11130"/>
              </a:spcAft>
            </a:pPr>
            <a:r>
              <a:rPr lang="ru" sz="3100" b="1" spc="-150">
                <a:solidFill>
                  <a:srgbClr val="FFFFFF"/>
                </a:solidFill>
                <a:latin typeface="Verdana"/>
              </a:rPr>
              <a:t>ФЕДЕРАЛЬНАЯ РАБОЧАЯ ПРОГРАММА ВОСПИТАНИЯ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8744" y="3139440"/>
            <a:ext cx="7930896" cy="5455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11130"/>
              </a:spcBef>
            </a:pPr>
            <a:r>
              <a:rPr lang="ru" sz="5300" b="1" spc="-150">
                <a:solidFill>
                  <a:srgbClr val="FB5B4F"/>
                </a:solidFill>
                <a:latin typeface="Verdana"/>
              </a:rPr>
              <a:t>КАК РЕАЛИЗОВАТЬ?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472" y="1775208"/>
            <a:ext cx="391886" cy="189913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4268" y="854109"/>
            <a:ext cx="1125415" cy="51246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900" b="1" spc="-50">
                <a:latin typeface="Verdana"/>
              </a:rPr>
              <a:t>добрые</a:t>
            </a:r>
          </a:p>
          <a:p>
            <a:pPr marL="406400" indent="0"/>
            <a:r>
              <a:rPr lang="ru" sz="1900" b="1" spc="-50">
                <a:latin typeface="Verdana"/>
              </a:rPr>
              <a:t>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37432" y="478971"/>
            <a:ext cx="6042409" cy="462224"/>
          </a:xfrm>
          <a:prstGeom prst="rect">
            <a:avLst/>
          </a:prstGeom>
          <a:solidFill>
            <a:srgbClr val="FE7C1A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100" b="1" spc="-200">
                <a:solidFill>
                  <a:srgbClr val="FFFFFF"/>
                </a:solidFill>
                <a:latin typeface="Verdana"/>
              </a:rPr>
              <a:t>ПРОЕКТ «ДОБРЫЕ ИГРЫ»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494" y="1765160"/>
            <a:ext cx="334945" cy="188909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39700" indent="0">
              <a:spcAft>
                <a:spcPts val="2520"/>
              </a:spcAft>
            </a:pPr>
            <a:r>
              <a:rPr lang="ru" sz="1200">
                <a:solidFill>
                  <a:srgbClr val="F7A5CD"/>
                </a:solidFill>
                <a:latin typeface="Verdana"/>
              </a:rPr>
              <a:t>*</a:t>
            </a:r>
          </a:p>
          <a:p>
            <a:pPr marL="139700" indent="0">
              <a:spcAft>
                <a:spcPts val="1680"/>
              </a:spcAft>
            </a:pPr>
            <a:r>
              <a:rPr lang="ru" sz="1200">
                <a:solidFill>
                  <a:srgbClr val="F7A5CD"/>
                </a:solidFill>
                <a:latin typeface="Verdana"/>
              </a:rPr>
              <a:t>*</a:t>
            </a:r>
          </a:p>
          <a:p>
            <a:pPr indent="0"/>
            <a:r>
              <a:rPr lang="en-US" sz="1600" spc="-50">
                <a:solidFill>
                  <a:srgbClr val="FB8713"/>
                </a:solidFill>
                <a:latin typeface="Verdana"/>
              </a:rPr>
              <a:t>v_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2030" y="1902487"/>
            <a:ext cx="4227007" cy="163118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002"/>
              </a:lnSpc>
            </a:pPr>
            <a:r>
              <a:rPr lang="ru" sz="850">
                <a:latin typeface="Verdana"/>
              </a:rPr>
              <a:t>Указ Президента РФ от 09.11.2022 № 809 «Об утверждении Основ государственной политики по сохранению и укреплению традиционных российских духовно-нравственных ценностей»</a:t>
            </a:r>
          </a:p>
          <a:p>
            <a:pPr marR="495300" indent="0">
              <a:lnSpc>
                <a:spcPts val="1002"/>
              </a:lnSpc>
            </a:pPr>
            <a:r>
              <a:rPr lang="ru" sz="850">
                <a:latin typeface="Verdana"/>
              </a:rPr>
              <a:t>Приказ Министерства просвещения России от 25.11.2022 № 1028 «Об утверждении федеральной образовательной программы дошкольного образования» п. 29. Федеральная рабочая программа воспитания п. 36. Федеральный календарный план воспитательной работы</a:t>
            </a:r>
          </a:p>
          <a:p>
            <a:pPr indent="0">
              <a:lnSpc>
                <a:spcPts val="1002"/>
              </a:lnSpc>
            </a:pPr>
            <a:r>
              <a:rPr lang="ru" sz="850">
                <a:latin typeface="Verdana"/>
              </a:rPr>
              <a:t>Распоряжение министра просвещения РФ от 25.02.2026 № Р-63 «Об утверждении плана мероприятий по повышению эффективности решения воспитательных задач в организациях, реализующих образовательные программы дошкольного образования, до 2030 года»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1740" y="3979147"/>
            <a:ext cx="4699279" cy="263601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840"/>
              </a:spcAft>
            </a:pPr>
            <a:r>
              <a:rPr lang="ru" sz="1700" b="1">
                <a:solidFill>
                  <a:srgbClr val="FB5B4F"/>
                </a:solidFill>
                <a:latin typeface="Verdana"/>
              </a:rPr>
              <a:t>ВЕДУЩИЕ ИДЕИ ПРОЕКТА</a:t>
            </a:r>
          </a:p>
          <a:p>
            <a:pPr indent="0" algn="just">
              <a:lnSpc>
                <a:spcPts val="1451"/>
              </a:lnSpc>
            </a:pPr>
            <a:r>
              <a:rPr lang="ru" sz="1100" b="1">
                <a:latin typeface="Verdana"/>
              </a:rPr>
              <a:t>Приобщение детей к традиционным компонентам духовно    -    нравственной    культуры</a:t>
            </a:r>
          </a:p>
          <a:p>
            <a:pPr indent="0" algn="just">
              <a:lnSpc>
                <a:spcPts val="1451"/>
              </a:lnSpc>
              <a:spcAft>
                <a:spcPts val="210"/>
              </a:spcAft>
            </a:pPr>
            <a:r>
              <a:rPr lang="ru" sz="1100" b="1">
                <a:latin typeface="Verdana"/>
              </a:rPr>
              <a:t>многонационального российского общества</a:t>
            </a:r>
          </a:p>
          <a:p>
            <a:pPr indent="0" algn="just">
              <a:lnSpc>
                <a:spcPts val="1451"/>
              </a:lnSpc>
              <a:spcAft>
                <a:spcPts val="210"/>
              </a:spcAft>
            </a:pPr>
            <a:r>
              <a:rPr lang="ru" sz="1100" b="1">
                <a:latin typeface="Verdana"/>
              </a:rPr>
              <a:t>Знакомство дошкольников с ключевыми аспектами жизни человека в современной России</a:t>
            </a:r>
          </a:p>
          <a:p>
            <a:pPr indent="0" algn="just">
              <a:lnSpc>
                <a:spcPts val="1451"/>
              </a:lnSpc>
              <a:spcAft>
                <a:spcPts val="210"/>
              </a:spcAft>
            </a:pPr>
            <a:r>
              <a:rPr lang="ru" sz="1100" b="1">
                <a:latin typeface="Verdana"/>
              </a:rPr>
              <a:t>Обеспечение преемственности содержания и форм воспитания дошкольного и начального общего уровней образования</a:t>
            </a:r>
          </a:p>
          <a:p>
            <a:pPr indent="0" algn="just">
              <a:lnSpc>
                <a:spcPts val="1424"/>
              </a:lnSpc>
            </a:pPr>
            <a:r>
              <a:rPr lang="ru" sz="1100" b="1">
                <a:latin typeface="Verdana"/>
              </a:rPr>
              <a:t>Создание единой ценностной среды через организацию совместной деятельности всех участников образовательных отношений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85432" y="2086707"/>
            <a:ext cx="3667649" cy="96129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5"/>
              </a:lnSpc>
              <a:spcAft>
                <a:spcPts val="1890"/>
              </a:spcAft>
            </a:pPr>
            <a:r>
              <a:rPr lang="ru" sz="1500">
                <a:solidFill>
                  <a:srgbClr val="FB5B4F"/>
                </a:solidFill>
                <a:latin typeface="Verdana"/>
              </a:rPr>
              <a:t>ВКЛЮЧЕНИЕ ЦЕННОСТНЫХ ОСНОВ В ИНТЕГРАЦИЮ ЗАДАЧ ОБУЧЕНИЯ, ВОСПИТАНИЯ И РАЗВИТИЯ ДЕТЕЙ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52457" y="3449934"/>
            <a:ext cx="2177143" cy="2043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Bef>
                <a:spcPts val="1890"/>
              </a:spcBef>
            </a:pPr>
            <a:r>
              <a:rPr lang="ru" sz="1700" b="1">
                <a:solidFill>
                  <a:srgbClr val="AACC18"/>
                </a:solidFill>
                <a:latin typeface="Verdana"/>
              </a:rPr>
              <a:t>ИНВАРИАНТНОЕ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06013" y="3788228"/>
            <a:ext cx="3476729" cy="1091921"/>
          </a:xfrm>
          <a:prstGeom prst="rect">
            <a:avLst/>
          </a:prstGeom>
          <a:solidFill>
            <a:srgbClr val="AACB18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24"/>
              </a:lnSpc>
            </a:pPr>
            <a:r>
              <a:rPr lang="ru" sz="1100" b="1">
                <a:solidFill>
                  <a:srgbClr val="FFFFFF"/>
                </a:solidFill>
                <a:latin typeface="Verdana"/>
              </a:rPr>
              <a:t>актуальное для всех субъектов РФ, направлено на приобщение к традициям, историческому и культурному наследию России, знакомит с ключевыми аспектами жизни человека в современной России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152940" y="5134707"/>
            <a:ext cx="1976176" cy="204317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AACC18"/>
                </a:solidFill>
                <a:latin typeface="Verdana"/>
              </a:rPr>
              <a:t>ВАРИАТИВНОЕ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39507" y="5596931"/>
            <a:ext cx="3413090" cy="911051"/>
          </a:xfrm>
          <a:prstGeom prst="rect">
            <a:avLst/>
          </a:prstGeom>
          <a:solidFill>
            <a:srgbClr val="AACB18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24"/>
              </a:lnSpc>
            </a:pPr>
            <a:r>
              <a:rPr lang="ru" sz="1100" b="1">
                <a:solidFill>
                  <a:srgbClr val="FFFFFF"/>
                </a:solidFill>
                <a:latin typeface="Verdana"/>
              </a:rPr>
              <a:t>отражает специфику национальных, природных, социокультурных и иных условий региона, города (населенного пункта), уклада образовательной организации, социального окружения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12" y="2255520"/>
            <a:ext cx="1478280" cy="45018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320" y="1600200"/>
            <a:ext cx="5736336" cy="50109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0792" y="231648"/>
            <a:ext cx="1054608" cy="6278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L="482600" indent="0"/>
            <a:r>
              <a:rPr lang="ru" sz="1000" i="1">
                <a:solidFill>
                  <a:srgbClr val="FB5B4F"/>
                </a:solidFill>
                <a:latin typeface="Verdana"/>
              </a:rPr>
              <a:t>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2024" y="871728"/>
            <a:ext cx="1146048" cy="4937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ru" sz="1900" b="1" spc="-50">
                <a:latin typeface="Verdana"/>
              </a:rPr>
              <a:t>добрые</a:t>
            </a:r>
          </a:p>
          <a:p>
            <a:pPr indent="0" algn="r"/>
            <a:r>
              <a:rPr lang="ru" sz="1900" b="1" spc="-50">
                <a:latin typeface="Verdana"/>
              </a:rPr>
              <a:t>игры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15896" y="469392"/>
            <a:ext cx="6089904" cy="475488"/>
          </a:xfrm>
          <a:prstGeom prst="rect">
            <a:avLst/>
          </a:prstGeom>
          <a:solidFill>
            <a:srgbClr val="FE7C1A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100" b="1" spc="-150">
                <a:solidFill>
                  <a:srgbClr val="FFFFFF"/>
                </a:solidFill>
                <a:latin typeface="Verdana"/>
              </a:rPr>
              <a:t>ПРОЕКТ «ДОБРЫЕ ИГРЫ»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4904" y="1731264"/>
            <a:ext cx="2359152" cy="4937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</a:pPr>
            <a:r>
              <a:rPr lang="ru" sz="1500">
                <a:solidFill>
                  <a:srgbClr val="FB5B4F"/>
                </a:solidFill>
                <a:latin typeface="Verdana"/>
              </a:rPr>
              <a:t>ОФИЦИАЛЬНЫЙ САЙТ ПРОЕКТА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288" y="4044696"/>
            <a:ext cx="591312" cy="5943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008" y="2682240"/>
            <a:ext cx="1822704" cy="18227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6304" y="225552"/>
            <a:ext cx="1194816" cy="11521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69900" indent="0">
              <a:lnSpc>
                <a:spcPts val="1896"/>
              </a:lnSpc>
            </a:pPr>
            <a:r>
              <a:rPr lang="ru" sz="1000" i="1">
                <a:solidFill>
                  <a:srgbClr val="FB5B4F"/>
                </a:solidFill>
                <a:latin typeface="Verdana"/>
              </a:rPr>
              <a:t>ъ</a:t>
            </a:r>
          </a:p>
          <a:p>
            <a:pPr indent="0">
              <a:lnSpc>
                <a:spcPts val="1896"/>
              </a:lnSpc>
            </a:pPr>
            <a:r>
              <a:rPr lang="ru" sz="1900" b="1" spc="-50">
                <a:latin typeface="Verdana"/>
              </a:rPr>
              <a:t>добрые</a:t>
            </a:r>
          </a:p>
          <a:p>
            <a:pPr marL="469900" indent="0">
              <a:lnSpc>
                <a:spcPts val="1896"/>
              </a:lnSpc>
              <a:spcAft>
                <a:spcPts val="1260"/>
              </a:spcAft>
            </a:pPr>
            <a:r>
              <a:rPr lang="ru" sz="1900" b="1" spc="-50">
                <a:latin typeface="Verdana"/>
              </a:rPr>
              <a:t>игры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2848" y="469392"/>
            <a:ext cx="6096000" cy="475488"/>
          </a:xfrm>
          <a:prstGeom prst="rect">
            <a:avLst/>
          </a:prstGeom>
          <a:solidFill>
            <a:srgbClr val="FE7C1A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100" b="1" spc="-200">
                <a:solidFill>
                  <a:srgbClr val="FFFFFF"/>
                </a:solidFill>
                <a:latin typeface="Verdana"/>
              </a:rPr>
              <a:t>ПРОЕКТ «ДОБРЫЕ ИГРЫ»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5840" y="1645920"/>
            <a:ext cx="3944112" cy="2133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1260"/>
              </a:spcBef>
            </a:pPr>
            <a:r>
              <a:rPr lang="ru" sz="1500">
                <a:solidFill>
                  <a:srgbClr val="FB5B4F"/>
                </a:solidFill>
                <a:latin typeface="Verdana"/>
              </a:rPr>
              <a:t>ТЕМЫ ВОСПИТАТЕЛЬНЫХ ПРАКТИК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1544" y="1926336"/>
            <a:ext cx="185928" cy="1859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 i="1">
                <a:solidFill>
                  <a:srgbClr val="D66107"/>
                </a:solidFill>
                <a:latin typeface="Verdana"/>
              </a:rPr>
              <a:t>г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41376" y="2142744"/>
          <a:ext cx="3292856" cy="2212848"/>
        </p:xfrm>
        <a:graphic>
          <a:graphicData uri="http://schemas.openxmlformats.org/drawingml/2006/table">
            <a:tbl>
              <a:tblPr/>
              <a:tblGrid>
                <a:gridCol w="208280"/>
                <a:gridCol w="2621280"/>
                <a:gridCol w="463296"/>
              </a:tblGrid>
              <a:tr h="161544"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latin typeface="Verdana"/>
                        </a:rPr>
                        <a:t>Народы России. Вместе мы </a:t>
                      </a:r>
                      <a:r>
                        <a:rPr lang="ru" sz="1000">
                          <a:solidFill>
                            <a:srgbClr val="292929"/>
                          </a:solidFill>
                          <a:latin typeface="Verdana"/>
                        </a:rPr>
                        <a:t>—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ctr"/>
                </a:tc>
              </a:tr>
              <a:tr h="268224">
                <a:tc>
                  <a:txBody>
                    <a:bodyPr/>
                    <a:lstStyle/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latin typeface="Verdana"/>
                        </a:rPr>
                        <a:t>большая семья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b"/>
                </a:tc>
              </a:tr>
              <a:tr h="228600"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solidFill>
                            <a:srgbClr val="161413"/>
                          </a:solidFill>
                          <a:latin typeface="Verdana"/>
                        </a:rPr>
                        <a:t>Россия — Родина </a:t>
                      </a:r>
                      <a:r>
                        <a:rPr lang="ru" sz="1000">
                          <a:latin typeface="Verdana"/>
                        </a:rPr>
                        <a:t>моя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latin typeface="Verdana"/>
                        </a:rPr>
                        <a:t>В кругу семьи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b"/>
                </a:tc>
              </a:tr>
              <a:tr h="271272"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latin typeface="Verdana"/>
                        </a:rPr>
                        <a:t>Победа в наших сердцах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b"/>
                </a:tc>
              </a:tr>
              <a:tr h="268224"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latin typeface="Verdana"/>
                        </a:rPr>
                        <a:t>В гости к бабушке и дедушке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b"/>
                </a:tc>
              </a:tr>
              <a:tr h="268224"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latin typeface="Verdana"/>
                        </a:rPr>
                        <a:t>Уголок России </a:t>
                      </a:r>
                      <a:r>
                        <a:rPr lang="ru" sz="1000">
                          <a:solidFill>
                            <a:srgbClr val="292929"/>
                          </a:solidFill>
                          <a:latin typeface="Verdana"/>
                        </a:rPr>
                        <a:t>— </a:t>
                      </a:r>
                      <a:r>
                        <a:rPr lang="ru" sz="1000">
                          <a:latin typeface="Verdana"/>
                        </a:rPr>
                        <a:t>край родной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b"/>
                </a:tc>
              </a:tr>
              <a:tr h="265176"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latin typeface="Verdana"/>
                        </a:rPr>
                        <a:t>Настоящий друг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b"/>
                </a:tc>
              </a:tr>
              <a:tr h="219456"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solidFill>
                            <a:srgbClr val="F7A5CD"/>
                          </a:solidFill>
                          <a:latin typeface="Verdana"/>
                        </a:rPr>
                        <a:t>•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>
                          <a:latin typeface="Verdana"/>
                        </a:rPr>
                        <a:t>Новогодние традиции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61544" y="4413504"/>
            <a:ext cx="182880" cy="1767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D66107"/>
                </a:solidFill>
                <a:latin typeface="Courier New"/>
              </a:rPr>
              <a:t>V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69792" y="1959864"/>
            <a:ext cx="2212848" cy="1935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/>
            <a:r>
              <a:rPr lang="ru" sz="1000">
                <a:solidFill>
                  <a:srgbClr val="D66107"/>
                </a:solidFill>
                <a:latin typeface="Verdana"/>
              </a:rPr>
              <a:t>X</a:t>
            </a:r>
          </a:p>
          <a:p>
            <a:pPr indent="0">
              <a:lnSpc>
                <a:spcPts val="2088"/>
              </a:lnSpc>
            </a:pPr>
            <a:r>
              <a:rPr lang="ru" sz="1000">
                <a:latin typeface="Verdana"/>
              </a:rPr>
              <a:t>Книги</a:t>
            </a:r>
          </a:p>
          <a:p>
            <a:pPr indent="0">
              <a:lnSpc>
                <a:spcPts val="2088"/>
              </a:lnSpc>
            </a:pPr>
            <a:r>
              <a:rPr lang="ru" sz="1000">
                <a:latin typeface="Verdana"/>
              </a:rPr>
              <a:t>Мой любимый детский сад Сельское хозяйство Юные исследователи Сердце, открытое добру Зимние спортивные игры Волшебный мир сказок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78936" y="4035552"/>
            <a:ext cx="1271016" cy="1219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2088"/>
              </a:lnSpc>
            </a:pPr>
            <a:r>
              <a:rPr lang="ru" sz="1000">
                <a:latin typeface="Verdana"/>
              </a:rPr>
              <a:t>Помогаем птицам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44184" y="1923288"/>
            <a:ext cx="2764536" cy="6248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200">
                <a:solidFill>
                  <a:srgbClr val="FB5B4F"/>
                </a:solidFill>
                <a:latin typeface="Verdana"/>
              </a:rPr>
              <a:t>ПРИМЕРНОЕ ПЛАНИРОВАНИЕ ВОСПИТАТЕЛЬНЫХ ПРАКТИК НА КАЛЕНДАРНЫЙ ГОД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384" y="4916424"/>
            <a:ext cx="5516880" cy="216408"/>
          </a:xfrm>
          <a:prstGeom prst="rect">
            <a:avLst/>
          </a:prstGeom>
          <a:solidFill>
            <a:srgbClr val="FB5B4F"/>
          </a:solidFill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1500" b="1" spc="-50">
                <a:solidFill>
                  <a:srgbClr val="FFFFFF"/>
                </a:solidFill>
                <a:latin typeface="Verdana"/>
              </a:rPr>
              <a:t>ПЛАНИРОВАНИЕ ОСУЩЕСТВЛЯЕТСЯ С УЧЕТОМ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2920" y="5190744"/>
            <a:ext cx="7528560" cy="10363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spcBef>
                <a:spcPts val="630"/>
              </a:spcBef>
              <a:spcAft>
                <a:spcPts val="630"/>
              </a:spcAft>
            </a:pPr>
            <a:r>
              <a:rPr lang="ru" sz="1300" b="1">
                <a:solidFill>
                  <a:srgbClr val="FB5B4F"/>
                </a:solidFill>
                <a:latin typeface="Verdana"/>
              </a:rPr>
              <a:t>❖    </a:t>
            </a:r>
            <a:r>
              <a:rPr lang="ru" sz="1300" b="1">
                <a:latin typeface="Verdana"/>
              </a:rPr>
              <a:t>федерального календарного плана воспитательной работы</a:t>
            </a:r>
          </a:p>
          <a:p>
            <a:pPr indent="0" algn="just">
              <a:spcAft>
                <a:spcPts val="630"/>
              </a:spcAft>
            </a:pPr>
            <a:r>
              <a:rPr lang="ru" sz="1300" b="1">
                <a:solidFill>
                  <a:srgbClr val="FB5B4F"/>
                </a:solidFill>
                <a:latin typeface="Verdana"/>
              </a:rPr>
              <a:t>❖    </a:t>
            </a:r>
            <a:r>
              <a:rPr lang="ru" sz="1300" b="1">
                <a:latin typeface="Verdana"/>
              </a:rPr>
              <a:t>годового плана мероприятий ДОО</a:t>
            </a:r>
          </a:p>
          <a:p>
            <a:pPr marL="303784" indent="-279400">
              <a:lnSpc>
                <a:spcPts val="1656"/>
              </a:lnSpc>
            </a:pPr>
            <a:r>
              <a:rPr lang="ru" sz="1300" b="1">
                <a:solidFill>
                  <a:srgbClr val="FB5B4F"/>
                </a:solidFill>
                <a:latin typeface="Verdana"/>
              </a:rPr>
              <a:t>❖    </a:t>
            </a:r>
            <a:r>
              <a:rPr lang="ru" sz="1300" b="1">
                <a:latin typeface="Verdana"/>
              </a:rPr>
              <a:t>календарно -тематического плана, возрастных особенностей и уровня подготовленности воспитанников в конкретной группе ДОО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4488"/>
            <a:ext cx="981456" cy="7650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" y="1822704"/>
            <a:ext cx="9070848" cy="6156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1472" y="4203192"/>
            <a:ext cx="1392936" cy="4053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" y="4651248"/>
            <a:ext cx="3249168" cy="8077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8040" y="4233672"/>
            <a:ext cx="2465832" cy="9601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3736" y="865632"/>
            <a:ext cx="1133856" cy="518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ru" sz="1900" b="1" spc="-50">
                <a:latin typeface="Verdana"/>
              </a:rPr>
              <a:t>добрые</a:t>
            </a:r>
          </a:p>
          <a:p>
            <a:pPr indent="0" algn="r"/>
            <a:r>
              <a:rPr lang="ru" sz="1900" b="1" spc="-50">
                <a:latin typeface="Verdana"/>
              </a:rPr>
              <a:t>игры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43328" y="542544"/>
            <a:ext cx="6778752" cy="393192"/>
          </a:xfrm>
          <a:prstGeom prst="rect">
            <a:avLst/>
          </a:prstGeom>
          <a:solidFill>
            <a:srgbClr val="FE7C1A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100" b="1" spc="-200">
                <a:solidFill>
                  <a:srgbClr val="FFFFFF"/>
                </a:solidFill>
                <a:latin typeface="Verdana"/>
              </a:rPr>
              <a:t>ПРОЕКТ «ДОБРЫЕ ИГРЫ»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88920" y="1438656"/>
            <a:ext cx="3538728" cy="2773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506472" indent="0" algn="just"/>
            <a:r>
              <a:rPr lang="ru" sz="400">
                <a:solidFill>
                  <a:srgbClr val="FB5B4F"/>
                </a:solidFill>
                <a:latin typeface="Verdana"/>
              </a:rPr>
              <a:t>._ V-/</a:t>
            </a:r>
          </a:p>
          <a:p>
            <a:pPr indent="0" algn="ctr"/>
            <a:r>
              <a:rPr lang="ru" sz="1600" spc="-50">
                <a:solidFill>
                  <a:srgbClr val="FB5B4F"/>
                </a:solidFill>
                <a:latin typeface="Verdana"/>
              </a:rPr>
              <a:t>ФОРМАТЫ ВЗАИМОДЕЙСТВИЯ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39240" y="2447544"/>
            <a:ext cx="155448" cy="2834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1470"/>
              </a:spcAft>
            </a:pPr>
            <a:r>
              <a:rPr lang="en-US" sz="1200">
                <a:solidFill>
                  <a:srgbClr val="F7A5CD"/>
                </a:solidFill>
                <a:latin typeface="Verdana"/>
              </a:rPr>
              <a:t>J,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01624" y="2935224"/>
            <a:ext cx="1648968" cy="8625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296"/>
              </a:lnSpc>
              <a:spcBef>
                <a:spcPts val="1470"/>
              </a:spcBef>
              <a:spcAft>
                <a:spcPts val="1050"/>
              </a:spcAft>
            </a:pPr>
            <a:r>
              <a:rPr lang="ru" sz="1000" b="1">
                <a:solidFill>
                  <a:srgbClr val="2F57C9"/>
                </a:solidFill>
                <a:latin typeface="Verdana"/>
              </a:rPr>
              <a:t>ПРИОРИТЕТ -КОММУНИКАЦИЯ</a:t>
            </a:r>
          </a:p>
          <a:p>
            <a:pPr indent="0" algn="ctr">
              <a:lnSpc>
                <a:spcPts val="1512"/>
              </a:lnSpc>
              <a:spcAft>
                <a:spcPts val="2100"/>
              </a:spcAft>
            </a:pPr>
            <a:r>
              <a:rPr lang="ru" sz="1200">
                <a:solidFill>
                  <a:srgbClr val="292929"/>
                </a:solidFill>
                <a:latin typeface="Verdana"/>
              </a:rPr>
              <a:t>Ребенок — субъект познания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9392" y="5529072"/>
            <a:ext cx="2389632" cy="4023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90500" indent="0">
              <a:lnSpc>
                <a:spcPts val="1896"/>
              </a:lnSpc>
              <a:spcBef>
                <a:spcPts val="210"/>
              </a:spcBef>
            </a:pPr>
            <a:r>
              <a:rPr lang="ru" sz="1000">
                <a:solidFill>
                  <a:srgbClr val="292929"/>
                </a:solidFill>
                <a:latin typeface="Verdana"/>
              </a:rPr>
              <a:t>Рассказы, наблюдения Рассматривание иллюстраций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358896" y="2456688"/>
            <a:ext cx="2453640" cy="6461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127000" indent="0" algn="ctr"/>
            <a:r>
              <a:rPr lang="ru" sz="1600" spc="-50">
                <a:solidFill>
                  <a:srgbClr val="F7A5CD"/>
                </a:solidFill>
                <a:latin typeface="Verdana"/>
              </a:rPr>
              <a:t>Ф</a:t>
            </a:r>
          </a:p>
          <a:p>
            <a:pPr indent="0" algn="just"/>
            <a:r>
              <a:rPr lang="ru" sz="1000" spc="-50">
                <a:solidFill>
                  <a:srgbClr val="8AAB11"/>
                </a:solidFill>
                <a:latin typeface="Verdana"/>
              </a:rPr>
              <a:t>/'..............................</a:t>
            </a:r>
          </a:p>
          <a:p>
            <a:pPr indent="0" algn="just"/>
            <a:r>
              <a:rPr lang="ru" sz="1000" b="1">
                <a:solidFill>
                  <a:srgbClr val="8AAB11"/>
                </a:solidFill>
                <a:latin typeface="Verdana"/>
              </a:rPr>
              <a:t>[ </a:t>
            </a:r>
            <a:r>
              <a:rPr lang="ru" sz="1000" b="1">
                <a:solidFill>
                  <a:srgbClr val="2F57C9"/>
                </a:solidFill>
                <a:latin typeface="Verdana"/>
              </a:rPr>
              <a:t>ПРИОРИТЕТ-ИНТЕРАКЦИЯ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358896" y="3291840"/>
            <a:ext cx="2453640" cy="5547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36"/>
              </a:lnSpc>
            </a:pPr>
            <a:r>
              <a:rPr lang="ru" sz="1200">
                <a:solidFill>
                  <a:srgbClr val="292929"/>
                </a:solidFill>
                <a:latin typeface="Verdana"/>
              </a:rPr>
              <a:t>Ребенок — субъект общения, накопления социального опыта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90544" y="3892296"/>
            <a:ext cx="2014728" cy="350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36"/>
              </a:lnSpc>
            </a:pPr>
            <a:r>
              <a:rPr lang="ru" sz="1200">
                <a:solidFill>
                  <a:srgbClr val="292929"/>
                </a:solidFill>
                <a:latin typeface="Verdana"/>
              </a:rPr>
              <a:t>и активного отношения к окружающему миру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642360" y="5285232"/>
            <a:ext cx="2115312" cy="7467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296"/>
              </a:lnSpc>
              <a:spcBef>
                <a:spcPts val="420"/>
              </a:spcBef>
              <a:spcAft>
                <a:spcPts val="210"/>
              </a:spcAft>
            </a:pPr>
            <a:r>
              <a:rPr lang="ru" sz="1000">
                <a:solidFill>
                  <a:srgbClr val="292929"/>
                </a:solidFill>
                <a:latin typeface="Verdana"/>
              </a:rPr>
              <a:t>Совместная игровая, продуктивная, двигательная, трудовая деятельность</a:t>
            </a:r>
          </a:p>
          <a:p>
            <a:pPr indent="0"/>
            <a:r>
              <a:rPr lang="ru" sz="1000">
                <a:solidFill>
                  <a:srgbClr val="292929"/>
                </a:solidFill>
                <a:latin typeface="Verdana"/>
              </a:rPr>
              <a:t>Обсуждения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00216" y="2456688"/>
            <a:ext cx="2481072" cy="762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76200" indent="0" algn="ctr"/>
            <a:r>
              <a:rPr lang="ru" sz="2800" b="1">
                <a:solidFill>
                  <a:srgbClr val="F7A5CD"/>
                </a:solidFill>
                <a:latin typeface="Verdana"/>
              </a:rPr>
              <a:t>Ф</a:t>
            </a:r>
          </a:p>
          <a:p>
            <a:pPr marL="177800" indent="0" algn="just"/>
            <a:r>
              <a:rPr lang="ru" sz="1000">
                <a:solidFill>
                  <a:srgbClr val="8AAB11"/>
                </a:solidFill>
                <a:latin typeface="Verdana"/>
              </a:rPr>
              <a:t>...............................</a:t>
            </a:r>
            <a:r>
              <a:rPr lang="ru" sz="1200" spc="-100" baseline="30000">
                <a:solidFill>
                  <a:srgbClr val="8AAB11"/>
                </a:solidFill>
                <a:latin typeface="Trebuchet MS"/>
              </a:rPr>
              <a:t>ч</a:t>
            </a:r>
            <a:r>
              <a:rPr lang="ru" sz="1200" spc="-100">
                <a:solidFill>
                  <a:srgbClr val="8AAB11"/>
                </a:solidFill>
                <a:latin typeface="Trebuchet MS"/>
              </a:rPr>
              <a:t>\</a:t>
            </a:r>
          </a:p>
          <a:p>
            <a:pPr indent="0"/>
            <a:r>
              <a:rPr lang="ru" sz="1000" b="1">
                <a:solidFill>
                  <a:srgbClr val="8AAB11"/>
                </a:solidFill>
                <a:latin typeface="Verdana"/>
              </a:rPr>
              <a:t>{ </a:t>
            </a:r>
            <a:r>
              <a:rPr lang="ru" sz="1000" b="1">
                <a:solidFill>
                  <a:srgbClr val="2F57C9"/>
                </a:solidFill>
                <a:latin typeface="Verdana"/>
              </a:rPr>
              <a:t>ПРИОРИТЕТ-ЛИЧНОСТНОЕ </a:t>
            </a:r>
            <a:r>
              <a:rPr lang="ru" sz="1000" b="1">
                <a:solidFill>
                  <a:srgbClr val="8AAB11"/>
                </a:solidFill>
                <a:latin typeface="Verdana"/>
              </a:rPr>
              <a:t>•</a:t>
            </a:r>
          </a:p>
          <a:p>
            <a:pPr marR="76200" indent="0" algn="ctr"/>
            <a:r>
              <a:rPr lang="ru" sz="1000" b="1">
                <a:solidFill>
                  <a:srgbClr val="2F57C9"/>
                </a:solidFill>
                <a:latin typeface="Verdana"/>
              </a:rPr>
              <a:t>РАЗВИТИЕ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300216" y="3462528"/>
            <a:ext cx="2481072" cy="11460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36"/>
              </a:lnSpc>
              <a:spcAft>
                <a:spcPts val="3360"/>
              </a:spcAft>
            </a:pPr>
            <a:r>
              <a:rPr lang="ru" sz="1200">
                <a:solidFill>
                  <a:srgbClr val="292929"/>
                </a:solidFill>
                <a:latin typeface="Verdana"/>
              </a:rPr>
              <a:t>Ребенок — субъект самостоятельного развития и сознательного преобразования окружающего мира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431280" y="4901184"/>
            <a:ext cx="2316480" cy="11948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86436" indent="0" algn="just">
              <a:spcBef>
                <a:spcPts val="3360"/>
              </a:spcBef>
              <a:spcAft>
                <a:spcPts val="630"/>
              </a:spcAft>
            </a:pPr>
            <a:r>
              <a:rPr lang="ru" sz="1000">
                <a:solidFill>
                  <a:srgbClr val="292929"/>
                </a:solidFill>
                <a:latin typeface="Verdana"/>
              </a:rPr>
              <a:t>Игры по инициативе ребенка</a:t>
            </a:r>
          </a:p>
          <a:p>
            <a:pPr marL="186436" indent="0" algn="just">
              <a:lnSpc>
                <a:spcPts val="1344"/>
              </a:lnSpc>
              <a:spcAft>
                <a:spcPts val="210"/>
              </a:spcAft>
            </a:pPr>
            <a:r>
              <a:rPr lang="ru" sz="1000">
                <a:solidFill>
                  <a:srgbClr val="292929"/>
                </a:solidFill>
                <a:latin typeface="Verdana"/>
              </a:rPr>
              <a:t>Самостоятельная творческая деятельность</a:t>
            </a:r>
          </a:p>
          <a:p>
            <a:pPr marL="186436" indent="0" algn="just"/>
            <a:r>
              <a:rPr lang="ru" sz="1000">
                <a:solidFill>
                  <a:srgbClr val="292929"/>
                </a:solidFill>
                <a:latin typeface="Verdana"/>
              </a:rPr>
              <a:t>Индивидуальные поручения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736" y="3645408"/>
            <a:ext cx="1853184" cy="11399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6304" y="225552"/>
            <a:ext cx="1194816" cy="11521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en-US" sz="2000" b="1" i="1" spc="-50">
                <a:solidFill>
                  <a:srgbClr val="D68937"/>
                </a:solidFill>
                <a:latin typeface="Verdana"/>
              </a:rPr>
              <a:t>li'H</a:t>
            </a:r>
          </a:p>
          <a:p>
            <a:pPr indent="0" algn="r">
              <a:spcAft>
                <a:spcPts val="210"/>
              </a:spcAft>
            </a:pPr>
            <a:r>
              <a:rPr lang="ru" sz="1900" b="1" spc="-50">
                <a:latin typeface="Verdana"/>
              </a:rPr>
              <a:t>добрые</a:t>
            </a:r>
          </a:p>
          <a:p>
            <a:pPr indent="0" algn="r"/>
            <a:r>
              <a:rPr lang="ru" sz="1900" b="1" spc="-50">
                <a:latin typeface="Verdana"/>
              </a:rPr>
              <a:t>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2848" y="469392"/>
            <a:ext cx="6096000" cy="475488"/>
          </a:xfrm>
          <a:prstGeom prst="rect">
            <a:avLst/>
          </a:prstGeom>
          <a:solidFill>
            <a:srgbClr val="FE7C1A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100" b="1" spc="-200">
                <a:solidFill>
                  <a:srgbClr val="FFFFFF"/>
                </a:solidFill>
                <a:latin typeface="Verdana"/>
              </a:rPr>
              <a:t>ПРОЕКТ «ДОБРЫЕ ИГРЫ»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2224" y="1487424"/>
            <a:ext cx="5626608" cy="2743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425700" indent="0" algn="just"/>
            <a:r>
              <a:rPr lang="ru" sz="400">
                <a:solidFill>
                  <a:srgbClr val="FB5B4F"/>
                </a:solidFill>
                <a:latin typeface="Verdana"/>
              </a:rPr>
              <a:t>_ _ _</a:t>
            </a:r>
          </a:p>
          <a:p>
            <a:pPr indent="0"/>
            <a:r>
              <a:rPr lang="ru" sz="1600" cap="small" spc="-50">
                <a:solidFill>
                  <a:srgbClr val="FB5B4F"/>
                </a:solidFill>
                <a:latin typeface="Verdana"/>
              </a:rPr>
              <a:t>ЦИКЛОГРАММА ВОСПИТАТЕЛЬНОЙ практики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85088" y="1932432"/>
            <a:ext cx="7095744" cy="201168"/>
          </a:xfrm>
          <a:prstGeom prst="rect">
            <a:avLst/>
          </a:prstGeom>
          <a:solidFill>
            <a:srgbClr val="FDADD4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200" b="1">
                <a:solidFill>
                  <a:srgbClr val="FFFFFF"/>
                </a:solidFill>
                <a:latin typeface="Verdana"/>
              </a:rPr>
              <a:t>Вводная часть: </a:t>
            </a:r>
            <a:r>
              <a:rPr lang="ru" sz="1200">
                <a:solidFill>
                  <a:srgbClr val="FFFFFF"/>
                </a:solidFill>
                <a:latin typeface="Verdana"/>
              </a:rPr>
              <a:t>ценность, возраст детей, тема, цель, информационный повод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92480" y="2401824"/>
            <a:ext cx="1859280" cy="9753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248"/>
              </a:lnSpc>
            </a:pPr>
            <a:r>
              <a:rPr lang="ru" sz="1000">
                <a:solidFill>
                  <a:srgbClr val="4665BF"/>
                </a:solidFill>
                <a:latin typeface="Verdana"/>
              </a:rPr>
              <a:t>ВЗРОСЛЫЙ - РЕБЕНОК: ПОЗНАЕМ ВМЕСТЕ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Развивающая беседа:</a:t>
            </a:r>
          </a:p>
          <a:p>
            <a:pPr indent="0" algn="just">
              <a:lnSpc>
                <a:spcPts val="1344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тезисы</a:t>
            </a:r>
          </a:p>
          <a:p>
            <a:pPr indent="0" algn="just">
              <a:lnSpc>
                <a:spcPts val="1344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иллюстрации и объекты</a:t>
            </a:r>
          </a:p>
          <a:p>
            <a:pPr indent="0" algn="just">
              <a:lnSpc>
                <a:spcPts val="1344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личности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92480" y="3669792"/>
            <a:ext cx="2121408" cy="5364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512"/>
              </a:lnSpc>
            </a:pPr>
            <a:r>
              <a:rPr lang="ru" sz="1000">
                <a:solidFill>
                  <a:srgbClr val="4665BF"/>
                </a:solidFill>
                <a:latin typeface="Verdana"/>
              </a:rPr>
              <a:t>РЕБЕНОК И ДРУГИЕ ДЕТИ: МАСТЕРИМ ВМЕСТЕ </a:t>
            </a:r>
            <a:r>
              <a:rPr lang="ru" sz="1000">
                <a:solidFill>
                  <a:srgbClr val="D66107"/>
                </a:solidFill>
                <a:latin typeface="Verdana"/>
              </a:rPr>
              <a:t>•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Продуктивная деятельность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36976" y="2432304"/>
            <a:ext cx="3057144" cy="1188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210"/>
              </a:spcAft>
            </a:pPr>
            <a:r>
              <a:rPr lang="ru" sz="1000">
                <a:solidFill>
                  <a:srgbClr val="4665BF"/>
                </a:solidFill>
                <a:latin typeface="Verdana"/>
              </a:rPr>
              <a:t>РЕБЕНОК И ДРУГИЕ ДЕТИ: ИГРАЕМ ВМЕСТЕ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3928" y="2624328"/>
            <a:ext cx="4575048" cy="1219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210"/>
              </a:spcAft>
            </a:pPr>
            <a:r>
              <a:rPr lang="ru" sz="1000">
                <a:solidFill>
                  <a:srgbClr val="292929"/>
                </a:solidFill>
                <a:latin typeface="Verdana"/>
              </a:rPr>
              <a:t>«Добрые игры» — навигатор разных видов игр (цель, ход, правила,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30880" y="2779776"/>
            <a:ext cx="1450848" cy="1219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88"/>
              </a:lnSpc>
            </a:pPr>
            <a:r>
              <a:rPr lang="ru" sz="1000">
                <a:solidFill>
                  <a:srgbClr val="292929"/>
                </a:solidFill>
                <a:latin typeface="Verdana"/>
              </a:rPr>
              <a:t>атрибуты, варианты):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30880" y="2968752"/>
            <a:ext cx="4206240" cy="1219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88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сюжетно-ролевая игра (идеи для сюжета, варианты ролей)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30880" y="3157728"/>
            <a:ext cx="3547872" cy="1249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88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театрализованная игра (произведение для детей)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30880" y="3374136"/>
            <a:ext cx="1136904" cy="975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88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народная игра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30880" y="3563112"/>
            <a:ext cx="1243584" cy="975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88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подвижная игра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30880" y="3755136"/>
            <a:ext cx="1487424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88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дидактическая игра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230880" y="3944112"/>
            <a:ext cx="1258824" cy="944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88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настольная игра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30880" y="4136136"/>
            <a:ext cx="1197864" cy="944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88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словесная игра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30880" y="4325112"/>
            <a:ext cx="1365504" cy="975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88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музыкальная игра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30880" y="4492752"/>
            <a:ext cx="2956560" cy="1219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88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строительно-конструктивная игра (тема)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49808" y="4986528"/>
            <a:ext cx="3724656" cy="9753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296"/>
              </a:lnSpc>
            </a:pPr>
            <a:r>
              <a:rPr lang="ru" sz="1000">
                <a:solidFill>
                  <a:srgbClr val="4665BF"/>
                </a:solidFill>
                <a:latin typeface="Verdana"/>
              </a:rPr>
              <a:t>РЕБЕНОК САМОСТОЯТЕЛЬНО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Раздаточные материалы для самостоятельной деятельности детей: изображения, схемы и шаблоны для раскрашивания, составления мозаики, фигур на геометрической доске, игр в «Парные картинки» и «Лабиринты».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48784" y="4974336"/>
            <a:ext cx="3724656" cy="10424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272"/>
              </a:lnSpc>
            </a:pPr>
            <a:r>
              <a:rPr lang="ru" sz="1000">
                <a:solidFill>
                  <a:srgbClr val="4665BF"/>
                </a:solidFill>
                <a:latin typeface="Verdana"/>
              </a:rPr>
              <a:t>РЕЗУЛЬТАТ ОСВОЕНИЯ ЦЕННОСТНОГО ОПЫТА РЕБЕНКОМ</a:t>
            </a:r>
          </a:p>
          <a:p>
            <a:pPr marL="165100" indent="-165100">
              <a:lnSpc>
                <a:spcPts val="1248"/>
              </a:lnSpc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Развивающая беседа: актуализация представлений детей по теме</a:t>
            </a:r>
          </a:p>
          <a:p>
            <a:pPr indent="0" algn="just">
              <a:spcAft>
                <a:spcPts val="210"/>
              </a:spcAft>
            </a:pPr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«Добрые игры» по выбору, инициативе детей.</a:t>
            </a:r>
          </a:p>
          <a:p>
            <a:pPr indent="0" algn="just"/>
            <a:r>
              <a:rPr lang="ru" sz="1000">
                <a:solidFill>
                  <a:srgbClr val="D66107"/>
                </a:solidFill>
                <a:latin typeface="Verdana"/>
              </a:rPr>
              <a:t>•   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Заполнение «Экрана детского выбора»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81456" y="6419088"/>
            <a:ext cx="1341120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 b="1">
                <a:latin typeface="Verdana"/>
              </a:rPr>
              <a:t>ПОНЕДЕЛЬНИК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017264" y="6419088"/>
            <a:ext cx="1712976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 b="1">
                <a:latin typeface="Verdana"/>
              </a:rPr>
              <a:t>В ТЕЧЕНИЕ НЕДЕЛИ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437120" y="6419088"/>
            <a:ext cx="89611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 b="1">
                <a:latin typeface="Verdana"/>
              </a:rPr>
              <a:t>ПЯТНИЦА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256" y="1758696"/>
            <a:ext cx="5934456" cy="42184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" y="5504688"/>
            <a:ext cx="5324856" cy="13533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12848" y="469392"/>
            <a:ext cx="6096000" cy="475488"/>
          </a:xfrm>
          <a:prstGeom prst="rect">
            <a:avLst/>
          </a:prstGeom>
          <a:solidFill>
            <a:srgbClr val="FE7C1A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100" b="1" spc="-200">
                <a:solidFill>
                  <a:srgbClr val="FFFFFF"/>
                </a:solidFill>
                <a:latin typeface="Verdana"/>
              </a:rPr>
              <a:t>ПРОЕКТ «ДОБРЫЕ ИГРЫ»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2024" y="886968"/>
            <a:ext cx="1103376" cy="4815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920"/>
              </a:lnSpc>
              <a:spcAft>
                <a:spcPts val="420"/>
              </a:spcAft>
            </a:pPr>
            <a:r>
              <a:rPr lang="ru" sz="1900" b="1" spc="-50">
                <a:latin typeface="Verdana"/>
              </a:rPr>
              <a:t>добрые игры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944" y="1484376"/>
            <a:ext cx="7040880" cy="2194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1260"/>
              </a:spcAft>
            </a:pPr>
            <a:r>
              <a:rPr lang="ru" sz="1600" spc="-50">
                <a:solidFill>
                  <a:srgbClr val="FB5B4F"/>
                </a:solidFill>
                <a:latin typeface="Verdana"/>
              </a:rPr>
              <a:t>ДЕТИ С ОСОБЫМИ ОБРАЗОВАТЕЛЬНЫМИ ПОТРЕБНОСТЯМИ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57528" y="6105144"/>
            <a:ext cx="3660648" cy="576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584"/>
              </a:lnSpc>
              <a:spcBef>
                <a:spcPts val="1680"/>
              </a:spcBef>
            </a:pPr>
            <a:r>
              <a:rPr lang="ru" sz="1000" b="1">
                <a:solidFill>
                  <a:srgbClr val="FFFFFF"/>
                </a:solidFill>
                <a:latin typeface="Verdana"/>
              </a:rPr>
              <a:t>Структура и логика «Добрых игр» в инклюзивном пространстве ДОО не требует внесения принципиальных изменений.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23872" y="1892808"/>
            <a:ext cx="5160264" cy="27706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12"/>
              </a:lnSpc>
              <a:spcBef>
                <a:spcPts val="1260"/>
              </a:spcBef>
              <a:spcAft>
                <a:spcPts val="1680"/>
              </a:spcAft>
            </a:pPr>
            <a:r>
              <a:rPr lang="ru" sz="1200">
                <a:solidFill>
                  <a:srgbClr val="161413"/>
                </a:solidFill>
                <a:latin typeface="Verdana"/>
              </a:rPr>
              <a:t>Сократить и/или разбить на части объём материала, который предлагается в форме непрерывного рассказа воспитателя</a:t>
            </a:r>
          </a:p>
          <a:p>
            <a:pPr indent="0" algn="ctr">
              <a:lnSpc>
                <a:spcPts val="1512"/>
              </a:lnSpc>
              <a:spcAft>
                <a:spcPts val="1680"/>
              </a:spcAft>
            </a:pPr>
            <a:r>
              <a:rPr lang="ru" sz="1200">
                <a:solidFill>
                  <a:srgbClr val="161413"/>
                </a:solidFill>
                <a:latin typeface="Verdana"/>
              </a:rPr>
              <a:t>Шире использовать интерактивные формы, игровые приёмы, наглядно-практические методы обучения</a:t>
            </a:r>
          </a:p>
          <a:p>
            <a:pPr indent="0" algn="ctr">
              <a:lnSpc>
                <a:spcPts val="1536"/>
              </a:lnSpc>
              <a:spcAft>
                <a:spcPts val="1680"/>
              </a:spcAft>
            </a:pPr>
            <a:r>
              <a:rPr lang="ru" sz="1200">
                <a:solidFill>
                  <a:srgbClr val="161413"/>
                </a:solidFill>
                <a:latin typeface="Verdana"/>
              </a:rPr>
              <a:t>Уменьшить общий объём видов деятельности в ходе одного занятия и/или сократить их количество</a:t>
            </a:r>
          </a:p>
          <a:p>
            <a:pPr indent="0" algn="ctr">
              <a:lnSpc>
                <a:spcPts val="1536"/>
              </a:lnSpc>
              <a:spcAft>
                <a:spcPts val="2100"/>
              </a:spcAft>
            </a:pPr>
            <a:r>
              <a:rPr lang="ru" sz="1200">
                <a:solidFill>
                  <a:srgbClr val="161413"/>
                </a:solidFill>
                <a:latin typeface="Verdana"/>
              </a:rPr>
              <a:t>Предусмотреть дополнительный отбор, адаптацию по содержанию и форме предъявления стимульного иллюстративного материала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74520" y="5032248"/>
            <a:ext cx="5477256" cy="762000"/>
          </a:xfrm>
          <a:prstGeom prst="rect">
            <a:avLst/>
          </a:prstGeom>
          <a:solidFill>
            <a:srgbClr val="FCADA8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12"/>
              </a:lnSpc>
            </a:pPr>
            <a:r>
              <a:rPr lang="ru" sz="1200">
                <a:solidFill>
                  <a:srgbClr val="161413"/>
                </a:solidFill>
                <a:latin typeface="Verdana"/>
              </a:rPr>
              <a:t>Предусмотреть для части обучающихся с ОВЗ необходимый раздаточный предметный и картинный материал для индивидуального ознакомления (по рекомендации специалистов службы медико-психолого-педагогического сопровождения)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5648"/>
            <a:ext cx="6169152" cy="51023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12848" y="469392"/>
            <a:ext cx="6096000" cy="475488"/>
          </a:xfrm>
          <a:prstGeom prst="rect">
            <a:avLst/>
          </a:prstGeom>
          <a:solidFill>
            <a:srgbClr val="FE7C1A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100" b="1" spc="-200">
                <a:solidFill>
                  <a:srgbClr val="FFFFFF"/>
                </a:solidFill>
                <a:latin typeface="Verdana"/>
              </a:rPr>
              <a:t>ПРОЕКТ «ДОБРЫЕ ИГРЫ»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2024" y="886968"/>
            <a:ext cx="1103376" cy="4815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920"/>
              </a:lnSpc>
            </a:pPr>
            <a:r>
              <a:rPr lang="ru" sz="1900" b="1" spc="-50">
                <a:latin typeface="Verdana"/>
              </a:rPr>
              <a:t>добрые игры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47928" y="1429512"/>
            <a:ext cx="7327392" cy="2621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/>
            <a:r>
              <a:rPr lang="ru" sz="1600" spc="-50">
                <a:solidFill>
                  <a:srgbClr val="FB5B4F"/>
                </a:solidFill>
                <a:latin typeface="Verdana"/>
              </a:rPr>
              <a:t>СТРУКТУРА ОРГАНИЗАЦИИ ВЗАИМОДЕЙСТВИЯ С РОДИТЕЛЯМИ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48" y="1889760"/>
            <a:ext cx="7973568" cy="38160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6304" y="225552"/>
            <a:ext cx="1194816" cy="11521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en-US" sz="2000" b="1" i="1" spc="-50">
                <a:solidFill>
                  <a:srgbClr val="D68937"/>
                </a:solidFill>
                <a:latin typeface="Verdana"/>
              </a:rPr>
              <a:t>li'H</a:t>
            </a:r>
          </a:p>
          <a:p>
            <a:pPr indent="0" algn="r">
              <a:spcAft>
                <a:spcPts val="210"/>
              </a:spcAft>
            </a:pPr>
            <a:r>
              <a:rPr lang="ru" sz="1900" b="1" spc="-50">
                <a:latin typeface="Verdana"/>
              </a:rPr>
              <a:t>добрые</a:t>
            </a:r>
          </a:p>
          <a:p>
            <a:pPr indent="0" algn="r"/>
            <a:r>
              <a:rPr lang="ru" sz="1900" b="1" spc="-50">
                <a:latin typeface="Verdana"/>
              </a:rPr>
              <a:t>игры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2848" y="469392"/>
            <a:ext cx="6096000" cy="475488"/>
          </a:xfrm>
          <a:prstGeom prst="rect">
            <a:avLst/>
          </a:prstGeom>
          <a:solidFill>
            <a:srgbClr val="FE7C1A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100" b="1" spc="-200">
                <a:solidFill>
                  <a:srgbClr val="FFFFFF"/>
                </a:solidFill>
                <a:latin typeface="Verdana"/>
              </a:rPr>
              <a:t>ПРОЕКТ «ДОБРЫЕ ИГРЫ»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56944" y="1487424"/>
            <a:ext cx="6388608" cy="2865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spc="-50">
                <a:solidFill>
                  <a:srgbClr val="FB5B4F"/>
                </a:solidFill>
                <a:latin typeface="Verdana"/>
              </a:rPr>
              <a:t>МАТЕРИАЛЫ ДЛЯ ВЗАИМОДЕЙСТВИЯ С РОДИТЕЛЯМИ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4488"/>
            <a:ext cx="981456" cy="7650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640" y="2404872"/>
            <a:ext cx="460248" cy="35082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792" y="6053328"/>
            <a:ext cx="5026152" cy="8046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3736" y="865632"/>
            <a:ext cx="1133856" cy="518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ru" sz="1900" b="1" spc="-50">
                <a:latin typeface="Verdana"/>
              </a:rPr>
              <a:t>добрые</a:t>
            </a:r>
          </a:p>
          <a:p>
            <a:pPr indent="0" algn="r"/>
            <a:r>
              <a:rPr lang="ru" sz="1900" b="1" spc="-50">
                <a:latin typeface="Verdana"/>
              </a:rPr>
              <a:t>игры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43328" y="542544"/>
            <a:ext cx="6031992" cy="408432"/>
          </a:xfrm>
          <a:prstGeom prst="rect">
            <a:avLst/>
          </a:prstGeom>
          <a:solidFill>
            <a:srgbClr val="FE7C1A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100" b="1" spc="-200">
                <a:solidFill>
                  <a:srgbClr val="FFFFFF"/>
                </a:solidFill>
                <a:latin typeface="Verdana"/>
              </a:rPr>
              <a:t>ПРОЕКТ «ДОБРЫЕ ИГРЫ»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86328" y="1776984"/>
            <a:ext cx="2810256" cy="323088"/>
          </a:xfrm>
          <a:prstGeom prst="rect">
            <a:avLst/>
          </a:prstGeom>
          <a:solidFill>
            <a:srgbClr val="527CEB"/>
          </a:solidFill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1890"/>
              </a:spcAft>
            </a:pPr>
            <a:r>
              <a:rPr lang="ru" sz="2300" spc="-100">
                <a:solidFill>
                  <a:srgbClr val="FFFFFF"/>
                </a:solidFill>
                <a:latin typeface="Trebuchet MS"/>
              </a:rPr>
              <a:t>«СЕМЕЙНОЕ ВРЕМЯ??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32888" y="2389632"/>
            <a:ext cx="4745736" cy="34716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Bef>
                <a:spcPts val="1890"/>
              </a:spcBef>
            </a:pPr>
            <a:r>
              <a:rPr lang="ru" sz="2200">
                <a:solidFill>
                  <a:srgbClr val="8AAB11"/>
                </a:solidFill>
                <a:latin typeface="Franklin Gothic Medium"/>
              </a:rPr>
              <a:t>\</a:t>
            </a:r>
          </a:p>
          <a:p>
            <a:pPr marL="190500" marR="279400" indent="0">
              <a:lnSpc>
                <a:spcPts val="1296"/>
              </a:lnSpc>
              <a:spcAft>
                <a:spcPts val="210"/>
              </a:spcAft>
            </a:pPr>
            <a:r>
              <a:rPr lang="ru" sz="1000">
                <a:solidFill>
                  <a:srgbClr val="292929"/>
                </a:solidFill>
                <a:latin typeface="Verdana"/>
              </a:rPr>
              <a:t>Посетите </a:t>
            </a:r>
            <a:r>
              <a:rPr lang="ru" sz="1000" b="1">
                <a:latin typeface="Verdana"/>
              </a:rPr>
              <a:t>библиотеку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или </a:t>
            </a:r>
            <a:r>
              <a:rPr lang="ru" sz="1000" b="1">
                <a:latin typeface="Verdana"/>
              </a:rPr>
              <a:t>книжный магазин.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Выберите книги для детей разных возрастов (для детей младшего возраста и возраста вашего ребенка). Рассмотрите их, определите отличия </a:t>
            </a:r>
            <a:r>
              <a:rPr lang="ru" sz="1000">
                <a:latin typeface="Verdana"/>
              </a:rPr>
              <a:t>и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обсудите.</a:t>
            </a:r>
          </a:p>
          <a:p>
            <a:pPr marL="190500" marR="279400" indent="0">
              <a:lnSpc>
                <a:spcPts val="1272"/>
              </a:lnSpc>
            </a:pPr>
            <a:r>
              <a:rPr lang="ru" sz="1000" b="1">
                <a:latin typeface="Verdana"/>
              </a:rPr>
              <a:t>Посмотрите книги, которые есть дома.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Обратите внимание на то, как они сделаны, давно ли они у вас в семье.</a:t>
            </a:r>
          </a:p>
          <a:p>
            <a:pPr marL="190500" marR="279400" indent="0">
              <a:lnSpc>
                <a:spcPts val="1320"/>
              </a:lnSpc>
              <a:spcAft>
                <a:spcPts val="210"/>
              </a:spcAft>
            </a:pPr>
            <a:r>
              <a:rPr lang="ru" sz="1000">
                <a:solidFill>
                  <a:srgbClr val="292929"/>
                </a:solidFill>
                <a:latin typeface="Verdana"/>
              </a:rPr>
              <a:t>Возможно, сохранились книги вашего детства. Расскажите детям о своих любимых книгах детства и литературных персонажах. Если в семье есть дети разного возраста, рассмотрите, как выглядят эти книги и о чем они.</a:t>
            </a:r>
          </a:p>
          <a:p>
            <a:pPr marL="190500" marR="279400" indent="0">
              <a:lnSpc>
                <a:spcPts val="1296"/>
              </a:lnSpc>
              <a:spcAft>
                <a:spcPts val="210"/>
              </a:spcAft>
            </a:pPr>
            <a:r>
              <a:rPr lang="ru" sz="1000" b="1">
                <a:latin typeface="Verdana"/>
              </a:rPr>
              <a:t>Расспросите ребенка о его любимых книгах, литературных героях.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Почему ему нравится именно эта книга и именно этот герой.</a:t>
            </a:r>
          </a:p>
          <a:p>
            <a:pPr marL="190500" marR="279400" indent="0">
              <a:lnSpc>
                <a:spcPts val="1344"/>
              </a:lnSpc>
            </a:pPr>
            <a:r>
              <a:rPr lang="ru" sz="1000">
                <a:solidFill>
                  <a:srgbClr val="292929"/>
                </a:solidFill>
                <a:latin typeface="Verdana"/>
              </a:rPr>
              <a:t>В апреле проходит ежегодная Всероссийская акция «Библионочь». </a:t>
            </a:r>
            <a:r>
              <a:rPr lang="ru" sz="1000" b="1">
                <a:latin typeface="Verdana"/>
              </a:rPr>
              <a:t>Узнайте, какие мероприятия проходят</a:t>
            </a:r>
          </a:p>
          <a:p>
            <a:pPr marL="190500" marR="279400" indent="0">
              <a:lnSpc>
                <a:spcPts val="1320"/>
              </a:lnSpc>
            </a:pPr>
            <a:r>
              <a:rPr lang="ru" sz="1000">
                <a:solidFill>
                  <a:srgbClr val="292929"/>
                </a:solidFill>
                <a:latin typeface="Verdana"/>
              </a:rPr>
              <a:t>в рамках этой акции для детей в вашем регионе (в библиотеках, книжных магазинах, литературных музеях, детских центрах и </a:t>
            </a:r>
            <a:r>
              <a:rPr lang="ru" sz="1000">
                <a:latin typeface="Verdana"/>
              </a:rPr>
              <a:t>т. </a:t>
            </a:r>
            <a:r>
              <a:rPr lang="ru" sz="1000">
                <a:solidFill>
                  <a:srgbClr val="292929"/>
                </a:solidFill>
                <a:latin typeface="Verdana"/>
              </a:rPr>
              <a:t>д).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1194</Words>
  <Application>Microsoft Office PowerPoint</Application>
  <PresentationFormat>Произвольный</PresentationFormat>
  <Paragraphs>202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 Windows</dc:creator>
  <cp:keywords/>
  <cp:lastModifiedBy>АДМИН</cp:lastModifiedBy>
  <cp:revision>1</cp:revision>
  <dcterms:modified xsi:type="dcterms:W3CDTF">2026-10-04T08:14:48Z</dcterms:modified>
</cp:coreProperties>
</file>