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94" r:id="rId3"/>
    <p:sldId id="290" r:id="rId4"/>
    <p:sldId id="291" r:id="rId5"/>
    <p:sldId id="292" r:id="rId6"/>
    <p:sldId id="293" r:id="rId7"/>
    <p:sldId id="295" r:id="rId8"/>
    <p:sldId id="296" r:id="rId9"/>
    <p:sldId id="297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myx0hR/yTgNQczhCecsvFg==" hashData="dmJYIcad4ZUY3cfVEJEj03fV7xTPgDL20+3nYZpKGi1xz8qhWUJnn7gUOO/Mz50BisyK248cQkPGbBcNyRl6h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5267" autoAdjust="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CB08F-953A-45F3-AAC9-9D31FA19AC06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F46EE5-AB11-4CB0-ABDA-F003521AB4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227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F46EE5-AB11-4CB0-ABDA-F003521AB45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856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59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459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2983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26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9572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457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9664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29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77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22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47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879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241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518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311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85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5874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2584773"/>
          </a:xfrm>
        </p:spPr>
        <p:txBody>
          <a:bodyPr>
            <a:noAutofit/>
          </a:bodyPr>
          <a:lstStyle/>
          <a:p>
            <a:pPr algn="l"/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Последовательность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 								появления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											звуков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							 						</a:t>
            </a:r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у детей</a:t>
            </a:r>
            <a:b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7" name="Picture 2" descr="ÐÐ°ÑÑÐ¸Ð½ÐºÐ¸ Ð¿Ð¾ Ð·Ð°Ð¿ÑÐ¾ÑÑ ÐºÐ°ÑÑÐ¸Ð½ÐºÐ¸ Ð½Ð° Ð¿ÑÐ¾Ð·ÑÐ°ÑÐ½Ð¾Ð¼ ÑÐ¾Ð½Ðµ ÑÐµÐ±ÐµÐ½Ð¾Ðº">
            <a:extLst>
              <a:ext uri="{FF2B5EF4-FFF2-40B4-BE49-F238E27FC236}">
                <a16:creationId xmlns:a16="http://schemas.microsoft.com/office/drawing/2014/main" id="{FE57B8A9-6793-41FE-A4D1-00B877BB5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357239"/>
            <a:ext cx="3024336" cy="3872558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4594840" y="6021288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18A89FE4-FC78-4D70-9718-21004AA1B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436" y="-1027184"/>
            <a:ext cx="8712968" cy="49602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Дошкольный возраст - этап активного речевого развития. В формирование речи ребёнка большую роль играет его окружение.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Речь – важный показатель развития интеллекта ребенка. Без речи нельзя овладеть ничем, ни одной наукой, никаким знанием.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</a:t>
            </a:r>
          </a:p>
        </p:txBody>
      </p:sp>
      <p:sp>
        <p:nvSpPr>
          <p:cNvPr id="9" name="Объект 4">
            <a:extLst>
              <a:ext uri="{FF2B5EF4-FFF2-40B4-BE49-F238E27FC236}">
                <a16:creationId xmlns:a16="http://schemas.microsoft.com/office/drawing/2014/main" id="{D2F898CF-F952-447F-9F0B-5025097C7A75}"/>
              </a:ext>
            </a:extLst>
          </p:cNvPr>
          <p:cNvSpPr txBox="1">
            <a:spLocks/>
          </p:cNvSpPr>
          <p:nvPr/>
        </p:nvSpPr>
        <p:spPr>
          <a:xfrm>
            <a:off x="222436" y="5157192"/>
            <a:ext cx="8712968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panose="05040102010807070707" pitchFamily="18" charset="2"/>
              <a:buNone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Далее представлена информация</a:t>
            </a:r>
          </a:p>
          <a:p>
            <a:pPr marL="0" indent="0" algn="just">
              <a:buFont typeface="Wingdings 3" panose="05040102010807070707" pitchFamily="18" charset="2"/>
              <a:buNone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о норме появления звуков в речи у детей: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DBCF2D-ED50-4E58-9124-0AEEE35266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988840"/>
            <a:ext cx="4896150" cy="3312368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36D30FCF-210F-423D-AB40-63D143AC34C7}"/>
              </a:ext>
            </a:extLst>
          </p:cNvPr>
          <p:cNvSpPr txBox="1">
            <a:spLocks/>
          </p:cNvSpPr>
          <p:nvPr/>
        </p:nvSpPr>
        <p:spPr>
          <a:xfrm>
            <a:off x="7163894" y="6525345"/>
            <a:ext cx="1872208" cy="21602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177414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EA455E1-14FB-45BC-8DB8-049E4104CD8A}"/>
              </a:ext>
            </a:extLst>
          </p:cNvPr>
          <p:cNvSpPr txBox="1"/>
          <p:nvPr/>
        </p:nvSpPr>
        <p:spPr>
          <a:xfrm>
            <a:off x="4139952" y="1628800"/>
            <a:ext cx="45365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1-2 года</a:t>
            </a:r>
          </a:p>
          <a:p>
            <a:pPr algn="ctr" defTabSz="914400"/>
            <a:r>
              <a:rPr lang="ru-RU" sz="6000" b="1" dirty="0">
                <a:latin typeface="Arial Black" panose="020B0A04020102020204" pitchFamily="34" charset="0"/>
                <a:cs typeface="Times New Roman" pitchFamily="18" charset="0"/>
              </a:rPr>
              <a:t>А О Э </a:t>
            </a:r>
          </a:p>
          <a:p>
            <a:pPr algn="ctr" defTabSz="914400"/>
            <a:r>
              <a:rPr lang="ru-RU" sz="6000" b="1" dirty="0">
                <a:latin typeface="Arial Black" panose="020B0A04020102020204" pitchFamily="34" charset="0"/>
                <a:cs typeface="Times New Roman" pitchFamily="18" charset="0"/>
              </a:rPr>
              <a:t>П Б М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163D100-0610-4FED-B57E-BBC463770D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56" y="1412777"/>
            <a:ext cx="4328310" cy="5112568"/>
          </a:xfrm>
          <a:prstGeom prst="rect">
            <a:avLst/>
          </a:prstGeom>
        </p:spPr>
      </p:pic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F482E060-FE34-489D-A7E1-ED5B84C67E53}"/>
              </a:ext>
            </a:extLst>
          </p:cNvPr>
          <p:cNvSpPr txBox="1">
            <a:spLocks/>
          </p:cNvSpPr>
          <p:nvPr/>
        </p:nvSpPr>
        <p:spPr>
          <a:xfrm>
            <a:off x="7163894" y="6525345"/>
            <a:ext cx="1872208" cy="21602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3499204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3B04B4-C724-4BAE-A4B0-EFE213404497}"/>
              </a:ext>
            </a:extLst>
          </p:cNvPr>
          <p:cNvSpPr txBox="1"/>
          <p:nvPr/>
        </p:nvSpPr>
        <p:spPr>
          <a:xfrm>
            <a:off x="1547664" y="116632"/>
            <a:ext cx="57606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2-3 года</a:t>
            </a:r>
          </a:p>
          <a:p>
            <a:pPr algn="ctr" defTabSz="914400"/>
            <a:r>
              <a:rPr lang="ru-RU" sz="6000" b="1" dirty="0">
                <a:latin typeface="Arial Black" panose="020B0A04020102020204" pitchFamily="34" charset="0"/>
                <a:cs typeface="Times New Roman" pitchFamily="18" charset="0"/>
              </a:rPr>
              <a:t>И У Ы</a:t>
            </a:r>
          </a:p>
          <a:p>
            <a:pPr algn="ctr" defTabSz="914400"/>
            <a:r>
              <a:rPr lang="ru-RU" sz="6000" b="1" dirty="0">
                <a:latin typeface="Arial Black" panose="020B0A04020102020204" pitchFamily="34" charset="0"/>
                <a:cs typeface="Times New Roman" pitchFamily="18" charset="0"/>
              </a:rPr>
              <a:t>В Д К Х Ф Т Н Г Й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AFB5EF5-5C8B-4A97-8052-F64E12505B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537550"/>
            <a:ext cx="4190528" cy="3416481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9FB28D2F-5A42-4BBD-A4CC-350C0DE6D03A}"/>
              </a:ext>
            </a:extLst>
          </p:cNvPr>
          <p:cNvSpPr txBox="1">
            <a:spLocks/>
          </p:cNvSpPr>
          <p:nvPr/>
        </p:nvSpPr>
        <p:spPr>
          <a:xfrm>
            <a:off x="7163894" y="6525345"/>
            <a:ext cx="1872208" cy="21602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49073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70BDA8-3497-4E6C-A21E-91E0E5F431AB}"/>
              </a:ext>
            </a:extLst>
          </p:cNvPr>
          <p:cNvSpPr txBox="1"/>
          <p:nvPr/>
        </p:nvSpPr>
        <p:spPr>
          <a:xfrm>
            <a:off x="4461636" y="1876324"/>
            <a:ext cx="46823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4 - 5 лет</a:t>
            </a:r>
          </a:p>
          <a:p>
            <a:pPr algn="ctr"/>
            <a:r>
              <a:rPr lang="ru-RU" sz="6000" b="1" dirty="0">
                <a:latin typeface="Arial Black" panose="020B0A04020102020204" pitchFamily="34" charset="0"/>
                <a:cs typeface="Times New Roman" pitchFamily="18" charset="0"/>
              </a:rPr>
              <a:t>С З Ц Ш </a:t>
            </a:r>
          </a:p>
          <a:p>
            <a:pPr algn="ctr"/>
            <a:r>
              <a:rPr lang="ru-RU" sz="6000" b="1" dirty="0">
                <a:latin typeface="Arial Black" panose="020B0A04020102020204" pitchFamily="34" charset="0"/>
                <a:cs typeface="Times New Roman" pitchFamily="18" charset="0"/>
              </a:rPr>
              <a:t>Ж Ч Щ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55C720-47C6-4DCF-966C-C662FDFACB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404664"/>
            <a:ext cx="6842291" cy="5544616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69DA5C0-6675-4CA3-B0DD-65897A633340}"/>
              </a:ext>
            </a:extLst>
          </p:cNvPr>
          <p:cNvSpPr txBox="1">
            <a:spLocks/>
          </p:cNvSpPr>
          <p:nvPr/>
        </p:nvSpPr>
        <p:spPr>
          <a:xfrm>
            <a:off x="7163894" y="6525345"/>
            <a:ext cx="1872208" cy="21602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3608313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F1DC64-9B55-4B70-B3D6-13E6B1F39DC1}"/>
              </a:ext>
            </a:extLst>
          </p:cNvPr>
          <p:cNvSpPr txBox="1"/>
          <p:nvPr/>
        </p:nvSpPr>
        <p:spPr>
          <a:xfrm>
            <a:off x="1979712" y="692696"/>
            <a:ext cx="47323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5 - 6 лет</a:t>
            </a:r>
          </a:p>
          <a:p>
            <a:pPr algn="ctr"/>
            <a:r>
              <a:rPr lang="ru-RU" sz="6000" b="1" dirty="0">
                <a:latin typeface="Arial Black" panose="020B0A04020102020204" pitchFamily="34" charset="0"/>
                <a:cs typeface="Times New Roman" pitchFamily="18" charset="0"/>
              </a:rPr>
              <a:t>Л 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663776-0040-435E-B150-5D1D4ECF0C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852936"/>
            <a:ext cx="5695916" cy="3247583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B9495BD-0AA0-47FF-939A-CB8BBDB64DC5}"/>
              </a:ext>
            </a:extLst>
          </p:cNvPr>
          <p:cNvSpPr txBox="1">
            <a:spLocks/>
          </p:cNvSpPr>
          <p:nvPr/>
        </p:nvSpPr>
        <p:spPr>
          <a:xfrm>
            <a:off x="7163894" y="6525345"/>
            <a:ext cx="1872208" cy="21602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836923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914A57EC-6952-4487-9E53-D524746AE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-99392"/>
            <a:ext cx="8359080" cy="3767670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Самая частая ошибка родителей — не обращать внимание на речевые проблемы у детей. Многие считают, что дети их «перерастут», однако это неверно. 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Более того, если тянуть с визитом к логопеду, неправильное произношение закрепляется в речи, и в дальнейшем потребуется значительно больше времени и усилий, чтобы исправить ситуацию. А некоторые ситуации исправить будет уже невозможно!  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0359C46-4372-4700-ADBA-EB2947EC5ECE}"/>
              </a:ext>
            </a:extLst>
          </p:cNvPr>
          <p:cNvSpPr txBox="1">
            <a:spLocks/>
          </p:cNvSpPr>
          <p:nvPr/>
        </p:nvSpPr>
        <p:spPr>
          <a:xfrm>
            <a:off x="7163894" y="6525345"/>
            <a:ext cx="1872208" cy="21602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EB4DF7-3094-4588-AE3C-8E53962E95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092" y="3335374"/>
            <a:ext cx="4427984" cy="318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755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B87FFD-FF3C-445F-A10B-EBF7DFF51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533400"/>
            <a:ext cx="8143056" cy="376767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		Также хотим обратить Ваше внимание на то, что нарушенное звукопроизношение к школьному возрасту может стать причиной следующих проблем у Вашего ребенка: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Возникновение комплексов;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Заниженная самооценка;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Затрудненное общение с ровесниками;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Сложности в школьном обучении (нарушение чтения и письма);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Формирование негативных личностных черт.</a:t>
            </a:r>
          </a:p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E0CE858-4367-44EF-9412-6F28ED043899}"/>
              </a:ext>
            </a:extLst>
          </p:cNvPr>
          <p:cNvSpPr txBox="1">
            <a:spLocks/>
          </p:cNvSpPr>
          <p:nvPr/>
        </p:nvSpPr>
        <p:spPr>
          <a:xfrm>
            <a:off x="7163894" y="6525345"/>
            <a:ext cx="1872208" cy="21602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76BE45-BEC1-4D69-A740-5D54E7DFF8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165" y="3994371"/>
            <a:ext cx="2259012" cy="26547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695961-4A68-4FD6-BEBA-7E1A46AFA7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5" y="3942555"/>
            <a:ext cx="2242549" cy="279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68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E86D736-7FF7-44CE-BF6A-48B592BF5AFC}"/>
              </a:ext>
            </a:extLst>
          </p:cNvPr>
          <p:cNvSpPr txBox="1">
            <a:spLocks/>
          </p:cNvSpPr>
          <p:nvPr/>
        </p:nvSpPr>
        <p:spPr>
          <a:xfrm>
            <a:off x="35495" y="692696"/>
            <a:ext cx="8784976" cy="258477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СПАСИБО ЗА ВНИМАНИЕ!</a:t>
            </a:r>
            <a:b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C33A31F-C9FA-453F-98AE-87F39A05E6BF}"/>
              </a:ext>
            </a:extLst>
          </p:cNvPr>
          <p:cNvSpPr txBox="1">
            <a:spLocks/>
          </p:cNvSpPr>
          <p:nvPr/>
        </p:nvSpPr>
        <p:spPr>
          <a:xfrm>
            <a:off x="7163894" y="6525345"/>
            <a:ext cx="1872208" cy="21602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766A8E-7069-4C38-A651-46F8C818F6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204864"/>
            <a:ext cx="4209095" cy="418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315456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1378</TotalTime>
  <Words>81</Words>
  <Application>Microsoft Office PowerPoint</Application>
  <PresentationFormat>Экран (4:3)</PresentationFormat>
  <Paragraphs>35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 Black</vt:lpstr>
      <vt:lpstr>Calibri</vt:lpstr>
      <vt:lpstr>Century Gothic</vt:lpstr>
      <vt:lpstr>Times New Roman</vt:lpstr>
      <vt:lpstr>Wingdings 3</vt:lpstr>
      <vt:lpstr>Сектор</vt:lpstr>
      <vt:lpstr>Последовательность          появления            звуков               у детей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 ПО СКОРОГОВОРКАМ</dc:title>
  <dc:creator>Лена</dc:creator>
  <cp:lastModifiedBy>Компик</cp:lastModifiedBy>
  <cp:revision>267</cp:revision>
  <dcterms:created xsi:type="dcterms:W3CDTF">2015-11-18T19:54:59Z</dcterms:created>
  <dcterms:modified xsi:type="dcterms:W3CDTF">2022-10-27T16:22:08Z</dcterms:modified>
</cp:coreProperties>
</file>