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94" r:id="rId3"/>
    <p:sldId id="290" r:id="rId4"/>
    <p:sldId id="291" r:id="rId5"/>
    <p:sldId id="292" r:id="rId6"/>
    <p:sldId id="293" r:id="rId7"/>
    <p:sldId id="295" r:id="rId8"/>
    <p:sldId id="296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yx0hR/yTgNQczhCecsvFg==" hashData="dmJYIcad4ZUY3cfVEJEj03fV7xTPgDL20+3nYZpKGi1xz8qhWUJnn7gUOO/Mz50BisyK248cQkPGbBcNyRl6h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267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CB08F-953A-45F3-AAC9-9D31FA19AC06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46EE5-AB11-4CB0-ABDA-F003521AB4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2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46EE5-AB11-4CB0-ABDA-F003521AB45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5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5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5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2983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5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57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66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7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2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7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4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1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31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5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87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584773"/>
          </a:xfrm>
        </p:spPr>
        <p:txBody>
          <a:bodyPr>
            <a:noAutofit/>
          </a:bodyPr>
          <a:lstStyle/>
          <a:p>
            <a:pPr algn="l"/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Последовательность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 								появления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											звуков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							 						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у детей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ÐÐ°ÑÑÐ¸Ð½ÐºÐ¸ Ð¿Ð¾ Ð·Ð°Ð¿ÑÐ¾ÑÑ ÐºÐ°ÑÑÐ¸Ð½ÐºÐ¸ Ð½Ð° Ð¿ÑÐ¾Ð·ÑÐ°ÑÐ½Ð¾Ð¼ ÑÐ¾Ð½Ðµ ÑÐµÐ±ÐµÐ½Ð¾Ðº">
            <a:extLst>
              <a:ext uri="{FF2B5EF4-FFF2-40B4-BE49-F238E27FC236}">
                <a16:creationId xmlns:a16="http://schemas.microsoft.com/office/drawing/2014/main" id="{FE57B8A9-6793-41FE-A4D1-00B877BB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357239"/>
            <a:ext cx="3024336" cy="3872558"/>
          </a:xfrm>
          <a:prstGeom prst="rect">
            <a:avLst/>
          </a:prstGeom>
          <a:noFill/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8B3BED8-994F-49E1-B892-443829143D3C}"/>
              </a:ext>
            </a:extLst>
          </p:cNvPr>
          <p:cNvSpPr txBox="1">
            <a:spLocks/>
          </p:cNvSpPr>
          <p:nvPr/>
        </p:nvSpPr>
        <p:spPr>
          <a:xfrm>
            <a:off x="4594840" y="6021288"/>
            <a:ext cx="4581864" cy="5745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18A89FE4-FC78-4D70-9718-21004AA1B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36" y="-1027184"/>
            <a:ext cx="8712968" cy="4960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Дошкольный возраст - этап активного речевого развития. В формирование речи ребёнка большую роль играет его окружение.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Речь – важный показатель развития интеллекта ребенка. Без речи нельзя овладеть ничем, ни одной наукой, никаким знанием.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D2F898CF-F952-447F-9F0B-5025097C7A75}"/>
              </a:ext>
            </a:extLst>
          </p:cNvPr>
          <p:cNvSpPr txBox="1">
            <a:spLocks/>
          </p:cNvSpPr>
          <p:nvPr/>
        </p:nvSpPr>
        <p:spPr>
          <a:xfrm>
            <a:off x="222436" y="5157192"/>
            <a:ext cx="8712968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panose="05040102010807070707" pitchFamily="18" charset="2"/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Далее представлена информация</a:t>
            </a:r>
          </a:p>
          <a:p>
            <a:pPr marL="0" indent="0" algn="just">
              <a:buFont typeface="Wingdings 3" panose="05040102010807070707" pitchFamily="18" charset="2"/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о норме появления звуков в речи у детей: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8DBCF2D-ED50-4E58-9124-0AEEE3526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4896150" cy="3312368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6D30FCF-210F-423D-AB40-63D143AC34C7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177414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EA455E1-14FB-45BC-8DB8-049E4104CD8A}"/>
              </a:ext>
            </a:extLst>
          </p:cNvPr>
          <p:cNvSpPr txBox="1"/>
          <p:nvPr/>
        </p:nvSpPr>
        <p:spPr>
          <a:xfrm>
            <a:off x="4139952" y="162880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1-2 года</a:t>
            </a:r>
          </a:p>
          <a:p>
            <a:pPr algn="ctr" defTabSz="914400"/>
            <a:r>
              <a:rPr lang="ru-RU" sz="6000" b="1" dirty="0">
                <a:latin typeface="Arial Black" panose="020B0A04020102020204" pitchFamily="34" charset="0"/>
                <a:cs typeface="Times New Roman" pitchFamily="18" charset="0"/>
              </a:rPr>
              <a:t>А О Э </a:t>
            </a:r>
          </a:p>
          <a:p>
            <a:pPr algn="ctr" defTabSz="914400"/>
            <a:r>
              <a:rPr lang="ru-RU" sz="6000" b="1" dirty="0">
                <a:latin typeface="Arial Black" panose="020B0A04020102020204" pitchFamily="34" charset="0"/>
                <a:cs typeface="Times New Roman" pitchFamily="18" charset="0"/>
              </a:rPr>
              <a:t>П Б М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63D100-0610-4FED-B57E-BBC463770D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6" y="1412777"/>
            <a:ext cx="4328310" cy="5112568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F482E060-FE34-489D-A7E1-ED5B84C67E53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49920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3B04B4-C724-4BAE-A4B0-EFE213404497}"/>
              </a:ext>
            </a:extLst>
          </p:cNvPr>
          <p:cNvSpPr txBox="1"/>
          <p:nvPr/>
        </p:nvSpPr>
        <p:spPr>
          <a:xfrm>
            <a:off x="1547664" y="116632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2-3 года</a:t>
            </a:r>
          </a:p>
          <a:p>
            <a:pPr algn="ctr" defTabSz="914400"/>
            <a:r>
              <a:rPr lang="ru-RU" sz="6000" b="1" dirty="0">
                <a:latin typeface="Arial Black" panose="020B0A04020102020204" pitchFamily="34" charset="0"/>
                <a:cs typeface="Times New Roman" pitchFamily="18" charset="0"/>
              </a:rPr>
              <a:t>И У Ы</a:t>
            </a:r>
          </a:p>
          <a:p>
            <a:pPr algn="ctr" defTabSz="914400"/>
            <a:r>
              <a:rPr lang="ru-RU" sz="6000" b="1" dirty="0">
                <a:latin typeface="Arial Black" panose="020B0A04020102020204" pitchFamily="34" charset="0"/>
                <a:cs typeface="Times New Roman" pitchFamily="18" charset="0"/>
              </a:rPr>
              <a:t>В Д К Х Ф Т Н Г Й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FB5EF5-5C8B-4A97-8052-F64E12505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37550"/>
            <a:ext cx="4190528" cy="3416481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FB28D2F-5A42-4BBD-A4CC-350C0DE6D03A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49073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170BDA8-3497-4E6C-A21E-91E0E5F431AB}"/>
              </a:ext>
            </a:extLst>
          </p:cNvPr>
          <p:cNvSpPr txBox="1"/>
          <p:nvPr/>
        </p:nvSpPr>
        <p:spPr>
          <a:xfrm>
            <a:off x="4461636" y="1876324"/>
            <a:ext cx="4682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4 - 5 лет</a:t>
            </a:r>
          </a:p>
          <a:p>
            <a:pPr algn="ctr"/>
            <a:r>
              <a:rPr lang="ru-RU" sz="6000" b="1" dirty="0">
                <a:latin typeface="Arial Black" panose="020B0A04020102020204" pitchFamily="34" charset="0"/>
                <a:cs typeface="Times New Roman" pitchFamily="18" charset="0"/>
              </a:rPr>
              <a:t>С З Ц Ш </a:t>
            </a:r>
          </a:p>
          <a:p>
            <a:pPr algn="ctr"/>
            <a:r>
              <a:rPr lang="ru-RU" sz="6000" b="1" dirty="0">
                <a:latin typeface="Arial Black" panose="020B0A04020102020204" pitchFamily="34" charset="0"/>
                <a:cs typeface="Times New Roman" pitchFamily="18" charset="0"/>
              </a:rPr>
              <a:t>Ж Ч Щ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55C720-47C6-4DCF-966C-C662FDFAC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404664"/>
            <a:ext cx="6842291" cy="554461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69DA5C0-6675-4CA3-B0DD-65897A633340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360831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F1DC64-9B55-4B70-B3D6-13E6B1F39DC1}"/>
              </a:ext>
            </a:extLst>
          </p:cNvPr>
          <p:cNvSpPr txBox="1"/>
          <p:nvPr/>
        </p:nvSpPr>
        <p:spPr>
          <a:xfrm>
            <a:off x="1979712" y="692696"/>
            <a:ext cx="4732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5 - 6 лет</a:t>
            </a:r>
          </a:p>
          <a:p>
            <a:pPr algn="ctr"/>
            <a:r>
              <a:rPr lang="ru-RU" sz="6000" b="1" dirty="0">
                <a:latin typeface="Arial Black" panose="020B0A04020102020204" pitchFamily="34" charset="0"/>
                <a:cs typeface="Times New Roman" pitchFamily="18" charset="0"/>
              </a:rPr>
              <a:t>Л 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663776-0040-435E-B150-5D1D4ECF0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5695916" cy="324758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B9495BD-0AA0-47FF-939A-CB8BBDB64DC5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</p:spTree>
    <p:extLst>
      <p:ext uri="{BB962C8B-B14F-4D97-AF65-F5344CB8AC3E}">
        <p14:creationId xmlns:p14="http://schemas.microsoft.com/office/powerpoint/2010/main" val="183692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14A57EC-6952-4487-9E53-D524746AE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-99392"/>
            <a:ext cx="8359080" cy="376767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Самая частая ошибка родителей — не обращать внимание на речевые проблемы у детей. Многие считают, что дети их «перерастут», однако это неверно. 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Более того, если тянуть с визитом к логопеду, неправильное произношение закрепляется в речи, и в дальнейшем потребуется значительно больше времени и усилий, чтобы исправить ситуацию. А некоторые ситуации исправить будет уже невозможно!  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359C46-4372-4700-ADBA-EB2947EC5ECE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EB4DF7-3094-4588-AE3C-8E53962E95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92" y="3335374"/>
            <a:ext cx="4427984" cy="318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55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B87FFD-FF3C-445F-A10B-EBF7DFF51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3400"/>
            <a:ext cx="8143056" cy="376767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Также хотим обратить Ваше внимание на то, что нарушенное звукопроизношение к школьному возрасту может стать причиной следующих проблем у Вашего ребенка: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Возникновение комплексов;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Заниженная самооценка;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Затрудненное общение с ровесниками;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Сложности в школьном обучении (нарушение чтения и письма);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Формирование негативных личностных черт.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E0CE858-4367-44EF-9412-6F28ED043899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76BE45-BEC1-4D69-A740-5D54E7DFF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65" y="3994371"/>
            <a:ext cx="2259012" cy="2654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3695961-4A68-4FD6-BEBA-7E1A46AFA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942555"/>
            <a:ext cx="2242549" cy="279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8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E86D736-7FF7-44CE-BF6A-48B592BF5AFC}"/>
              </a:ext>
            </a:extLst>
          </p:cNvPr>
          <p:cNvSpPr txBox="1">
            <a:spLocks/>
          </p:cNvSpPr>
          <p:nvPr/>
        </p:nvSpPr>
        <p:spPr>
          <a:xfrm>
            <a:off x="35495" y="692696"/>
            <a:ext cx="8784976" cy="25847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Calibri" panose="020F0502020204030204" pitchFamily="34" charset="0"/>
              </a:rPr>
              <a:t>СПАСИБО ЗА ВНИМАНИЕ!</a:t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C33A31F-C9FA-453F-98AE-87F39A05E6BF}"/>
              </a:ext>
            </a:extLst>
          </p:cNvPr>
          <p:cNvSpPr txBox="1">
            <a:spLocks/>
          </p:cNvSpPr>
          <p:nvPr/>
        </p:nvSpPr>
        <p:spPr>
          <a:xfrm>
            <a:off x="7163894" y="6525345"/>
            <a:ext cx="1872208" cy="21602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МАДОУ-ДЕТСКИЙ САД № 175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766A8E-7069-4C38-A651-46F8C818F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4209095" cy="41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1545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1378</TotalTime>
  <Words>81</Words>
  <Application>Microsoft Office PowerPoint</Application>
  <PresentationFormat>Экран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 Black</vt:lpstr>
      <vt:lpstr>Calibri</vt:lpstr>
      <vt:lpstr>Century Gothic</vt:lpstr>
      <vt:lpstr>Times New Roman</vt:lpstr>
      <vt:lpstr>Wingdings 3</vt:lpstr>
      <vt:lpstr>Сектор</vt:lpstr>
      <vt:lpstr>Последовательность          появления            звуков               у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ПО СКОРОГОВОРКАМ</dc:title>
  <dc:creator>Лена</dc:creator>
  <cp:lastModifiedBy>Компик</cp:lastModifiedBy>
  <cp:revision>267</cp:revision>
  <dcterms:created xsi:type="dcterms:W3CDTF">2015-11-18T19:54:59Z</dcterms:created>
  <dcterms:modified xsi:type="dcterms:W3CDTF">2022-10-27T16:22:08Z</dcterms:modified>
</cp:coreProperties>
</file>