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94" r:id="rId6"/>
    <p:sldId id="298" r:id="rId7"/>
    <p:sldId id="289" r:id="rId8"/>
    <p:sldId id="299" r:id="rId9"/>
    <p:sldId id="290" r:id="rId10"/>
    <p:sldId id="291" r:id="rId11"/>
    <p:sldId id="300" r:id="rId12"/>
    <p:sldId id="301" r:id="rId13"/>
    <p:sldId id="302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1966B3"/>
    <a:srgbClr val="DDDDDD"/>
    <a:srgbClr val="C1D1D3"/>
    <a:srgbClr val="5AABCC"/>
    <a:srgbClr val="BD9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4595" autoAdjust="0"/>
  </p:normalViewPr>
  <p:slideViewPr>
    <p:cSldViewPr>
      <p:cViewPr>
        <p:scale>
          <a:sx n="114" d="100"/>
          <a:sy n="114" d="100"/>
        </p:scale>
        <p:origin x="-14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EF2BD-F6D9-4683-9E47-101F38F01A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6AEE27-1D86-40ED-B106-B7B7240D62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052B780-0824-4DEF-80E7-3B128AA59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A4798-AB78-45AC-9588-5D3EE9BB44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27906C-AD4E-4231-B04D-F335BCFF6A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2C4FC3-761B-4195-A011-D39D882BE8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D0E5F7-2683-44F2-9F0E-7AEB89488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A6210E-8864-4E20-97EB-B757D4C7ED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CC2F2-4E6C-44F3-9510-2614732D01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3B36AB-185C-4C97-802F-9A478D1DE2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C0F32-593B-416F-9635-ABC7BE35BD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B6CF50-E380-4387-B328-D7582042F3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обот Умная пчела\BeeBot-Robo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48068"/>
            <a:ext cx="5319408" cy="4255527"/>
          </a:xfrm>
          <a:prstGeom prst="rect">
            <a:avLst/>
          </a:prstGeom>
          <a:noFill/>
        </p:spPr>
      </p:pic>
      <p:sp>
        <p:nvSpPr>
          <p:cNvPr id="5" name="Текст 3"/>
          <p:cNvSpPr txBox="1">
            <a:spLocks/>
          </p:cNvSpPr>
          <p:nvPr/>
        </p:nvSpPr>
        <p:spPr bwMode="auto">
          <a:xfrm>
            <a:off x="456679" y="566971"/>
            <a:ext cx="8208912" cy="127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детей об основах программирования посредством мини-роботов 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290764"/>
            <a:ext cx="2558240" cy="12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Л.М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714356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Users\DNS\Desktop\мама\Я-лето 2015\МУЛЬТИМЕДИА -КУРСЫ\КУРСЫ\пчела\DSC0931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143272" cy="245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r="28468"/>
          <a:stretch>
            <a:fillRect/>
          </a:stretch>
        </p:blipFill>
        <p:spPr>
          <a:xfrm>
            <a:off x="1268008" y="1053197"/>
            <a:ext cx="2367888" cy="297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146928" cy="12135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Детский сад\КОНКУРСЫ!!!\конкурс мастер-класс\фото для презентации мастер-класс steam\bbb1a88e5c67b74c94f5fd01c5d14964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9" y="1453524"/>
            <a:ext cx="4554181" cy="3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тский сад\КОНКУРСЫ!!!\конкурс мастер-класс\фото для презентации мастер-класс steam\20210407_121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730" y="2298662"/>
            <a:ext cx="3843259" cy="21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етский сад\КОНКУРСЫ!!!\конкурс мастер-класс\фото для презентации мастер-класс steam\20211103_10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63" y="3645024"/>
            <a:ext cx="4258297" cy="23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етский сад\КОНКУРСЫ!!!\конкурс мастер-класс\фото для презентации мастер-класс steam\20211103_101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69" y="620688"/>
            <a:ext cx="4924431" cy="27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4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ский сад\КОНКУРСЫ!!!\конкурс мастер-класс\фото для презентации мастер-класс steam\20210409_105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755360" cy="267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етский сад\КОНКУРСЫ!!!\конкурс мастер-класс\фото для презентации мастер-класс steam\20210409_112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5586084" cy="31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ВОСПИТАТЕЛЬ ГОДА 2023\20230127_10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6333" y="2449117"/>
            <a:ext cx="4019357" cy="22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8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Детский сад\КОНКУРСЫ!!!\конкурс мастер-класс\фото для презентации мастер-класс steam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764232" cy="21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етский сад\КОНКУРСЫ!!!\конкурс мастер-класс\фото для презентации мастер-класс steam\20210409_1057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8626"/>
          <a:stretch/>
        </p:blipFill>
        <p:spPr bwMode="auto">
          <a:xfrm>
            <a:off x="190751" y="301436"/>
            <a:ext cx="4930223" cy="32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Детский сад\КОНКУРСЫ!!!\конкурс мастер-класс\фото для презентации мастер-класс steam\aca11ee0bf8b1b660b17e4c4d2975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56" y="3645024"/>
            <a:ext cx="2851076" cy="28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етский сад\КОНКУРСЫ!!!\конкурс мастер-класс\фото для презентации мастер-класс steam\20211103_0958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0" y="3817238"/>
            <a:ext cx="4813297" cy="27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8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 rot="20553403">
            <a:off x="1056980" y="2687556"/>
            <a:ext cx="7387232" cy="262102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Творческих  успехов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572140"/>
            <a:ext cx="235745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357298"/>
            <a:ext cx="575424" cy="60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692696"/>
          </a:xfrm>
        </p:spPr>
        <p:txBody>
          <a:bodyPr/>
          <a:lstStyle/>
          <a:p>
            <a:pPr algn="ctr"/>
            <a:r>
              <a:rPr lang="en-US" sz="32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заключается в следующем: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992888" cy="5544616"/>
          </a:xfrm>
        </p:spPr>
        <p:txBody>
          <a:bodyPr/>
          <a:lstStyle/>
          <a:p>
            <a:pPr lvl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проходит эффективнее, если дошкольник проявляет познавательную активность;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востребованность развития широкого кругозора, у дошкольников начиная с раннего возраста и формирования предпосылок основ инженерного мышления;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деятельность, направленная на формирование умения начального программирования; 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необходимость положительного отношения детей к робототехники;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программа разработана с опорой на общие педагогические принципы: актуальности, системности, последовательности, преемственности, индивидуальности, конкретности (возраста детей, их интеллектуальных возможностей), направленности (выделение главного, существенного в образовательной работе), доступности, результативности.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30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89" y="476672"/>
            <a:ext cx="8424936" cy="474238"/>
          </a:xfrm>
        </p:spPr>
        <p:txBody>
          <a:bodyPr/>
          <a:lstStyle/>
          <a:p>
            <a:pPr lvl="0" algn="ctr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tabLst>
                <a:tab pos="452120" algn="l"/>
              </a:tabLst>
            </a:pPr>
            <a:r>
              <a:rPr lang="en-US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sz="240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  <a:r>
              <a:rPr lang="ru-RU" sz="2400" b="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систематизирован </a:t>
            </a:r>
            <a:r>
              <a:rPr lang="ru-RU" sz="2400" b="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разработан новый практический </a:t>
            </a:r>
            <a:r>
              <a:rPr lang="ru-RU" sz="2400" b="0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по средствами </a:t>
            </a:r>
            <a:r>
              <a:rPr lang="ru-RU" sz="2400" b="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мини-роботов </a:t>
            </a:r>
            <a: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5616623"/>
          </a:xfrm>
        </p:spPr>
        <p:txBody>
          <a:bodyPr/>
          <a:lstStyle/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endParaRPr lang="en-US" sz="2400" b="1" u="sng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endParaRPr lang="en-US" sz="2400" b="1" u="sng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endParaRPr lang="en-US" sz="2400" b="1" u="sng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400" b="1" u="sng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познавательной активности детей старшего дошкольного возраста посредством мини-роботов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400" b="1" u="sng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endParaRPr lang="ru-RU" sz="2400" u="sng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0193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1.Развивать интерес дошкольников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программированию с мини-роботами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«BEE-BOT»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умения начального программирования.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0193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Формировать представления о основах программирования средствами мини-роботов 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2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опыт выполнения правил безопасной работы с ними.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0193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Учить составлять схемы движения робота.</a:t>
            </a: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Воспитывать самостоятельность, инициативность, настойчивость в достижении цели деятельности</a:t>
            </a:r>
            <a:r>
              <a:rPr lang="ru-RU" sz="2400" kern="1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  <a:endParaRPr lang="ru-RU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688632"/>
          </a:xfrm>
        </p:spPr>
        <p:txBody>
          <a:bodyPr/>
          <a:lstStyle/>
          <a:p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 поисковые ситуации;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в сказку: «По морям», «Сказочный лес», «Страна транспорта/ птиц/ диких животных», 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6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764704"/>
          </a:xfrm>
        </p:spPr>
        <p:txBody>
          <a:bodyPr/>
          <a:lstStyle/>
          <a:p>
            <a:pPr algn="ctr"/>
            <a:r>
              <a:rPr lang="en-US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i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конечные результаты реализации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88632"/>
          </a:xfrm>
        </p:spPr>
        <p:txBody>
          <a:bodyPr/>
          <a:lstStyle/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endParaRPr lang="en-US" sz="24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endParaRPr lang="en-US" sz="2400" b="1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buNone/>
              <a:tabLst>
                <a:tab pos="452120" algn="l"/>
              </a:tabLst>
            </a:pPr>
            <a:r>
              <a:rPr lang="ru-RU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воспитанников будет проявляться познавательная активность в программировании с мини-роботами «BEE-BOT»:</a:t>
            </a:r>
            <a:endParaRPr 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 интерес к программированию с мини-роботами «Bee-bot»;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выработано умение составлять схемы движения робота, корректировать программы движения мини-робота «Bee-bot»; 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способны к принятию собственных решений по программированию, опираясь на свои представления и умения;</a:t>
            </a:r>
          </a:p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Tx/>
              <a:tabLst>
                <a:tab pos="452120" algn="l"/>
              </a:tabLst>
            </a:pP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 самостоятельность, инициативу, настойчивость в достижении цели деятельности с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мини-роботом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«Bee-bot».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51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48" y="260648"/>
            <a:ext cx="8519740" cy="735698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</a:t>
            </a:r>
            <a:r>
              <a:rPr lang="ru-RU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роботом </a:t>
            </a:r>
            <a:r>
              <a:rPr lang="ru-RU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пчелка»</a:t>
            </a:r>
            <a:br>
              <a:rPr lang="ru-RU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Bee-Bot.</a:t>
            </a:r>
            <a:r>
              <a:rPr lang="ru-RU" dirty="0">
                <a:solidFill>
                  <a:srgbClr val="444444"/>
                </a:solidFill>
                <a:latin typeface="Myriad Pro"/>
              </a:rPr>
              <a:t/>
            </a:r>
            <a:br>
              <a:rPr lang="ru-RU" dirty="0">
                <a:solidFill>
                  <a:srgbClr val="444444"/>
                </a:solidFill>
                <a:latin typeface="Myriad Pr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8023225" cy="5588347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данного устройства дети могут с легкостью изучать программирование, задавая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мини-роботу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действий и разрабатывая для него различные задания (приключения).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ПРЕИМУЩЕСТВА: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на 40 шагов;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и прочная конструкция;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 понятные инструкции;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причин и следствий;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определять последовательность своих действий и контролировать их;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принятие инструкций, подмигивая глазами и издавая звуки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3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30350"/>
              </p:ext>
            </p:extLst>
          </p:nvPr>
        </p:nvGraphicFramePr>
        <p:xfrm>
          <a:off x="1428728" y="2857496"/>
          <a:ext cx="6643734" cy="38321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7008">
                  <a:extLst>
                    <a:ext uri="{9D8B030D-6E8A-4147-A177-3AD203B41FA5}">
                      <a16:colId xmlns:a16="http://schemas.microsoft.com/office/drawing/2014/main" xmlns="" val="32554997"/>
                    </a:ext>
                  </a:extLst>
                </a:gridCol>
                <a:gridCol w="5876726">
                  <a:extLst>
                    <a:ext uri="{9D8B030D-6E8A-4147-A177-3AD203B41FA5}">
                      <a16:colId xmlns:a16="http://schemas.microsoft.com/office/drawing/2014/main" xmlns="" val="1178317027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2000" b="0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899682"/>
                  </a:ext>
                </a:extLst>
              </a:tr>
              <a:tr h="348620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Назад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5763325"/>
                  </a:ext>
                </a:extLst>
              </a:tr>
              <a:tr h="411488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налево на 90° (как по часовой стрелке, так и против)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42042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Поворот направо на 90°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841026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Пауза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продолжительностью</a:t>
                      </a:r>
                      <a:r>
                        <a:rPr lang="ru-RU" sz="18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секунда (возможно задать паузу после выполнения одной команды перед началом другой)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1727957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Очистить память (перед тем как программировать пчелу на следующие действия, нужно очистить память)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92469"/>
                  </a:ext>
                </a:extLst>
              </a:tr>
              <a:tr h="576257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>
                          <a:ln w="0"/>
                          <a:solidFill>
                            <a:schemeClr val="tx2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</a:t>
                      </a:r>
                      <a:endParaRPr lang="ru-RU" sz="1800" b="1" cap="none" spc="0" dirty="0">
                        <a:ln w="0"/>
                        <a:solidFill>
                          <a:schemeClr val="tx2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67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Запустить программу (как только задан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 пчелы нажимаем кнопку 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092988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642918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33627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управления</a:t>
            </a:r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робот Умная пчела\bee-bot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5794"/>
            <a:ext cx="4786346" cy="173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608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93" y="122238"/>
            <a:ext cx="8095673" cy="1002506"/>
          </a:xfrm>
        </p:spPr>
        <p:txBody>
          <a:bodyPr/>
          <a:lstStyle/>
          <a:p>
            <a:pPr algn="ctr"/>
            <a:r>
              <a:rPr lang="en-US" sz="3200" i="0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200" i="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br>
              <a:rPr lang="ru-RU" sz="3200" i="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мини-роботом BEE-BOT на брюшке «пчелы»</a:t>
            </a:r>
            <a:endParaRPr lang="ru-RU" dirty="0"/>
          </a:p>
        </p:txBody>
      </p:sp>
      <p:pic>
        <p:nvPicPr>
          <p:cNvPr id="6" name="Picture 2" descr="https://3.bp.blogspot.com/-3TDYo59E1Ds/WjEMaSop7jI/AAAAAAAAam0/EVjtTkj0tWIEuvKGalU3kpSNVXk95NTPwCLcBGAs/s1600/Bee-Bot%2Bpower%2Blights%2Bcharging%2Bport%2B-%2BCanadian%2BClassroo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12100" r="22568"/>
          <a:stretch/>
        </p:blipFill>
        <p:spPr bwMode="auto">
          <a:xfrm>
            <a:off x="683567" y="1908976"/>
            <a:ext cx="3662063" cy="4687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09415"/>
              </p:ext>
            </p:extLst>
          </p:nvPr>
        </p:nvGraphicFramePr>
        <p:xfrm>
          <a:off x="4572000" y="1936882"/>
          <a:ext cx="4100867" cy="4186821"/>
        </p:xfrm>
        <a:graphic>
          <a:graphicData uri="http://schemas.openxmlformats.org/drawingml/2006/table">
            <a:tbl>
              <a:tblPr firstRow="1" bandRow="1"/>
              <a:tblGrid>
                <a:gridCol w="995991">
                  <a:extLst>
                    <a:ext uri="{9D8B030D-6E8A-4147-A177-3AD203B41FA5}">
                      <a16:colId xmlns:a16="http://schemas.microsoft.com/office/drawing/2014/main" xmlns="" val="551773262"/>
                    </a:ext>
                  </a:extLst>
                </a:gridCol>
                <a:gridCol w="3104876">
                  <a:extLst>
                    <a:ext uri="{9D8B030D-6E8A-4147-A177-3AD203B41FA5}">
                      <a16:colId xmlns:a16="http://schemas.microsoft.com/office/drawing/2014/main" xmlns="" val="3376215941"/>
                    </a:ext>
                  </a:extLst>
                </a:gridCol>
              </a:tblGrid>
              <a:tr h="1681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USB charging socket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r>
                        <a:rPr lang="ru-RU" sz="2000" b="1" i="0" u="none" strike="noStrike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Гнездо для зарядки</a:t>
                      </a:r>
                    </a:p>
                    <a:p>
                      <a:pPr algn="l"/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(USB)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0445270"/>
                  </a:ext>
                </a:extLst>
              </a:tr>
              <a:tr h="72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20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OFF/ ON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0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ОТКЛ. / ВКЛ.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073610"/>
                  </a:ext>
                </a:extLst>
              </a:tr>
              <a:tr h="1046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20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0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ЭЛЕКТРОПИТАНИЕ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145490"/>
                  </a:ext>
                </a:extLst>
              </a:tr>
              <a:tr h="72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20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SOUND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000" b="1" i="0" u="none" strike="noStrike" baseline="0" dirty="0">
                          <a:solidFill>
                            <a:srgbClr val="00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350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08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714356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robot.edu54.ru/sites/default/files/itsmat1_larg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09827"/>
            <a:ext cx="2643188" cy="261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obot.edu54.ru/sites/default/files/ibfarm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844824"/>
            <a:ext cx="2578894" cy="25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234" y="1844824"/>
            <a:ext cx="2643206" cy="2797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214290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оборудование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Коврики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контроля прохождения заданных точек на карте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1146928" cy="12135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0034" y="6429372"/>
            <a:ext cx="82153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110" y="4149080"/>
            <a:ext cx="2468705" cy="25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13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3011</TotalTime>
  <Words>470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cdb2004119gl</vt:lpstr>
      <vt:lpstr>Презентация PowerPoint</vt:lpstr>
      <vt:lpstr>  Актуальность программы заключается в следующем:</vt:lpstr>
      <vt:lpstr>      Новизна программы: систематизирован и разработан новый практический материал по средствами мини-роботов   </vt:lpstr>
      <vt:lpstr>Методы и приёмы:</vt:lpstr>
      <vt:lpstr>     Ожидаемые конечные результаты реализации программы:</vt:lpstr>
      <vt:lpstr>     Правила работы с мини - роботом «Умная пчелка» Bee-Bot. </vt:lpstr>
      <vt:lpstr>Элементы управления </vt:lpstr>
      <vt:lpstr>  Элементы управления мини-роботом BEE-BOT на брюшке «пчелы»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TAHR</dc:creator>
  <cp:lastModifiedBy>АДМИН</cp:lastModifiedBy>
  <cp:revision>21</cp:revision>
  <dcterms:created xsi:type="dcterms:W3CDTF">2017-03-28T20:20:13Z</dcterms:created>
  <dcterms:modified xsi:type="dcterms:W3CDTF">2023-03-01T15:54:55Z</dcterms:modified>
</cp:coreProperties>
</file>